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2.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3.jpeg" ContentType="image/jpeg"/>
  <Override PartName="/ppt/media/image4.jpeg" ContentType="image/jpe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5.jpeg" ContentType="image/jpeg"/>
  <Override PartName="/ppt/notesSlides/notesSlide27.xml" ContentType="application/vnd.openxmlformats-officedocument.presentationml.notesSlide+xml"/>
  <Override PartName="/ppt/media/image6.jpeg" ContentType="image/jpeg"/>
  <Override PartName="/ppt/notesSlides/notesSlide28.xml" ContentType="application/vnd.openxmlformats-officedocument.presentationml.notesSlide+xml"/>
  <Override PartName="/ppt/notesSlides/notesSlide29.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546100" marR="0" indent="-546100" algn="l" defTabSz="584200" rtl="0" fontAlgn="auto" latinLnBrk="0" hangingPunct="0">
      <a:lnSpc>
        <a:spcPct val="100000"/>
      </a:lnSpc>
      <a:spcBef>
        <a:spcPts val="600"/>
      </a:spcBef>
      <a:spcAft>
        <a:spcPts val="0"/>
      </a:spcAft>
      <a:buClr>
        <a:srgbClr val="A1A1A1"/>
      </a:buClr>
      <a:buSzPct val="100000"/>
      <a:buFontTx/>
      <a:buAutoNum type="arabicPeriod" startAt="1"/>
      <a:tabLst/>
      <a:defRPr b="0" baseline="0" cap="none" i="0" spc="0" strike="noStrike" sz="3400" u="none" kumimoji="0" normalizeH="0">
        <a:ln>
          <a:noFill/>
        </a:ln>
        <a:solidFill>
          <a:srgbClr val="000000"/>
        </a:solidFill>
        <a:effectLst/>
        <a:uFillTx/>
        <a:latin typeface="Candara"/>
        <a:ea typeface="Candara"/>
        <a:cs typeface="Candara"/>
        <a:sym typeface="Candara"/>
      </a:defRPr>
    </a:lvl1pPr>
    <a:lvl2pPr marL="1092200" marR="0" indent="-546100" algn="l" defTabSz="584200" rtl="0" fontAlgn="auto" latinLnBrk="0" hangingPunct="0">
      <a:lnSpc>
        <a:spcPct val="100000"/>
      </a:lnSpc>
      <a:spcBef>
        <a:spcPts val="600"/>
      </a:spcBef>
      <a:spcAft>
        <a:spcPts val="0"/>
      </a:spcAft>
      <a:buClr>
        <a:srgbClr val="A1A1A1"/>
      </a:buClr>
      <a:buSzPct val="100000"/>
      <a:buFontTx/>
      <a:buAutoNum type="arabicPeriod" startAt="1"/>
      <a:tabLst/>
      <a:defRPr b="0" baseline="0" cap="none" i="0" spc="0" strike="noStrike" sz="3400" u="none" kumimoji="0" normalizeH="0">
        <a:ln>
          <a:noFill/>
        </a:ln>
        <a:solidFill>
          <a:srgbClr val="000000"/>
        </a:solidFill>
        <a:effectLst/>
        <a:uFillTx/>
        <a:latin typeface="Candara"/>
        <a:ea typeface="Candara"/>
        <a:cs typeface="Candara"/>
        <a:sym typeface="Candara"/>
      </a:defRPr>
    </a:lvl2pPr>
    <a:lvl3pPr marL="1638300" marR="0" indent="-546100" algn="l" defTabSz="584200" rtl="0" fontAlgn="auto" latinLnBrk="0" hangingPunct="0">
      <a:lnSpc>
        <a:spcPct val="100000"/>
      </a:lnSpc>
      <a:spcBef>
        <a:spcPts val="600"/>
      </a:spcBef>
      <a:spcAft>
        <a:spcPts val="0"/>
      </a:spcAft>
      <a:buClr>
        <a:srgbClr val="A1A1A1"/>
      </a:buClr>
      <a:buSzPct val="100000"/>
      <a:buFontTx/>
      <a:buAutoNum type="arabicPeriod" startAt="1"/>
      <a:tabLst/>
      <a:defRPr b="0" baseline="0" cap="none" i="0" spc="0" strike="noStrike" sz="3400" u="none" kumimoji="0" normalizeH="0">
        <a:ln>
          <a:noFill/>
        </a:ln>
        <a:solidFill>
          <a:srgbClr val="000000"/>
        </a:solidFill>
        <a:effectLst/>
        <a:uFillTx/>
        <a:latin typeface="Candara"/>
        <a:ea typeface="Candara"/>
        <a:cs typeface="Candara"/>
        <a:sym typeface="Candara"/>
      </a:defRPr>
    </a:lvl3pPr>
    <a:lvl4pPr marL="2184400" marR="0" indent="-546100" algn="l" defTabSz="584200" rtl="0" fontAlgn="auto" latinLnBrk="0" hangingPunct="0">
      <a:lnSpc>
        <a:spcPct val="100000"/>
      </a:lnSpc>
      <a:spcBef>
        <a:spcPts val="600"/>
      </a:spcBef>
      <a:spcAft>
        <a:spcPts val="0"/>
      </a:spcAft>
      <a:buClr>
        <a:srgbClr val="A1A1A1"/>
      </a:buClr>
      <a:buSzPct val="100000"/>
      <a:buFontTx/>
      <a:buAutoNum type="arabicPeriod" startAt="1"/>
      <a:tabLst/>
      <a:defRPr b="0" baseline="0" cap="none" i="0" spc="0" strike="noStrike" sz="3400" u="none" kumimoji="0" normalizeH="0">
        <a:ln>
          <a:noFill/>
        </a:ln>
        <a:solidFill>
          <a:srgbClr val="000000"/>
        </a:solidFill>
        <a:effectLst/>
        <a:uFillTx/>
        <a:latin typeface="Candara"/>
        <a:ea typeface="Candara"/>
        <a:cs typeface="Candara"/>
        <a:sym typeface="Candara"/>
      </a:defRPr>
    </a:lvl4pPr>
    <a:lvl5pPr marL="2730500" marR="0" indent="-546100" algn="l" defTabSz="584200" rtl="0" fontAlgn="auto" latinLnBrk="0" hangingPunct="0">
      <a:lnSpc>
        <a:spcPct val="100000"/>
      </a:lnSpc>
      <a:spcBef>
        <a:spcPts val="600"/>
      </a:spcBef>
      <a:spcAft>
        <a:spcPts val="0"/>
      </a:spcAft>
      <a:buClr>
        <a:srgbClr val="A1A1A1"/>
      </a:buClr>
      <a:buSzPct val="100000"/>
      <a:buFontTx/>
      <a:buAutoNum type="arabicPeriod" startAt="1"/>
      <a:tabLst/>
      <a:defRPr b="0" baseline="0" cap="none" i="0" spc="0" strike="noStrike" sz="3400" u="none" kumimoji="0" normalizeH="0">
        <a:ln>
          <a:noFill/>
        </a:ln>
        <a:solidFill>
          <a:srgbClr val="000000"/>
        </a:solidFill>
        <a:effectLst/>
        <a:uFillTx/>
        <a:latin typeface="Candara"/>
        <a:ea typeface="Candara"/>
        <a:cs typeface="Candara"/>
        <a:sym typeface="Candara"/>
      </a:defRPr>
    </a:lvl5pPr>
    <a:lvl6pPr marL="3276600" marR="0" indent="-546100" algn="l" defTabSz="584200" rtl="0" fontAlgn="auto" latinLnBrk="0" hangingPunct="0">
      <a:lnSpc>
        <a:spcPct val="100000"/>
      </a:lnSpc>
      <a:spcBef>
        <a:spcPts val="600"/>
      </a:spcBef>
      <a:spcAft>
        <a:spcPts val="0"/>
      </a:spcAft>
      <a:buClr>
        <a:srgbClr val="A1A1A1"/>
      </a:buClr>
      <a:buSzPct val="100000"/>
      <a:buFontTx/>
      <a:buAutoNum type="arabicPeriod" startAt="1"/>
      <a:tabLst/>
      <a:defRPr b="0" baseline="0" cap="none" i="0" spc="0" strike="noStrike" sz="3400" u="none" kumimoji="0" normalizeH="0">
        <a:ln>
          <a:noFill/>
        </a:ln>
        <a:solidFill>
          <a:srgbClr val="000000"/>
        </a:solidFill>
        <a:effectLst/>
        <a:uFillTx/>
        <a:latin typeface="Candara"/>
        <a:ea typeface="Candara"/>
        <a:cs typeface="Candara"/>
        <a:sym typeface="Candara"/>
      </a:defRPr>
    </a:lvl6pPr>
    <a:lvl7pPr marL="3822700" marR="0" indent="-546100" algn="l" defTabSz="584200" rtl="0" fontAlgn="auto" latinLnBrk="0" hangingPunct="0">
      <a:lnSpc>
        <a:spcPct val="100000"/>
      </a:lnSpc>
      <a:spcBef>
        <a:spcPts val="600"/>
      </a:spcBef>
      <a:spcAft>
        <a:spcPts val="0"/>
      </a:spcAft>
      <a:buClr>
        <a:srgbClr val="A1A1A1"/>
      </a:buClr>
      <a:buSzPct val="100000"/>
      <a:buFontTx/>
      <a:buAutoNum type="arabicPeriod" startAt="1"/>
      <a:tabLst/>
      <a:defRPr b="0" baseline="0" cap="none" i="0" spc="0" strike="noStrike" sz="3400" u="none" kumimoji="0" normalizeH="0">
        <a:ln>
          <a:noFill/>
        </a:ln>
        <a:solidFill>
          <a:srgbClr val="000000"/>
        </a:solidFill>
        <a:effectLst/>
        <a:uFillTx/>
        <a:latin typeface="Candara"/>
        <a:ea typeface="Candara"/>
        <a:cs typeface="Candara"/>
        <a:sym typeface="Candara"/>
      </a:defRPr>
    </a:lvl7pPr>
    <a:lvl8pPr marL="4368800" marR="0" indent="-546100" algn="l" defTabSz="584200" rtl="0" fontAlgn="auto" latinLnBrk="0" hangingPunct="0">
      <a:lnSpc>
        <a:spcPct val="100000"/>
      </a:lnSpc>
      <a:spcBef>
        <a:spcPts val="600"/>
      </a:spcBef>
      <a:spcAft>
        <a:spcPts val="0"/>
      </a:spcAft>
      <a:buClr>
        <a:srgbClr val="A1A1A1"/>
      </a:buClr>
      <a:buSzPct val="100000"/>
      <a:buFontTx/>
      <a:buAutoNum type="arabicPeriod" startAt="1"/>
      <a:tabLst/>
      <a:defRPr b="0" baseline="0" cap="none" i="0" spc="0" strike="noStrike" sz="3400" u="none" kumimoji="0" normalizeH="0">
        <a:ln>
          <a:noFill/>
        </a:ln>
        <a:solidFill>
          <a:srgbClr val="000000"/>
        </a:solidFill>
        <a:effectLst/>
        <a:uFillTx/>
        <a:latin typeface="Candara"/>
        <a:ea typeface="Candara"/>
        <a:cs typeface="Candara"/>
        <a:sym typeface="Candara"/>
      </a:defRPr>
    </a:lvl8pPr>
    <a:lvl9pPr marL="4914900" marR="0" indent="-546100" algn="l" defTabSz="584200" rtl="0" fontAlgn="auto" latinLnBrk="0" hangingPunct="0">
      <a:lnSpc>
        <a:spcPct val="100000"/>
      </a:lnSpc>
      <a:spcBef>
        <a:spcPts val="600"/>
      </a:spcBef>
      <a:spcAft>
        <a:spcPts val="0"/>
      </a:spcAft>
      <a:buClr>
        <a:srgbClr val="A1A1A1"/>
      </a:buClr>
      <a:buSzPct val="100000"/>
      <a:buFontTx/>
      <a:buAutoNum type="arabicPeriod" startAt="1"/>
      <a:tabLst/>
      <a:defRPr b="0" baseline="0" cap="none" i="0" spc="0" strike="noStrike" sz="3400" u="none" kumimoji="0" normalizeH="0">
        <a:ln>
          <a:noFill/>
        </a:ln>
        <a:solidFill>
          <a:srgbClr val="000000"/>
        </a:solidFill>
        <a:effectLst/>
        <a:uFillTx/>
        <a:latin typeface="Candara"/>
        <a:ea typeface="Candara"/>
        <a:cs typeface="Candara"/>
        <a:sym typeface="Candar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noFill/>
              <a:miter lim="400000"/>
            </a:ln>
          </a:insideV>
        </a:tcBdr>
        <a:fill>
          <a:noFill/>
        </a:fill>
      </a:tcStyle>
    </a:wholeTbl>
    <a:band2H>
      <a:tcTxStyle b="def" i="def"/>
      <a:tcStyle>
        <a:tcBdr/>
        <a:fill>
          <a:solidFill>
            <a:srgbClr val="E7E3D2">
              <a:alpha val="5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DF6DA"/>
              </a:solidFill>
              <a:prstDash val="solid"/>
              <a:miter lim="400000"/>
            </a:ln>
          </a:right>
          <a:top>
            <a:ln w="12700"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A5C69B"/>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7C9D69"/>
          </a:solidFill>
        </a:fill>
      </a:tcStyle>
    </a:firstRow>
  </a:tblStyle>
  <a:tblStyle styleId="{C7B018BB-80A7-4F77-B60F-C8B233D01FF8}" styleName="">
    <a:tblBg/>
    <a:wholeTbl>
      <a:tcTxStyle b="off" i="off">
        <a:fontRef idx="minor">
          <a:srgbClr val="606060"/>
        </a:fontRef>
        <a:srgbClr val="606060"/>
      </a:tcTxStyle>
      <a:tcStyle>
        <a:tcBdr>
          <a:left>
            <a:ln w="12700" cap="flat">
              <a:solidFill>
                <a:srgbClr val="BDBBB3"/>
              </a:solidFill>
              <a:prstDash val="solid"/>
              <a:miter lim="400000"/>
            </a:ln>
          </a:left>
          <a:right>
            <a:ln w="12700" cap="flat">
              <a:solidFill>
                <a:srgbClr val="BDBBB3"/>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DBBB3"/>
              </a:solidFill>
              <a:prstDash val="solid"/>
              <a:miter lim="400000"/>
            </a:ln>
          </a:insideV>
        </a:tcBdr>
        <a:fill>
          <a:solidFill>
            <a:srgbClr val="E7E3D2"/>
          </a:solidFill>
        </a:fill>
      </a:tcStyle>
    </a:wholeTbl>
    <a:band2H>
      <a:tcTxStyle b="def" i="def"/>
      <a:tcStyle>
        <a:tcBdr/>
        <a:fill>
          <a:solidFill>
            <a:srgbClr val="F6F2E5"/>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ff" i="off">
        <a:fontRef idx="minor">
          <a:srgbClr val="FFFFFF"/>
        </a:fontRef>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b="def" i="def"/>
      <a:tcStyle>
        <a:tcBdr/>
        <a:fill>
          <a:solidFill>
            <a:srgbClr val="F9F5E8"/>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b="def" i="def"/>
      <a:tcStyle>
        <a:tcBdr/>
        <a:fill>
          <a:solidFill>
            <a:srgbClr val="FFFBF1"/>
          </a:solidFill>
        </a:fill>
      </a:tcStyle>
    </a:band2H>
    <a:firstCol>
      <a:tcTxStyle b="off" i="off">
        <a:fontRef idx="minor">
          <a:srgbClr val="606060"/>
        </a:fontRef>
        <a:srgbClr val="606060"/>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b="def" i="def"/>
      <a:tcStyle>
        <a:tcBdr/>
        <a:fill>
          <a:solidFill>
            <a:srgbClr val="E9E7DC"/>
          </a:solidFill>
        </a:fill>
      </a:tcStyle>
    </a:band2H>
    <a:firstCol>
      <a:tcTxStyle b="off" i="off">
        <a:fontRef idx="minor">
          <a:srgbClr val="606060"/>
        </a:fontRef>
        <a:srgbClr val="60606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noFill/>
              <a:miter lim="400000"/>
            </a:ln>
          </a:insideV>
        </a:tcBdr>
        <a:fill>
          <a:solidFill>
            <a:srgbClr val="FDF9ED"/>
          </a:solidFill>
        </a:fill>
      </a:tcStyle>
    </a:wholeTbl>
    <a:band2H>
      <a:tcTxStyle b="def" i="def"/>
      <a:tcStyle>
        <a:tcBdr/>
        <a:fill>
          <a:solidFill>
            <a:srgbClr val="FFFFFF"/>
          </a:solidFill>
        </a:fill>
      </a:tcStyle>
    </a:band2H>
    <a:firstCol>
      <a:tcTxStyle b="off" i="off">
        <a:fontRef idx="minor">
          <a:srgbClr val="606060"/>
        </a:fontRef>
        <a:srgbClr val="606060"/>
      </a:tcTxStyle>
      <a:tcStyle>
        <a:tcBdr>
          <a:left>
            <a:ln w="25400" cap="flat">
              <a:solidFill>
                <a:srgbClr val="C6BB94"/>
              </a:solidFill>
              <a:prstDash val="solid"/>
              <a:miter lim="400000"/>
            </a:ln>
          </a:left>
          <a:right>
            <a:ln w="25400" cap="flat">
              <a:solidFill>
                <a:srgbClr val="C6BB94"/>
              </a:solidFill>
              <a:prstDash val="solid"/>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solidFill>
                <a:srgbClr val="DBD2B2"/>
              </a:solidFill>
              <a:prstDash val="solid"/>
              <a:miter lim="400000"/>
            </a:ln>
          </a:insideV>
        </a:tcBdr>
        <a:fill>
          <a:no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lastRow>
    <a:fir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 Id="rId115" Type="http://schemas.openxmlformats.org/officeDocument/2006/relationships/slide" Target="slides/slide108.xml"/><Relationship Id="rId116" Type="http://schemas.openxmlformats.org/officeDocument/2006/relationships/slide" Target="slides/slide109.xml"/><Relationship Id="rId117" Type="http://schemas.openxmlformats.org/officeDocument/2006/relationships/slide" Target="slides/slide110.xml"/><Relationship Id="rId118" Type="http://schemas.openxmlformats.org/officeDocument/2006/relationships/slide" Target="slides/slide111.xml"/><Relationship Id="rId119" Type="http://schemas.openxmlformats.org/officeDocument/2006/relationships/slide" Target="slides/slide112.xml"/><Relationship Id="rId120" Type="http://schemas.openxmlformats.org/officeDocument/2006/relationships/slide" Target="slides/slide113.xml"/><Relationship Id="rId121" Type="http://schemas.openxmlformats.org/officeDocument/2006/relationships/slide" Target="slides/slide114.xml"/><Relationship Id="rId122" Type="http://schemas.openxmlformats.org/officeDocument/2006/relationships/slide" Target="slides/slide115.xml"/><Relationship Id="rId123" Type="http://schemas.openxmlformats.org/officeDocument/2006/relationships/slide" Target="slides/slide116.xml"/><Relationship Id="rId124" Type="http://schemas.openxmlformats.org/officeDocument/2006/relationships/slide" Target="slides/slide117.xml"/><Relationship Id="rId125" Type="http://schemas.openxmlformats.org/officeDocument/2006/relationships/slide" Target="slides/slide118.xml"/><Relationship Id="rId126" Type="http://schemas.openxmlformats.org/officeDocument/2006/relationships/slide" Target="slides/slide119.xml"/><Relationship Id="rId127" Type="http://schemas.openxmlformats.org/officeDocument/2006/relationships/slide" Target="slides/slide120.xml"/><Relationship Id="rId128" Type="http://schemas.openxmlformats.org/officeDocument/2006/relationships/slide" Target="slides/slide121.xml"/><Relationship Id="rId129" Type="http://schemas.openxmlformats.org/officeDocument/2006/relationships/slide" Target="slides/slide122.xml"/><Relationship Id="rId130" Type="http://schemas.openxmlformats.org/officeDocument/2006/relationships/slide" Target="slides/slide123.xml"/><Relationship Id="rId131" Type="http://schemas.openxmlformats.org/officeDocument/2006/relationships/slide" Target="slides/slide124.xml"/><Relationship Id="rId132" Type="http://schemas.openxmlformats.org/officeDocument/2006/relationships/slide" Target="slides/slide125.xml"/><Relationship Id="rId133" Type="http://schemas.openxmlformats.org/officeDocument/2006/relationships/slide" Target="slides/slide126.xml"/><Relationship Id="rId134" Type="http://schemas.openxmlformats.org/officeDocument/2006/relationships/slide" Target="slides/slide127.xml"/><Relationship Id="rId135" Type="http://schemas.openxmlformats.org/officeDocument/2006/relationships/slide" Target="slides/slide128.xml"/><Relationship Id="rId136" Type="http://schemas.openxmlformats.org/officeDocument/2006/relationships/slide" Target="slides/slide129.xml"/><Relationship Id="rId137" Type="http://schemas.openxmlformats.org/officeDocument/2006/relationships/slide" Target="slides/slide13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0" name="Shape 140"/>
          <p:cNvSpPr/>
          <p:nvPr>
            <p:ph type="sldImg"/>
          </p:nvPr>
        </p:nvSpPr>
        <p:spPr>
          <a:xfrm>
            <a:off x="1143000" y="685800"/>
            <a:ext cx="4572000" cy="3429000"/>
          </a:xfrm>
          <a:prstGeom prst="rect">
            <a:avLst/>
          </a:prstGeom>
        </p:spPr>
        <p:txBody>
          <a:bodyPr/>
          <a:lstStyle/>
          <a:p>
            <a:pPr/>
          </a:p>
        </p:txBody>
      </p:sp>
      <p:sp>
        <p:nvSpPr>
          <p:cNvPr id="141" name="Shape 14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7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79.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80.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81.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98.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100.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101.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114.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115.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121.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127.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Shape 197"/>
          <p:cNvSpPr/>
          <p:nvPr>
            <p:ph type="sldImg"/>
          </p:nvPr>
        </p:nvSpPr>
        <p:spPr>
          <a:prstGeom prst="rect">
            <a:avLst/>
          </a:prstGeom>
        </p:spPr>
        <p:txBody>
          <a:bodyPr/>
          <a:lstStyle/>
          <a:p>
            <a:pPr/>
          </a:p>
        </p:txBody>
      </p:sp>
      <p:sp>
        <p:nvSpPr>
          <p:cNvPr id="198" name="Shape 198"/>
          <p:cNvSpPr/>
          <p:nvPr>
            <p:ph type="body" sz="quarter" idx="1"/>
          </p:nvPr>
        </p:nvSpPr>
        <p:spPr>
          <a:prstGeom prst="rect">
            <a:avLst/>
          </a:prstGeom>
        </p:spPr>
        <p:txBody>
          <a:bodyPr/>
          <a:lstStyle/>
          <a:p>
            <a:pPr/>
            <a:r>
              <a:t>Overhead : frais généraux</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Shape 338"/>
          <p:cNvSpPr/>
          <p:nvPr>
            <p:ph type="sldImg"/>
          </p:nvPr>
        </p:nvSpPr>
        <p:spPr>
          <a:prstGeom prst="rect">
            <a:avLst/>
          </a:prstGeom>
        </p:spPr>
        <p:txBody>
          <a:bodyPr/>
          <a:lstStyle/>
          <a:p>
            <a:pPr/>
          </a:p>
        </p:txBody>
      </p:sp>
      <p:sp>
        <p:nvSpPr>
          <p:cNvPr id="339" name="Shape 339"/>
          <p:cNvSpPr/>
          <p:nvPr>
            <p:ph type="body" sz="quarter" idx="1"/>
          </p:nvPr>
        </p:nvSpPr>
        <p:spPr>
          <a:prstGeom prst="rect">
            <a:avLst/>
          </a:prstGeom>
        </p:spPr>
        <p:txBody>
          <a:bodyPr/>
          <a:lstStyle/>
          <a:p>
            <a:pPr/>
            <a:r>
              <a:t>Redis : c’est un système de gestion de base de données clé-valeur extensible, très hautes performances, écrit en C ANSI. Il fait partie de la mouvance NoSQL et vise à fournir les performances les plus élevées possible.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2" name="Shape 392"/>
          <p:cNvSpPr/>
          <p:nvPr>
            <p:ph type="sldImg"/>
          </p:nvPr>
        </p:nvSpPr>
        <p:spPr>
          <a:prstGeom prst="rect">
            <a:avLst/>
          </a:prstGeom>
        </p:spPr>
        <p:txBody>
          <a:bodyPr/>
          <a:lstStyle/>
          <a:p>
            <a:pPr/>
          </a:p>
        </p:txBody>
      </p:sp>
      <p:sp>
        <p:nvSpPr>
          <p:cNvPr id="393" name="Shape 393"/>
          <p:cNvSpPr/>
          <p:nvPr>
            <p:ph type="body" sz="quarter" idx="1"/>
          </p:nvPr>
        </p:nvSpPr>
        <p:spPr>
          <a:prstGeom prst="rect">
            <a:avLst/>
          </a:prstGeom>
        </p:spPr>
        <p:txBody>
          <a:bodyPr/>
          <a:lstStyle/>
          <a:p>
            <a:pPr/>
            <a:r>
              <a:t>Minion = larbin, serviteur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9" name="Shape 419"/>
          <p:cNvSpPr/>
          <p:nvPr>
            <p:ph type="sldImg"/>
          </p:nvPr>
        </p:nvSpPr>
        <p:spPr>
          <a:prstGeom prst="rect">
            <a:avLst/>
          </a:prstGeom>
        </p:spPr>
        <p:txBody>
          <a:bodyPr/>
          <a:lstStyle/>
          <a:p>
            <a:pPr/>
          </a:p>
        </p:txBody>
      </p:sp>
      <p:sp>
        <p:nvSpPr>
          <p:cNvPr id="420" name="Shape 420"/>
          <p:cNvSpPr/>
          <p:nvPr>
            <p:ph type="body" sz="quarter" idx="1"/>
          </p:nvPr>
        </p:nvSpPr>
        <p:spPr>
          <a:prstGeom prst="rect">
            <a:avLst/>
          </a:prstGeom>
        </p:spPr>
        <p:txBody>
          <a:bodyPr/>
          <a:lstStyle/>
          <a:p>
            <a:pPr/>
            <a:r>
              <a:t>C3i02 - 3/12/2024 aprem 4h + TP Docker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5" name="Shape 425"/>
          <p:cNvSpPr/>
          <p:nvPr>
            <p:ph type="sldImg"/>
          </p:nvPr>
        </p:nvSpPr>
        <p:spPr>
          <a:prstGeom prst="rect">
            <a:avLst/>
          </a:prstGeom>
        </p:spPr>
        <p:txBody>
          <a:bodyPr/>
          <a:lstStyle/>
          <a:p>
            <a:pPr/>
          </a:p>
        </p:txBody>
      </p:sp>
      <p:sp>
        <p:nvSpPr>
          <p:cNvPr id="426" name="Shape 426"/>
          <p:cNvSpPr/>
          <p:nvPr>
            <p:ph type="body" sz="quarter" idx="1"/>
          </p:nvPr>
        </p:nvSpPr>
        <p:spPr>
          <a:prstGeom prst="rect">
            <a:avLst/>
          </a:prstGeom>
        </p:spPr>
        <p:txBody>
          <a:bodyPr/>
          <a:lstStyle/>
          <a:p>
            <a:pPr/>
            <a:r>
              <a:t>C3i02 - 9/01/2025 - Ajouts de :</a:t>
            </a:r>
          </a:p>
          <a:p>
            <a:pPr/>
            <a:r>
              <a:t>3 - SDN, Software Defined Networking et 4 - Autres technologies de virtualisation réseau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8" name="Shape 438"/>
          <p:cNvSpPr/>
          <p:nvPr>
            <p:ph type="sldImg"/>
          </p:nvPr>
        </p:nvSpPr>
        <p:spPr>
          <a:prstGeom prst="rect">
            <a:avLst/>
          </a:prstGeom>
        </p:spPr>
        <p:txBody>
          <a:bodyPr/>
          <a:lstStyle/>
          <a:p>
            <a:pPr/>
          </a:p>
        </p:txBody>
      </p:sp>
      <p:sp>
        <p:nvSpPr>
          <p:cNvPr id="439" name="Shape 439"/>
          <p:cNvSpPr/>
          <p:nvPr>
            <p:ph type="body" sz="quarter" idx="1"/>
          </p:nvPr>
        </p:nvSpPr>
        <p:spPr>
          <a:prstGeom prst="rect">
            <a:avLst/>
          </a:prstGeom>
        </p:spPr>
        <p:txBody>
          <a:bodyPr/>
          <a:lstStyle/>
          <a:p>
            <a:pPr/>
            <a:r>
              <a:t>À ajouter ou commenter : Au niveau du plan de gestion, on peut superviser et configurer les réseaux virtuels comme le ferait un super-packet-tracer.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0" name="Shape 470"/>
          <p:cNvSpPr/>
          <p:nvPr>
            <p:ph type="sldImg"/>
          </p:nvPr>
        </p:nvSpPr>
        <p:spPr>
          <a:prstGeom prst="rect">
            <a:avLst/>
          </a:prstGeom>
        </p:spPr>
        <p:txBody>
          <a:bodyPr/>
          <a:lstStyle/>
          <a:p>
            <a:pPr/>
          </a:p>
        </p:txBody>
      </p:sp>
      <p:sp>
        <p:nvSpPr>
          <p:cNvPr id="471" name="Shape 471"/>
          <p:cNvSpPr/>
          <p:nvPr>
            <p:ph type="body" sz="quarter" idx="1"/>
          </p:nvPr>
        </p:nvSpPr>
        <p:spPr>
          <a:prstGeom prst="rect">
            <a:avLst/>
          </a:prstGeom>
        </p:spPr>
        <p:txBody>
          <a:bodyPr/>
          <a:lstStyle/>
          <a:p>
            <a:pPr/>
            <a:r>
              <a:t>C3i02 - 3/12/2024 aprem 4h + TP Docker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8" name="Shape 488"/>
          <p:cNvSpPr/>
          <p:nvPr>
            <p:ph type="sldImg"/>
          </p:nvPr>
        </p:nvSpPr>
        <p:spPr>
          <a:prstGeom prst="rect">
            <a:avLst/>
          </a:prstGeom>
        </p:spPr>
        <p:txBody>
          <a:bodyPr/>
          <a:lstStyle/>
          <a:p>
            <a:pPr/>
          </a:p>
        </p:txBody>
      </p:sp>
      <p:sp>
        <p:nvSpPr>
          <p:cNvPr id="489" name="Shape 489"/>
          <p:cNvSpPr/>
          <p:nvPr>
            <p:ph type="body" sz="quarter" idx="1"/>
          </p:nvPr>
        </p:nvSpPr>
        <p:spPr>
          <a:prstGeom prst="rect">
            <a:avLst/>
          </a:prstGeom>
        </p:spPr>
        <p:txBody>
          <a:bodyPr/>
          <a:lstStyle/>
          <a:p>
            <a:pPr/>
            <a:r>
              <a:t>Date des systèmes de fichiers en réseau</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2" name="Shape 502"/>
          <p:cNvSpPr/>
          <p:nvPr>
            <p:ph type="sldImg"/>
          </p:nvPr>
        </p:nvSpPr>
        <p:spPr>
          <a:prstGeom prst="rect">
            <a:avLst/>
          </a:prstGeom>
        </p:spPr>
        <p:txBody>
          <a:bodyPr/>
          <a:lstStyle/>
          <a:p>
            <a:pPr/>
          </a:p>
        </p:txBody>
      </p:sp>
      <p:sp>
        <p:nvSpPr>
          <p:cNvPr id="503" name="Shape 503"/>
          <p:cNvSpPr/>
          <p:nvPr>
            <p:ph type="body" sz="quarter" idx="1"/>
          </p:nvPr>
        </p:nvSpPr>
        <p:spPr>
          <a:prstGeom prst="rect">
            <a:avLst/>
          </a:prstGeom>
        </p:spPr>
        <p:txBody>
          <a:bodyPr/>
          <a:lstStyle/>
          <a:p>
            <a:pPr/>
            <a:r>
              <a:t>Fibre Channel : norme ANSI et ISO</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6" name="Shape 516"/>
          <p:cNvSpPr/>
          <p:nvPr>
            <p:ph type="sldImg"/>
          </p:nvPr>
        </p:nvSpPr>
        <p:spPr>
          <a:prstGeom prst="rect">
            <a:avLst/>
          </a:prstGeom>
        </p:spPr>
        <p:txBody>
          <a:bodyPr/>
          <a:lstStyle/>
          <a:p>
            <a:pPr/>
          </a:p>
        </p:txBody>
      </p:sp>
      <p:sp>
        <p:nvSpPr>
          <p:cNvPr id="517" name="Shape 517"/>
          <p:cNvSpPr/>
          <p:nvPr>
            <p:ph type="body" sz="quarter" idx="1"/>
          </p:nvPr>
        </p:nvSpPr>
        <p:spPr>
          <a:prstGeom prst="rect">
            <a:avLst/>
          </a:prstGeom>
        </p:spPr>
        <p:txBody>
          <a:bodyPr/>
          <a:lstStyle/>
          <a:p>
            <a:pPr/>
            <a:r>
              <a:t>Virtualisation basée sur l’hôte à illustrer.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6" name="Shape 526"/>
          <p:cNvSpPr/>
          <p:nvPr>
            <p:ph type="sldImg"/>
          </p:nvPr>
        </p:nvSpPr>
        <p:spPr>
          <a:prstGeom prst="rect">
            <a:avLst/>
          </a:prstGeom>
        </p:spPr>
        <p:txBody>
          <a:bodyPr/>
          <a:lstStyle/>
          <a:p>
            <a:pPr/>
          </a:p>
        </p:txBody>
      </p:sp>
      <p:sp>
        <p:nvSpPr>
          <p:cNvPr id="527" name="Shape 527"/>
          <p:cNvSpPr/>
          <p:nvPr>
            <p:ph type="body" sz="quarter" idx="1"/>
          </p:nvPr>
        </p:nvSpPr>
        <p:spPr>
          <a:prstGeom prst="rect">
            <a:avLst/>
          </a:prstGeom>
        </p:spPr>
        <p:txBody>
          <a:bodyPr/>
          <a:lstStyle/>
          <a:p>
            <a:pPr/>
            <a:r>
              <a:t>Chercher le lien entre NTFS et NFS.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Shape 223"/>
          <p:cNvSpPr/>
          <p:nvPr>
            <p:ph type="sldImg"/>
          </p:nvPr>
        </p:nvSpPr>
        <p:spPr>
          <a:prstGeom prst="rect">
            <a:avLst/>
          </a:prstGeom>
        </p:spPr>
        <p:txBody>
          <a:bodyPr/>
          <a:lstStyle/>
          <a:p>
            <a:pPr/>
          </a:p>
        </p:txBody>
      </p:sp>
      <p:sp>
        <p:nvSpPr>
          <p:cNvPr id="224" name="Shape 224"/>
          <p:cNvSpPr/>
          <p:nvPr>
            <p:ph type="body" sz="quarter" idx="1"/>
          </p:nvPr>
        </p:nvSpPr>
        <p:spPr>
          <a:prstGeom prst="rect">
            <a:avLst/>
          </a:prstGeom>
        </p:spPr>
        <p:txBody>
          <a:bodyPr/>
          <a:lstStyle/>
          <a:p>
            <a:pPr/>
            <a:r>
              <a:t>OCI :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7" name="Shape 557"/>
          <p:cNvSpPr/>
          <p:nvPr>
            <p:ph type="sldImg"/>
          </p:nvPr>
        </p:nvSpPr>
        <p:spPr>
          <a:prstGeom prst="rect">
            <a:avLst/>
          </a:prstGeom>
        </p:spPr>
        <p:txBody>
          <a:bodyPr/>
          <a:lstStyle/>
          <a:p>
            <a:pPr/>
          </a:p>
        </p:txBody>
      </p:sp>
      <p:sp>
        <p:nvSpPr>
          <p:cNvPr id="558" name="Shape 558"/>
          <p:cNvSpPr/>
          <p:nvPr>
            <p:ph type="body" sz="quarter" idx="1"/>
          </p:nvPr>
        </p:nvSpPr>
        <p:spPr>
          <a:prstGeom prst="rect">
            <a:avLst/>
          </a:prstGeom>
        </p:spPr>
        <p:txBody>
          <a:bodyPr/>
          <a:lstStyle/>
          <a:p>
            <a:pPr/>
            <a:r>
              <a:t>pétaoctet : 10</a:t>
            </a:r>
            <a:r>
              <a:rPr baseline="31999"/>
              <a:t>15</a:t>
            </a:r>
            <a:r>
              <a:t> octets (1000 téraoctets)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3" name="Shape 563"/>
          <p:cNvSpPr/>
          <p:nvPr>
            <p:ph type="sldImg"/>
          </p:nvPr>
        </p:nvSpPr>
        <p:spPr>
          <a:prstGeom prst="rect">
            <a:avLst/>
          </a:prstGeom>
        </p:spPr>
        <p:txBody>
          <a:bodyPr/>
          <a:lstStyle/>
          <a:p>
            <a:pPr/>
          </a:p>
        </p:txBody>
      </p:sp>
      <p:sp>
        <p:nvSpPr>
          <p:cNvPr id="564" name="Shape 564"/>
          <p:cNvSpPr/>
          <p:nvPr>
            <p:ph type="body" sz="quarter" idx="1"/>
          </p:nvPr>
        </p:nvSpPr>
        <p:spPr>
          <a:prstGeom prst="rect">
            <a:avLst/>
          </a:prstGeom>
        </p:spPr>
        <p:txBody>
          <a:bodyPr/>
          <a:lstStyle/>
          <a:p>
            <a:pPr/>
            <a:r>
              <a:t>L'Auto-tiering vous permet de stocker, puis de lire vos données sur le support de stockage le mieux adapté en fonction de règles ou de politiques prédéfinies.</a:t>
            </a:r>
          </a:p>
          <a:p>
            <a:pPr/>
            <a:r>
              <a:t>Thin Provisioning : allocation granulaire de capacité . Méthode permettant une distribution plus efficace et plus flexible de l’espace de stockage par rapport aux méthodes traditionnelles.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9" name="Shape 569"/>
          <p:cNvSpPr/>
          <p:nvPr>
            <p:ph type="sldImg"/>
          </p:nvPr>
        </p:nvSpPr>
        <p:spPr>
          <a:prstGeom prst="rect">
            <a:avLst/>
          </a:prstGeom>
        </p:spPr>
        <p:txBody>
          <a:bodyPr/>
          <a:lstStyle/>
          <a:p>
            <a:pPr/>
          </a:p>
        </p:txBody>
      </p:sp>
      <p:sp>
        <p:nvSpPr>
          <p:cNvPr id="570" name="Shape 570"/>
          <p:cNvSpPr/>
          <p:nvPr>
            <p:ph type="body" sz="quarter" idx="1"/>
          </p:nvPr>
        </p:nvSpPr>
        <p:spPr>
          <a:prstGeom prst="rect">
            <a:avLst/>
          </a:prstGeom>
        </p:spPr>
        <p:txBody>
          <a:bodyPr/>
          <a:lstStyle/>
          <a:p>
            <a:pPr/>
            <a:r>
              <a:t>C3i02 - 9/01/2025 - 4 h dont fiche séance #2 et revu du chap. 3 / virtualisation de réseau.</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4" name="Shape 654"/>
          <p:cNvSpPr/>
          <p:nvPr>
            <p:ph type="sldImg"/>
          </p:nvPr>
        </p:nvSpPr>
        <p:spPr>
          <a:prstGeom prst="rect">
            <a:avLst/>
          </a:prstGeom>
        </p:spPr>
        <p:txBody>
          <a:bodyPr/>
          <a:lstStyle/>
          <a:p>
            <a:pPr/>
          </a:p>
        </p:txBody>
      </p:sp>
      <p:sp>
        <p:nvSpPr>
          <p:cNvPr id="655" name="Shape 655"/>
          <p:cNvSpPr/>
          <p:nvPr>
            <p:ph type="body" sz="quarter" idx="1"/>
          </p:nvPr>
        </p:nvSpPr>
        <p:spPr>
          <a:prstGeom prst="rect">
            <a:avLst/>
          </a:prstGeom>
        </p:spPr>
        <p:txBody>
          <a:bodyPr/>
          <a:lstStyle/>
          <a:p>
            <a:pPr/>
            <a:r>
              <a:t>Il est possible d'éviter ces </a:t>
            </a:r>
            <a:r>
              <a:rPr b="1"/>
              <a:t>inconvénients</a:t>
            </a:r>
            <a:r>
              <a:t> en choisissant un fournisseur historique fiable et de confiance, qui bénéficie d'une réputation solide.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2" name="Shape 672"/>
          <p:cNvSpPr/>
          <p:nvPr>
            <p:ph type="sldImg"/>
          </p:nvPr>
        </p:nvSpPr>
        <p:spPr>
          <a:prstGeom prst="rect">
            <a:avLst/>
          </a:prstGeom>
        </p:spPr>
        <p:txBody>
          <a:bodyPr/>
          <a:lstStyle/>
          <a:p>
            <a:pPr/>
          </a:p>
        </p:txBody>
      </p:sp>
      <p:sp>
        <p:nvSpPr>
          <p:cNvPr id="673" name="Shape 673"/>
          <p:cNvSpPr/>
          <p:nvPr>
            <p:ph type="body" sz="quarter" idx="1"/>
          </p:nvPr>
        </p:nvSpPr>
        <p:spPr>
          <a:prstGeom prst="rect">
            <a:avLst/>
          </a:prstGeom>
        </p:spPr>
        <p:txBody>
          <a:bodyPr/>
          <a:lstStyle/>
          <a:p>
            <a:pPr/>
            <a:r>
              <a:t>Sécurité des données : étant donné que de grands volumes de données sensibles sont échangés avec des serveurs externes, la sécurité et la conformité pourraient être compromises.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2" name="Shape 682"/>
          <p:cNvSpPr/>
          <p:nvPr>
            <p:ph type="sldImg"/>
          </p:nvPr>
        </p:nvSpPr>
        <p:spPr>
          <a:prstGeom prst="rect">
            <a:avLst/>
          </a:prstGeom>
        </p:spPr>
        <p:txBody>
          <a:bodyPr/>
          <a:lstStyle/>
          <a:p>
            <a:pPr/>
          </a:p>
        </p:txBody>
      </p:sp>
      <p:sp>
        <p:nvSpPr>
          <p:cNvPr id="683" name="Shape 683"/>
          <p:cNvSpPr/>
          <p:nvPr>
            <p:ph type="body" sz="quarter" idx="1"/>
          </p:nvPr>
        </p:nvSpPr>
        <p:spPr>
          <a:prstGeom prst="rect">
            <a:avLst/>
          </a:prstGeom>
        </p:spPr>
        <p:txBody>
          <a:bodyPr/>
          <a:lstStyle/>
          <a:p>
            <a:pPr/>
            <a:r>
              <a:t>Sécurité des données : étant donné que de grands volumes de données sensibles sont échangés avec des serveurs externes, la sécurité et la conformité pourraient être compromises.</a:t>
            </a:r>
          </a:p>
          <a:p>
            <a:pPr/>
            <a:r>
              <a:t>C3i02 - 4/02/2025 aprem 4h + revu chap. 4. + fiche séance 003</a:t>
            </a:r>
          </a:p>
          <a:p>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8" name="Shape 768"/>
          <p:cNvSpPr/>
          <p:nvPr>
            <p:ph type="sldImg"/>
          </p:nvPr>
        </p:nvSpPr>
        <p:spPr>
          <a:prstGeom prst="rect">
            <a:avLst/>
          </a:prstGeom>
        </p:spPr>
        <p:txBody>
          <a:bodyPr/>
          <a:lstStyle/>
          <a:p>
            <a:pPr/>
          </a:p>
        </p:txBody>
      </p:sp>
      <p:sp>
        <p:nvSpPr>
          <p:cNvPr id="769" name="Shape 769"/>
          <p:cNvSpPr/>
          <p:nvPr>
            <p:ph type="body" sz="quarter" idx="1"/>
          </p:nvPr>
        </p:nvSpPr>
        <p:spPr>
          <a:prstGeom prst="rect">
            <a:avLst/>
          </a:prstGeom>
        </p:spPr>
        <p:txBody>
          <a:bodyPr/>
          <a:lstStyle/>
          <a:p>
            <a:pPr/>
            <a:r>
              <a:t>1 Po : 10</a:t>
            </a:r>
            <a:r>
              <a:rPr baseline="31999"/>
              <a:t>15</a:t>
            </a:r>
            <a:r>
              <a:t> octets =1000 To ; 1 Zo : 10</a:t>
            </a:r>
            <a:r>
              <a:rPr baseline="31999"/>
              <a:t>21</a:t>
            </a:r>
            <a:r>
              <a:t> octets =1 000 000 Zo</a:t>
            </a:r>
          </a:p>
          <a:p>
            <a:pPr/>
            <a:r>
              <a:t>Vitesse =&gt; parallélisation massive ; volume =&gt; calcul distribué ; </a:t>
            </a:r>
          </a:p>
          <a:p>
            <a:pPr/>
            <a:r>
              <a:t>actionnables insights : Les informations exploitables font référence aux conclusions tirées l'analyse des données qui peuvent être directement appliquées pour améliorer les processus de prise de décision.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4" name="Shape 774"/>
          <p:cNvSpPr/>
          <p:nvPr>
            <p:ph type="sldImg"/>
          </p:nvPr>
        </p:nvSpPr>
        <p:spPr>
          <a:prstGeom prst="rect">
            <a:avLst/>
          </a:prstGeom>
        </p:spPr>
        <p:txBody>
          <a:bodyPr/>
          <a:lstStyle/>
          <a:p>
            <a:pPr/>
          </a:p>
        </p:txBody>
      </p:sp>
      <p:sp>
        <p:nvSpPr>
          <p:cNvPr id="775" name="Shape 775"/>
          <p:cNvSpPr/>
          <p:nvPr>
            <p:ph type="body" sz="quarter" idx="1"/>
          </p:nvPr>
        </p:nvSpPr>
        <p:spPr>
          <a:prstGeom prst="rect">
            <a:avLst/>
          </a:prstGeom>
        </p:spPr>
        <p:txBody>
          <a:bodyPr/>
          <a:lstStyle/>
          <a:p>
            <a:pPr/>
            <a:r>
              <a:t>Le data lake et le data warehouse sont deux approches distinctes pour stocker et analyser des données. Le premier stocke des données brutes et non structurées, tandis que le second organise des données structurées afin d'obtenir des analyses précises.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3" name="Shape 803"/>
          <p:cNvSpPr/>
          <p:nvPr>
            <p:ph type="sldImg"/>
          </p:nvPr>
        </p:nvSpPr>
        <p:spPr>
          <a:prstGeom prst="rect">
            <a:avLst/>
          </a:prstGeom>
        </p:spPr>
        <p:txBody>
          <a:bodyPr/>
          <a:lstStyle/>
          <a:p>
            <a:pPr/>
          </a:p>
        </p:txBody>
      </p:sp>
      <p:sp>
        <p:nvSpPr>
          <p:cNvPr id="804" name="Shape 804"/>
          <p:cNvSpPr/>
          <p:nvPr>
            <p:ph type="body" sz="quarter" idx="1"/>
          </p:nvPr>
        </p:nvSpPr>
        <p:spPr>
          <a:prstGeom prst="rect">
            <a:avLst/>
          </a:prstGeom>
        </p:spPr>
        <p:txBody>
          <a:bodyPr/>
          <a:lstStyle/>
          <a:p>
            <a:pPr/>
            <a:r>
              <a:t>NameNode est unique mais il dispose d'une instance secondaire qui gère l'historique des modifications dans le système de fichiers (rôle de backup). Ce NameNode secondaire permet la continuité du fonctionnement du cluster Hadoop en cas de panne du NameNode d’origine.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2" name="Shape 832"/>
          <p:cNvSpPr/>
          <p:nvPr>
            <p:ph type="sldImg"/>
          </p:nvPr>
        </p:nvSpPr>
        <p:spPr>
          <a:prstGeom prst="rect">
            <a:avLst/>
          </a:prstGeom>
        </p:spPr>
        <p:txBody>
          <a:bodyPr/>
          <a:lstStyle/>
          <a:p>
            <a:pPr/>
          </a:p>
        </p:txBody>
      </p:sp>
      <p:sp>
        <p:nvSpPr>
          <p:cNvPr id="833" name="Shape 833"/>
          <p:cNvSpPr/>
          <p:nvPr>
            <p:ph type="body" sz="quarter" idx="1"/>
          </p:nvPr>
        </p:nvSpPr>
        <p:spPr>
          <a:prstGeom prst="rect">
            <a:avLst/>
          </a:prstGeom>
        </p:spPr>
        <p:txBody>
          <a:bodyPr/>
          <a:lstStyle/>
          <a:p>
            <a:pPr/>
            <a:r>
              <a:t>Vidéo en anglais de 4:36</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Shape 229"/>
          <p:cNvSpPr/>
          <p:nvPr>
            <p:ph type="sldImg"/>
          </p:nvPr>
        </p:nvSpPr>
        <p:spPr>
          <a:prstGeom prst="rect">
            <a:avLst/>
          </a:prstGeom>
        </p:spPr>
        <p:txBody>
          <a:bodyPr/>
          <a:lstStyle/>
          <a:p>
            <a:pPr/>
          </a:p>
        </p:txBody>
      </p:sp>
      <p:sp>
        <p:nvSpPr>
          <p:cNvPr id="230" name="Shape 230"/>
          <p:cNvSpPr/>
          <p:nvPr>
            <p:ph type="body" sz="quarter" idx="1"/>
          </p:nvPr>
        </p:nvSpPr>
        <p:spPr>
          <a:prstGeom prst="rect">
            <a:avLst/>
          </a:prstGeom>
        </p:spPr>
        <p:txBody>
          <a:bodyPr/>
          <a:lstStyle/>
          <a:p>
            <a:pPr/>
            <a:r>
              <a:t>C3i02 - 3/12/2024 - 3 h dont fiche séance #1.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Shape 255"/>
          <p:cNvSpPr/>
          <p:nvPr>
            <p:ph type="sldImg"/>
          </p:nvPr>
        </p:nvSpPr>
        <p:spPr>
          <a:prstGeom prst="rect">
            <a:avLst/>
          </a:prstGeom>
        </p:spPr>
        <p:txBody>
          <a:bodyPr/>
          <a:lstStyle/>
          <a:p>
            <a:pPr/>
          </a:p>
        </p:txBody>
      </p:sp>
      <p:sp>
        <p:nvSpPr>
          <p:cNvPr id="256" name="Shape 256"/>
          <p:cNvSpPr/>
          <p:nvPr>
            <p:ph type="body" sz="quarter" idx="1"/>
          </p:nvPr>
        </p:nvSpPr>
        <p:spPr>
          <a:prstGeom prst="rect">
            <a:avLst/>
          </a:prstGeom>
        </p:spPr>
        <p:txBody>
          <a:bodyPr/>
          <a:lstStyle/>
          <a:p>
            <a:pPr/>
            <a:r>
              <a:t>Apache Mesos est un projet open-source gestionnaire de cluster.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Shape 261"/>
          <p:cNvSpPr/>
          <p:nvPr>
            <p:ph type="sldImg"/>
          </p:nvPr>
        </p:nvSpPr>
        <p:spPr>
          <a:prstGeom prst="rect">
            <a:avLst/>
          </a:prstGeom>
        </p:spPr>
        <p:txBody>
          <a:bodyPr/>
          <a:lstStyle/>
          <a:p>
            <a:pPr/>
          </a:p>
        </p:txBody>
      </p:sp>
      <p:sp>
        <p:nvSpPr>
          <p:cNvPr id="262" name="Shape 262"/>
          <p:cNvSpPr/>
          <p:nvPr>
            <p:ph type="body" sz="quarter" idx="1"/>
          </p:nvPr>
        </p:nvSpPr>
        <p:spPr>
          <a:prstGeom prst="rect">
            <a:avLst/>
          </a:prstGeom>
        </p:spPr>
        <p:txBody>
          <a:bodyPr/>
          <a:lstStyle/>
          <a:p>
            <a:pPr/>
            <a:r>
              <a:t>À voir : Marathon d’Apache Mesos. Apache Mesos est un projet open-source gestionnaire de cluster.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Shape 289"/>
          <p:cNvSpPr/>
          <p:nvPr>
            <p:ph type="sldImg"/>
          </p:nvPr>
        </p:nvSpPr>
        <p:spPr>
          <a:prstGeom prst="rect">
            <a:avLst/>
          </a:prstGeom>
        </p:spPr>
        <p:txBody>
          <a:bodyPr/>
          <a:lstStyle/>
          <a:p>
            <a:pPr/>
          </a:p>
        </p:txBody>
      </p:sp>
      <p:sp>
        <p:nvSpPr>
          <p:cNvPr id="290" name="Shape 290"/>
          <p:cNvSpPr/>
          <p:nvPr>
            <p:ph type="body" sz="quarter" idx="1"/>
          </p:nvPr>
        </p:nvSpPr>
        <p:spPr>
          <a:prstGeom prst="rect">
            <a:avLst/>
          </a:prstGeom>
        </p:spPr>
        <p:txBody>
          <a:bodyPr/>
          <a:lstStyle/>
          <a:p>
            <a:pPr/>
            <a:r>
              <a:t>OpenVZ est obsolète.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Shape 296"/>
          <p:cNvSpPr/>
          <p:nvPr>
            <p:ph type="sldImg"/>
          </p:nvPr>
        </p:nvSpPr>
        <p:spPr>
          <a:prstGeom prst="rect">
            <a:avLst/>
          </a:prstGeom>
        </p:spPr>
        <p:txBody>
          <a:bodyPr/>
          <a:lstStyle/>
          <a:p>
            <a:pPr/>
          </a:p>
        </p:txBody>
      </p:sp>
      <p:sp>
        <p:nvSpPr>
          <p:cNvPr id="297" name="Shape 297"/>
          <p:cNvSpPr/>
          <p:nvPr>
            <p:ph type="body" sz="quarter" idx="1"/>
          </p:nvPr>
        </p:nvSpPr>
        <p:spPr>
          <a:prstGeom prst="rect">
            <a:avLst/>
          </a:prstGeom>
        </p:spPr>
        <p:txBody>
          <a:bodyPr/>
          <a:lstStyle/>
          <a:p>
            <a:pPr/>
            <a:r>
              <a:t>C3i-02 : page modifiée après le cours du 3 déc.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Shape 324"/>
          <p:cNvSpPr/>
          <p:nvPr>
            <p:ph type="sldImg"/>
          </p:nvPr>
        </p:nvSpPr>
        <p:spPr>
          <a:prstGeom prst="rect">
            <a:avLst/>
          </a:prstGeom>
        </p:spPr>
        <p:txBody>
          <a:bodyPr/>
          <a:lstStyle/>
          <a:p>
            <a:pPr/>
          </a:p>
        </p:txBody>
      </p:sp>
      <p:sp>
        <p:nvSpPr>
          <p:cNvPr id="325" name="Shape 325"/>
          <p:cNvSpPr/>
          <p:nvPr>
            <p:ph type="body" sz="quarter" idx="1"/>
          </p:nvPr>
        </p:nvSpPr>
        <p:spPr>
          <a:prstGeom prst="rect">
            <a:avLst/>
          </a:prstGeom>
        </p:spPr>
        <p:txBody>
          <a:bodyPr/>
          <a:lstStyle/>
          <a:p>
            <a:pPr/>
            <a:r>
              <a:t>WSL 2 : Windows Subsystem for Linux, sous-système Windows pour Linux 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Shape 331"/>
          <p:cNvSpPr/>
          <p:nvPr>
            <p:ph type="sldImg"/>
          </p:nvPr>
        </p:nvSpPr>
        <p:spPr>
          <a:prstGeom prst="rect">
            <a:avLst/>
          </a:prstGeom>
        </p:spPr>
        <p:txBody>
          <a:bodyPr/>
          <a:lstStyle/>
          <a:p>
            <a:pPr/>
          </a:p>
        </p:txBody>
      </p:sp>
      <p:sp>
        <p:nvSpPr>
          <p:cNvPr id="332" name="Shape 332"/>
          <p:cNvSpPr/>
          <p:nvPr>
            <p:ph type="body" sz="quarter" idx="1"/>
          </p:nvPr>
        </p:nvSpPr>
        <p:spPr>
          <a:prstGeom prst="rect">
            <a:avLst/>
          </a:prstGeom>
        </p:spPr>
        <p:txBody>
          <a:bodyPr/>
          <a:lstStyle/>
          <a:p>
            <a:pPr/>
            <a:r>
              <a:t>WSL 2 : sous-système Windows pour Linux 2</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et sous-titre">
    <p:spTree>
      <p:nvGrpSpPr>
        <p:cNvPr id="1" name=""/>
        <p:cNvGrpSpPr/>
        <p:nvPr/>
      </p:nvGrpSpPr>
      <p:grpSpPr>
        <a:xfrm>
          <a:off x="0" y="0"/>
          <a:ext cx="0" cy="0"/>
          <a:chOff x="0" y="0"/>
          <a:chExt cx="0" cy="0"/>
        </a:xfrm>
      </p:grpSpPr>
      <p:sp>
        <p:nvSpPr>
          <p:cNvPr id="13" name="Ligne"/>
          <p:cNvSpPr/>
          <p:nvPr/>
        </p:nvSpPr>
        <p:spPr>
          <a:xfrm>
            <a:off x="508000" y="5181600"/>
            <a:ext cx="11988800" cy="0"/>
          </a:xfrm>
          <a:prstGeom prst="line">
            <a:avLst/>
          </a:prstGeom>
          <a:ln w="12700">
            <a:solidFill>
              <a:srgbClr val="444444">
                <a:alpha val="30000"/>
              </a:srgbClr>
            </a:solidFill>
            <a:miter lim="400000"/>
          </a:ln>
        </p:spPr>
        <p:txBody>
          <a:bodyPr lIns="50800" tIns="50800" rIns="50800" bIns="50800" anchor="ctr"/>
          <a:lstStyle/>
          <a:p>
            <a:pPr marL="0" indent="0" defTabSz="457200">
              <a:spcBef>
                <a:spcPts val="0"/>
              </a:spcBef>
              <a:buClrTx/>
              <a:buSzTx/>
              <a:buNone/>
              <a:defRPr sz="1200">
                <a:latin typeface="Helvetica"/>
                <a:ea typeface="Helvetica"/>
                <a:cs typeface="Helvetica"/>
                <a:sym typeface="Helvetica"/>
              </a:defRPr>
            </a:pPr>
          </a:p>
        </p:txBody>
      </p:sp>
      <p:sp>
        <p:nvSpPr>
          <p:cNvPr id="14" name="Texte du titre"/>
          <p:cNvSpPr txBox="1"/>
          <p:nvPr>
            <p:ph type="title"/>
          </p:nvPr>
        </p:nvSpPr>
        <p:spPr>
          <a:xfrm>
            <a:off x="508000" y="3009900"/>
            <a:ext cx="11988800" cy="2032000"/>
          </a:xfrm>
          <a:prstGeom prst="rect">
            <a:avLst/>
          </a:prstGeom>
        </p:spPr>
        <p:txBody>
          <a:bodyPr anchor="b"/>
          <a:lstStyle/>
          <a:p>
            <a:pPr/>
            <a:r>
              <a:t>Texte du titre</a:t>
            </a:r>
          </a:p>
        </p:txBody>
      </p:sp>
      <p:sp>
        <p:nvSpPr>
          <p:cNvPr id="15" name="Texte niveau 1…"/>
          <p:cNvSpPr txBox="1"/>
          <p:nvPr>
            <p:ph type="body" sz="quarter" idx="1"/>
          </p:nvPr>
        </p:nvSpPr>
        <p:spPr>
          <a:xfrm>
            <a:off x="508000" y="5562600"/>
            <a:ext cx="11988800" cy="825500"/>
          </a:xfrm>
          <a:prstGeom prst="rect">
            <a:avLst/>
          </a:prstGeom>
        </p:spPr>
        <p:txBody>
          <a:bodyPr anchor="t"/>
          <a:lstStyle>
            <a:lvl1pPr marL="0" indent="0">
              <a:lnSpc>
                <a:spcPct val="120000"/>
              </a:lnSpc>
              <a:spcBef>
                <a:spcPts val="0"/>
              </a:spcBef>
              <a:buSzTx/>
              <a:buNone/>
              <a:defRPr sz="2400"/>
            </a:lvl1pPr>
            <a:lvl2pPr marL="0" indent="0">
              <a:lnSpc>
                <a:spcPct val="120000"/>
              </a:lnSpc>
              <a:spcBef>
                <a:spcPts val="0"/>
              </a:spcBef>
              <a:buSzTx/>
              <a:buNone/>
              <a:defRPr sz="2400"/>
            </a:lvl2pPr>
            <a:lvl3pPr marL="0" indent="0">
              <a:lnSpc>
                <a:spcPct val="120000"/>
              </a:lnSpc>
              <a:spcBef>
                <a:spcPts val="0"/>
              </a:spcBef>
              <a:buSzTx/>
              <a:buNone/>
              <a:defRPr sz="2400"/>
            </a:lvl3pPr>
            <a:lvl4pPr marL="0" indent="0">
              <a:lnSpc>
                <a:spcPct val="120000"/>
              </a:lnSpc>
              <a:spcBef>
                <a:spcPts val="0"/>
              </a:spcBef>
              <a:buSzTx/>
              <a:buNone/>
              <a:defRPr sz="2400"/>
            </a:lvl4pPr>
            <a:lvl5pPr marL="0" indent="0">
              <a:lnSpc>
                <a:spcPct val="120000"/>
              </a:lnSpc>
              <a:spcBef>
                <a:spcPts val="0"/>
              </a:spcBef>
              <a:buSzTx/>
              <a:buNone/>
              <a:defRPr sz="2400"/>
            </a:lvl5pPr>
          </a:lstStyle>
          <a:p>
            <a:pPr/>
            <a:r>
              <a:t>Texte niveau 1</a:t>
            </a:r>
          </a:p>
          <a:p>
            <a:pPr lvl="1"/>
            <a:r>
              <a:t>Texte niveau 2</a:t>
            </a:r>
          </a:p>
          <a:p>
            <a:pPr lvl="2"/>
            <a:r>
              <a:t>Texte niveau 3</a:t>
            </a:r>
          </a:p>
          <a:p>
            <a:pPr lvl="3"/>
            <a:r>
              <a:t>Texte niveau 4</a:t>
            </a:r>
          </a:p>
          <a:p>
            <a:pPr lvl="4"/>
            <a:r>
              <a:t>Texte niveau 5</a:t>
            </a:r>
          </a:p>
        </p:txBody>
      </p:sp>
      <p:sp>
        <p:nvSpPr>
          <p:cNvPr id="16" name="Numéro de diapositive"/>
          <p:cNvSpPr txBox="1"/>
          <p:nvPr>
            <p:ph type="sldNum" sz="quarter" idx="2"/>
          </p:nvPr>
        </p:nvSpPr>
        <p:spPr>
          <a:xfrm>
            <a:off x="12175532" y="8763000"/>
            <a:ext cx="299840" cy="3429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ion">
    <p:spTree>
      <p:nvGrpSpPr>
        <p:cNvPr id="1" name=""/>
        <p:cNvGrpSpPr/>
        <p:nvPr/>
      </p:nvGrpSpPr>
      <p:grpSpPr>
        <a:xfrm>
          <a:off x="0" y="0"/>
          <a:ext cx="0" cy="0"/>
          <a:chOff x="0" y="0"/>
          <a:chExt cx="0" cy="0"/>
        </a:xfrm>
      </p:grpSpPr>
      <p:sp>
        <p:nvSpPr>
          <p:cNvPr id="105" name="-Gilles Allain"/>
          <p:cNvSpPr txBox="1"/>
          <p:nvPr>
            <p:ph type="body" sz="quarter" idx="21"/>
          </p:nvPr>
        </p:nvSpPr>
        <p:spPr>
          <a:xfrm>
            <a:off x="508000" y="5918200"/>
            <a:ext cx="11988800" cy="533400"/>
          </a:xfrm>
          <a:prstGeom prst="rect">
            <a:avLst/>
          </a:prstGeom>
        </p:spPr>
        <p:txBody>
          <a:bodyPr anchor="t">
            <a:spAutoFit/>
          </a:bodyPr>
          <a:lstStyle>
            <a:lvl1pPr marL="0" indent="0" algn="ctr">
              <a:lnSpc>
                <a:spcPct val="140000"/>
              </a:lnSpc>
              <a:spcBef>
                <a:spcPts val="0"/>
              </a:spcBef>
              <a:buSzTx/>
              <a:buNone/>
              <a:defRPr i="1" sz="3000">
                <a:solidFill>
                  <a:srgbClr val="9D9D9D"/>
                </a:solidFill>
              </a:defRPr>
            </a:lvl1pPr>
          </a:lstStyle>
          <a:p>
            <a:pPr/>
            <a:r>
              <a:t>-Gilles Allain</a:t>
            </a:r>
          </a:p>
        </p:txBody>
      </p:sp>
      <p:sp>
        <p:nvSpPr>
          <p:cNvPr id="106" name="« Saisissez une citation ici. »"/>
          <p:cNvSpPr txBox="1"/>
          <p:nvPr>
            <p:ph type="body" sz="quarter" idx="22"/>
          </p:nvPr>
        </p:nvSpPr>
        <p:spPr>
          <a:xfrm>
            <a:off x="1270000" y="4298950"/>
            <a:ext cx="10464800" cy="622300"/>
          </a:xfrm>
          <a:prstGeom prst="rect">
            <a:avLst/>
          </a:prstGeom>
        </p:spPr>
        <p:txBody>
          <a:bodyPr>
            <a:spAutoFit/>
          </a:bodyPr>
          <a:lstStyle>
            <a:lvl1pPr marL="0" indent="0" algn="ctr">
              <a:lnSpc>
                <a:spcPct val="120000"/>
              </a:lnSpc>
              <a:spcBef>
                <a:spcPts val="0"/>
              </a:spcBef>
              <a:buSzTx/>
              <a:buNone/>
              <a:defRPr sz="3600"/>
            </a:lvl1pPr>
          </a:lstStyle>
          <a:p>
            <a:pPr/>
            <a:r>
              <a:t>« Saisissez une citation ici. » </a:t>
            </a:r>
          </a:p>
        </p:txBody>
      </p:sp>
      <p:sp>
        <p:nvSpPr>
          <p:cNvPr id="107"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14" name="142761833_2880x1921.jpeg"/>
          <p:cNvSpPr/>
          <p:nvPr>
            <p:ph type="pic" idx="21"/>
          </p:nvPr>
        </p:nvSpPr>
        <p:spPr>
          <a:xfrm>
            <a:off x="-114300" y="0"/>
            <a:ext cx="14622784" cy="9753600"/>
          </a:xfrm>
          <a:prstGeom prst="rect">
            <a:avLst/>
          </a:prstGeom>
        </p:spPr>
        <p:txBody>
          <a:bodyPr lIns="91439" tIns="45719" rIns="91439" bIns="45719" anchor="t">
            <a:noAutofit/>
          </a:bodyPr>
          <a:lstStyle/>
          <a:p>
            <a:pPr/>
          </a:p>
        </p:txBody>
      </p:sp>
      <p:sp>
        <p:nvSpPr>
          <p:cNvPr id="11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spTree>
      <p:nvGrpSpPr>
        <p:cNvPr id="1" name=""/>
        <p:cNvGrpSpPr/>
        <p:nvPr/>
      </p:nvGrpSpPr>
      <p:grpSpPr>
        <a:xfrm>
          <a:off x="0" y="0"/>
          <a:ext cx="0" cy="0"/>
          <a:chOff x="0" y="0"/>
          <a:chExt cx="0" cy="0"/>
        </a:xfrm>
      </p:grpSpPr>
      <p:sp>
        <p:nvSpPr>
          <p:cNvPr id="12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re - Haut">
    <p:bg>
      <p:bgPr>
        <a:solidFill>
          <a:srgbClr val="F0EDE8"/>
        </a:solidFill>
      </p:bgPr>
    </p:bg>
    <p:spTree>
      <p:nvGrpSpPr>
        <p:cNvPr id="1" name=""/>
        <p:cNvGrpSpPr/>
        <p:nvPr/>
      </p:nvGrpSpPr>
      <p:grpSpPr>
        <a:xfrm>
          <a:off x="0" y="0"/>
          <a:ext cx="0" cy="0"/>
          <a:chOff x="0" y="0"/>
          <a:chExt cx="0" cy="0"/>
        </a:xfrm>
      </p:grpSpPr>
      <p:sp>
        <p:nvSpPr>
          <p:cNvPr id="129" name="Texte du titre"/>
          <p:cNvSpPr txBox="1"/>
          <p:nvPr>
            <p:ph type="title"/>
          </p:nvPr>
        </p:nvSpPr>
        <p:spPr>
          <a:xfrm>
            <a:off x="355600" y="25400"/>
            <a:ext cx="12293600" cy="694184"/>
          </a:xfrm>
          <a:prstGeom prst="rect">
            <a:avLst/>
          </a:prstGeom>
        </p:spPr>
        <p:txBody>
          <a:bodyPr/>
          <a:lstStyle>
            <a:lvl1pPr>
              <a:lnSpc>
                <a:spcPct val="100000"/>
              </a:lnSpc>
              <a:defRPr b="1" cap="none" i="1" spc="-91" sz="4600">
                <a:solidFill>
                  <a:srgbClr val="7F7C78"/>
                </a:solidFill>
                <a:latin typeface="Avenir Next Regular"/>
                <a:ea typeface="Avenir Next Regular"/>
                <a:cs typeface="Avenir Next Regular"/>
                <a:sym typeface="Avenir Next Regular"/>
              </a:defRPr>
            </a:lvl1pPr>
          </a:lstStyle>
          <a:p>
            <a:pPr/>
            <a:r>
              <a:t>Texte du titre</a:t>
            </a:r>
          </a:p>
        </p:txBody>
      </p:sp>
      <p:sp>
        <p:nvSpPr>
          <p:cNvPr id="130" name="Texte du titre"/>
          <p:cNvSpPr txBox="1"/>
          <p:nvPr>
            <p:ph type="body" sz="quarter" idx="21"/>
          </p:nvPr>
        </p:nvSpPr>
        <p:spPr>
          <a:xfrm>
            <a:off x="355600" y="696593"/>
            <a:ext cx="12293600" cy="694185"/>
          </a:xfrm>
          <a:prstGeom prst="rect">
            <a:avLst/>
          </a:prstGeom>
        </p:spPr>
        <p:txBody>
          <a:bodyPr/>
          <a:lstStyle>
            <a:lvl1pPr marL="0" indent="0">
              <a:spcBef>
                <a:spcPts val="1000"/>
              </a:spcBef>
              <a:buSzTx/>
              <a:buNone/>
              <a:defRPr i="1" sz="2400">
                <a:solidFill>
                  <a:srgbClr val="665AB7"/>
                </a:solidFill>
                <a:latin typeface="Avenir Next Demi Bold"/>
                <a:ea typeface="Avenir Next Demi Bold"/>
                <a:cs typeface="Avenir Next Demi Bold"/>
                <a:sym typeface="Avenir Next Demi Bold"/>
              </a:defRPr>
            </a:lvl1pPr>
          </a:lstStyle>
          <a:p>
            <a:pPr/>
            <a:r>
              <a:t>Texte du titre</a:t>
            </a:r>
          </a:p>
        </p:txBody>
      </p:sp>
      <p:sp>
        <p:nvSpPr>
          <p:cNvPr id="131" name="Texte niveau 1…"/>
          <p:cNvSpPr txBox="1"/>
          <p:nvPr>
            <p:ph type="body" idx="1"/>
          </p:nvPr>
        </p:nvSpPr>
        <p:spPr>
          <a:xfrm>
            <a:off x="355600" y="1685974"/>
            <a:ext cx="12293600" cy="7445326"/>
          </a:xfrm>
          <a:prstGeom prst="rect">
            <a:avLst/>
          </a:prstGeom>
        </p:spPr>
        <p:txBody>
          <a:bodyPr anchor="t"/>
          <a:lstStyle>
            <a:lvl1pPr marL="507999" indent="-507999">
              <a:spcBef>
                <a:spcPts val="1200"/>
              </a:spcBef>
              <a:buClr>
                <a:srgbClr val="991200"/>
              </a:buClr>
              <a:buSzPct val="70000"/>
              <a:buFont typeface="Zapf Dingbats"/>
              <a:buChar char="✤"/>
              <a:defRPr b="1" sz="2800">
                <a:solidFill>
                  <a:srgbClr val="000000"/>
                </a:solidFill>
                <a:latin typeface="Book Antiqua"/>
                <a:ea typeface="Book Antiqua"/>
                <a:cs typeface="Book Antiqua"/>
                <a:sym typeface="Book Antiqua"/>
              </a:defRPr>
            </a:lvl1pPr>
            <a:lvl2pPr marL="660400" indent="-304800">
              <a:spcBef>
                <a:spcPts val="800"/>
              </a:spcBef>
              <a:buClr>
                <a:srgbClr val="991200"/>
              </a:buClr>
              <a:buSzPct val="70000"/>
              <a:buFont typeface="Zapf Dingbats"/>
              <a:buChar char="★"/>
              <a:defRPr sz="2400">
                <a:solidFill>
                  <a:srgbClr val="000000"/>
                </a:solidFill>
                <a:latin typeface="Book Antiqua"/>
                <a:ea typeface="Book Antiqua"/>
                <a:cs typeface="Book Antiqua"/>
                <a:sym typeface="Book Antiqua"/>
              </a:defRPr>
            </a:lvl2pPr>
            <a:lvl3pPr marL="965200" indent="-304800">
              <a:spcBef>
                <a:spcPts val="600"/>
              </a:spcBef>
              <a:buClr>
                <a:srgbClr val="991200"/>
              </a:buClr>
              <a:buSzPct val="70000"/>
              <a:buFont typeface="Zapf Dingbats"/>
              <a:buChar char="•"/>
              <a:defRPr sz="2200">
                <a:solidFill>
                  <a:srgbClr val="000000"/>
                </a:solidFill>
                <a:latin typeface="Book Antiqua"/>
                <a:ea typeface="Book Antiqua"/>
                <a:cs typeface="Book Antiqua"/>
                <a:sym typeface="Book Antiqua"/>
              </a:defRPr>
            </a:lvl3pPr>
            <a:lvl4pPr marL="1270000" indent="-304800">
              <a:spcBef>
                <a:spcPts val="600"/>
              </a:spcBef>
              <a:buClr>
                <a:srgbClr val="991200"/>
              </a:buClr>
              <a:buSzPct val="65000"/>
              <a:buFont typeface="Zapf Dingbats"/>
              <a:buChar char="✴"/>
              <a:defRPr sz="2000">
                <a:solidFill>
                  <a:srgbClr val="000000"/>
                </a:solidFill>
                <a:latin typeface="Book Antiqua"/>
                <a:ea typeface="Book Antiqua"/>
                <a:cs typeface="Book Antiqua"/>
                <a:sym typeface="Book Antiqua"/>
              </a:defRPr>
            </a:lvl4pPr>
            <a:lvl5pPr marL="1574800" indent="-304800">
              <a:spcBef>
                <a:spcPts val="600"/>
              </a:spcBef>
              <a:buClr>
                <a:srgbClr val="991200"/>
              </a:buClr>
              <a:buSzPct val="60000"/>
              <a:buFont typeface="Zapf Dingbats"/>
              <a:buChar char="✴"/>
              <a:defRPr sz="1800">
                <a:solidFill>
                  <a:srgbClr val="000000"/>
                </a:solidFill>
                <a:latin typeface="Book Antiqua"/>
                <a:ea typeface="Book Antiqua"/>
                <a:cs typeface="Book Antiqua"/>
                <a:sym typeface="Book Antiqua"/>
              </a:defRPr>
            </a:lvl5pPr>
          </a:lstStyle>
          <a:p>
            <a:pPr/>
            <a:r>
              <a:t>Texte niveau 1</a:t>
            </a:r>
          </a:p>
          <a:p>
            <a:pPr lvl="1"/>
            <a:r>
              <a:t>Texte niveau 2</a:t>
            </a:r>
          </a:p>
          <a:p>
            <a:pPr lvl="2"/>
            <a:r>
              <a:t>Texte niveau 3</a:t>
            </a:r>
          </a:p>
          <a:p>
            <a:pPr lvl="3"/>
            <a:r>
              <a:t>Texte niveau 4</a:t>
            </a:r>
          </a:p>
          <a:p>
            <a:pPr lvl="4"/>
            <a:r>
              <a:t>Texte niveau 5</a:t>
            </a:r>
          </a:p>
        </p:txBody>
      </p:sp>
      <p:sp>
        <p:nvSpPr>
          <p:cNvPr id="132" name="Numéro de diapositive"/>
          <p:cNvSpPr txBox="1"/>
          <p:nvPr>
            <p:ph type="sldNum" sz="quarter" idx="2"/>
          </p:nvPr>
        </p:nvSpPr>
        <p:spPr>
          <a:xfrm>
            <a:off x="12331700" y="9220200"/>
            <a:ext cx="317500" cy="355600"/>
          </a:xfrm>
          <a:prstGeom prst="rect">
            <a:avLst/>
          </a:prstGeom>
        </p:spPr>
        <p:txBody>
          <a:bodyPr>
            <a:normAutofit fontScale="100000" lnSpcReduction="0"/>
          </a:bodyPr>
          <a:lstStyle>
            <a:lvl1pPr>
              <a:defRPr b="0" i="0">
                <a:solidFill>
                  <a:srgbClr val="314864"/>
                </a:solidFill>
                <a:latin typeface="Book Antiqua"/>
                <a:ea typeface="Book Antiqua"/>
                <a:cs typeface="Book Antiqua"/>
                <a:sym typeface="Book Antiqua"/>
              </a:defRPr>
            </a:lvl1pPr>
          </a:lstStyle>
          <a:p>
            <a:pPr/>
            <a:fld id="{86CB4B4D-7CA3-9044-876B-883B54F8677D}" type="slidenum"/>
          </a:p>
        </p:txBody>
      </p:sp>
      <p:sp>
        <p:nvSpPr>
          <p:cNvPr id="133" name="Losange"/>
          <p:cNvSpPr/>
          <p:nvPr/>
        </p:nvSpPr>
        <p:spPr>
          <a:xfrm>
            <a:off x="406400" y="14351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marL="0" indent="0" defTabSz="457200">
              <a:spcBef>
                <a:spcPts val="0"/>
              </a:spcBef>
              <a:buClrTx/>
              <a:buSzTx/>
              <a:buNone/>
              <a:defRPr sz="1200">
                <a:latin typeface="Helvetica"/>
                <a:ea typeface="Helvetica"/>
                <a:cs typeface="Helvetica"/>
                <a:sym typeface="Helvetica"/>
              </a:defRPr>
            </a:pPr>
          </a:p>
        </p:txBody>
      </p:sp>
      <p:sp>
        <p:nvSpPr>
          <p:cNvPr id="134" name="Losange"/>
          <p:cNvSpPr/>
          <p:nvPr/>
        </p:nvSpPr>
        <p:spPr>
          <a:xfrm>
            <a:off x="406400" y="14859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marL="0" indent="0" defTabSz="457200">
              <a:spcBef>
                <a:spcPts val="0"/>
              </a:spcBef>
              <a:buClrTx/>
              <a:buSzTx/>
              <a:buNone/>
              <a:defRPr sz="1200">
                <a:latin typeface="Helvetica"/>
                <a:ea typeface="Helvetica"/>
                <a:cs typeface="Helvetica"/>
                <a:sym typeface="Helvetica"/>
              </a:defRPr>
            </a:pPr>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e">
    <p:spTree>
      <p:nvGrpSpPr>
        <p:cNvPr id="1" name=""/>
        <p:cNvGrpSpPr/>
        <p:nvPr/>
      </p:nvGrpSpPr>
      <p:grpSpPr>
        <a:xfrm>
          <a:off x="0" y="0"/>
          <a:ext cx="0" cy="0"/>
          <a:chOff x="0" y="0"/>
          <a:chExt cx="0" cy="0"/>
        </a:xfrm>
      </p:grpSpPr>
      <p:sp>
        <p:nvSpPr>
          <p:cNvPr id="23" name="Image"/>
          <p:cNvSpPr/>
          <p:nvPr>
            <p:ph type="pic" idx="21"/>
          </p:nvPr>
        </p:nvSpPr>
        <p:spPr>
          <a:xfrm>
            <a:off x="622300" y="101600"/>
            <a:ext cx="11760200" cy="7840134"/>
          </a:xfrm>
          <a:prstGeom prst="rect">
            <a:avLst/>
          </a:prstGeom>
          <a:ln w="9525">
            <a:round/>
          </a:ln>
        </p:spPr>
        <p:txBody>
          <a:bodyPr lIns="91439" tIns="45719" rIns="91439" bIns="45719" anchor="t">
            <a:noAutofit/>
          </a:bodyPr>
          <a:lstStyle/>
          <a:p>
            <a:pPr/>
          </a:p>
        </p:txBody>
      </p:sp>
      <p:sp>
        <p:nvSpPr>
          <p:cNvPr id="24" name="Texte du titre"/>
          <p:cNvSpPr txBox="1"/>
          <p:nvPr>
            <p:ph type="title"/>
          </p:nvPr>
        </p:nvSpPr>
        <p:spPr>
          <a:xfrm>
            <a:off x="508000" y="7099300"/>
            <a:ext cx="11988800" cy="1117600"/>
          </a:xfrm>
          <a:prstGeom prst="rect">
            <a:avLst/>
          </a:prstGeom>
        </p:spPr>
        <p:txBody>
          <a:bodyPr anchor="b"/>
          <a:lstStyle/>
          <a:p>
            <a:pPr/>
            <a:r>
              <a:t>Texte du titre</a:t>
            </a:r>
          </a:p>
        </p:txBody>
      </p:sp>
      <p:sp>
        <p:nvSpPr>
          <p:cNvPr id="25" name="Texte niveau 1…"/>
          <p:cNvSpPr txBox="1"/>
          <p:nvPr>
            <p:ph type="body" sz="quarter" idx="1"/>
          </p:nvPr>
        </p:nvSpPr>
        <p:spPr>
          <a:xfrm>
            <a:off x="508000" y="8267700"/>
            <a:ext cx="11988800" cy="838200"/>
          </a:xfrm>
          <a:prstGeom prst="rect">
            <a:avLst/>
          </a:prstGeom>
        </p:spPr>
        <p:txBody>
          <a:bodyPr anchor="t"/>
          <a:lstStyle>
            <a:lvl1pPr marL="0" indent="0">
              <a:lnSpc>
                <a:spcPct val="120000"/>
              </a:lnSpc>
              <a:spcBef>
                <a:spcPts val="0"/>
              </a:spcBef>
              <a:buSzTx/>
              <a:buNone/>
              <a:defRPr sz="2400"/>
            </a:lvl1pPr>
            <a:lvl2pPr marL="0" indent="0">
              <a:lnSpc>
                <a:spcPct val="120000"/>
              </a:lnSpc>
              <a:spcBef>
                <a:spcPts val="0"/>
              </a:spcBef>
              <a:buSzTx/>
              <a:buNone/>
              <a:defRPr sz="2400"/>
            </a:lvl2pPr>
            <a:lvl3pPr marL="0" indent="0">
              <a:lnSpc>
                <a:spcPct val="120000"/>
              </a:lnSpc>
              <a:spcBef>
                <a:spcPts val="0"/>
              </a:spcBef>
              <a:buSzTx/>
              <a:buNone/>
              <a:defRPr sz="2400"/>
            </a:lvl3pPr>
            <a:lvl4pPr marL="0" indent="0">
              <a:lnSpc>
                <a:spcPct val="120000"/>
              </a:lnSpc>
              <a:spcBef>
                <a:spcPts val="0"/>
              </a:spcBef>
              <a:buSzTx/>
              <a:buNone/>
              <a:defRPr sz="2400"/>
            </a:lvl4pPr>
            <a:lvl5pPr marL="0" indent="0">
              <a:lnSpc>
                <a:spcPct val="120000"/>
              </a:lnSpc>
              <a:spcBef>
                <a:spcPts val="0"/>
              </a:spcBef>
              <a:buSzTx/>
              <a:buNone/>
              <a:defRPr sz="2400"/>
            </a:lvl5pPr>
          </a:lstStyle>
          <a:p>
            <a:pPr/>
            <a:r>
              <a:t>Texte niveau 1</a:t>
            </a:r>
          </a:p>
          <a:p>
            <a:pPr lvl="1"/>
            <a:r>
              <a:t>Texte niveau 2</a:t>
            </a:r>
          </a:p>
          <a:p>
            <a:pPr lvl="2"/>
            <a:r>
              <a:t>Texte niveau 3</a:t>
            </a:r>
          </a:p>
          <a:p>
            <a:pPr lvl="3"/>
            <a:r>
              <a:t>Texte niveau 4</a:t>
            </a:r>
          </a:p>
          <a:p>
            <a:pPr lvl="4"/>
            <a:r>
              <a:t>Texte niveau 5</a:t>
            </a:r>
          </a:p>
        </p:txBody>
      </p:sp>
      <p:sp>
        <p:nvSpPr>
          <p:cNvPr id="2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Centré">
    <p:spTree>
      <p:nvGrpSpPr>
        <p:cNvPr id="1" name=""/>
        <p:cNvGrpSpPr/>
        <p:nvPr/>
      </p:nvGrpSpPr>
      <p:grpSpPr>
        <a:xfrm>
          <a:off x="0" y="0"/>
          <a:ext cx="0" cy="0"/>
          <a:chOff x="0" y="0"/>
          <a:chExt cx="0" cy="0"/>
        </a:xfrm>
      </p:grpSpPr>
      <p:sp>
        <p:nvSpPr>
          <p:cNvPr id="33" name="Texte du titre"/>
          <p:cNvSpPr txBox="1"/>
          <p:nvPr>
            <p:ph type="title"/>
          </p:nvPr>
        </p:nvSpPr>
        <p:spPr>
          <a:xfrm>
            <a:off x="508000" y="3860800"/>
            <a:ext cx="11988800" cy="2032000"/>
          </a:xfrm>
          <a:prstGeom prst="rect">
            <a:avLst/>
          </a:prstGeom>
        </p:spPr>
        <p:txBody>
          <a:bodyPr/>
          <a:lstStyle/>
          <a:p>
            <a:pPr/>
            <a:r>
              <a:t>Texte du titre</a:t>
            </a:r>
          </a:p>
        </p:txBody>
      </p:sp>
      <p:sp>
        <p:nvSpPr>
          <p:cNvPr id="3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e">
    <p:spTree>
      <p:nvGrpSpPr>
        <p:cNvPr id="1" name=""/>
        <p:cNvGrpSpPr/>
        <p:nvPr/>
      </p:nvGrpSpPr>
      <p:grpSpPr>
        <a:xfrm>
          <a:off x="0" y="0"/>
          <a:ext cx="0" cy="0"/>
          <a:chOff x="0" y="0"/>
          <a:chExt cx="0" cy="0"/>
        </a:xfrm>
      </p:grpSpPr>
      <p:sp>
        <p:nvSpPr>
          <p:cNvPr id="41" name="Image"/>
          <p:cNvSpPr/>
          <p:nvPr>
            <p:ph type="pic" sz="half" idx="21"/>
          </p:nvPr>
        </p:nvSpPr>
        <p:spPr>
          <a:xfrm>
            <a:off x="6807200" y="596900"/>
            <a:ext cx="5575300" cy="8325606"/>
          </a:xfrm>
          <a:prstGeom prst="rect">
            <a:avLst/>
          </a:prstGeom>
          <a:ln w="9525">
            <a:round/>
          </a:ln>
        </p:spPr>
        <p:txBody>
          <a:bodyPr lIns="91439" tIns="45719" rIns="91439" bIns="45719" anchor="t">
            <a:noAutofit/>
          </a:bodyPr>
          <a:lstStyle/>
          <a:p>
            <a:pPr/>
          </a:p>
        </p:txBody>
      </p:sp>
      <p:sp>
        <p:nvSpPr>
          <p:cNvPr id="42" name="Texte du titre"/>
          <p:cNvSpPr txBox="1"/>
          <p:nvPr>
            <p:ph type="title"/>
          </p:nvPr>
        </p:nvSpPr>
        <p:spPr>
          <a:xfrm>
            <a:off x="508000" y="2400300"/>
            <a:ext cx="5829300" cy="6070600"/>
          </a:xfrm>
          <a:prstGeom prst="rect">
            <a:avLst/>
          </a:prstGeom>
        </p:spPr>
        <p:txBody>
          <a:bodyPr anchor="t"/>
          <a:lstStyle/>
          <a:p>
            <a:pPr/>
            <a:r>
              <a:t>Texte du titre</a:t>
            </a:r>
          </a:p>
        </p:txBody>
      </p:sp>
      <p:sp>
        <p:nvSpPr>
          <p:cNvPr id="43" name="Texte niveau 1…"/>
          <p:cNvSpPr txBox="1"/>
          <p:nvPr>
            <p:ph type="body" sz="quarter" idx="1"/>
          </p:nvPr>
        </p:nvSpPr>
        <p:spPr>
          <a:xfrm>
            <a:off x="508000" y="1168400"/>
            <a:ext cx="5829300" cy="838200"/>
          </a:xfrm>
          <a:prstGeom prst="rect">
            <a:avLst/>
          </a:prstGeom>
        </p:spPr>
        <p:txBody>
          <a:bodyPr anchor="t"/>
          <a:lstStyle>
            <a:lvl1pPr marL="0" indent="0">
              <a:lnSpc>
                <a:spcPct val="120000"/>
              </a:lnSpc>
              <a:spcBef>
                <a:spcPts val="0"/>
              </a:spcBef>
              <a:buSzTx/>
              <a:buNone/>
              <a:defRPr sz="2400"/>
            </a:lvl1pPr>
            <a:lvl2pPr marL="0" indent="0">
              <a:lnSpc>
                <a:spcPct val="120000"/>
              </a:lnSpc>
              <a:spcBef>
                <a:spcPts val="0"/>
              </a:spcBef>
              <a:buSzTx/>
              <a:buNone/>
              <a:defRPr sz="2400"/>
            </a:lvl2pPr>
            <a:lvl3pPr marL="0" indent="0">
              <a:lnSpc>
                <a:spcPct val="120000"/>
              </a:lnSpc>
              <a:spcBef>
                <a:spcPts val="0"/>
              </a:spcBef>
              <a:buSzTx/>
              <a:buNone/>
              <a:defRPr sz="2400"/>
            </a:lvl3pPr>
            <a:lvl4pPr marL="0" indent="0">
              <a:lnSpc>
                <a:spcPct val="120000"/>
              </a:lnSpc>
              <a:spcBef>
                <a:spcPts val="0"/>
              </a:spcBef>
              <a:buSzTx/>
              <a:buNone/>
              <a:defRPr sz="2400"/>
            </a:lvl4pPr>
            <a:lvl5pPr marL="0" indent="0">
              <a:lnSpc>
                <a:spcPct val="120000"/>
              </a:lnSpc>
              <a:spcBef>
                <a:spcPts val="0"/>
              </a:spcBef>
              <a:buSzTx/>
              <a:buNone/>
              <a:defRPr sz="2400"/>
            </a:lvl5pPr>
          </a:lstStyle>
          <a:p>
            <a:pPr/>
            <a:r>
              <a:t>Texte niveau 1</a:t>
            </a:r>
          </a:p>
          <a:p>
            <a:pPr lvl="1"/>
            <a:r>
              <a:t>Texte niveau 2</a:t>
            </a:r>
          </a:p>
          <a:p>
            <a:pPr lvl="2"/>
            <a:r>
              <a:t>Texte niveau 3</a:t>
            </a:r>
          </a:p>
          <a:p>
            <a:pPr lvl="3"/>
            <a:r>
              <a:t>Texte niveau 4</a:t>
            </a:r>
          </a:p>
          <a:p>
            <a:pPr lvl="4"/>
            <a:r>
              <a:t>Texte niveau 5</a:t>
            </a:r>
          </a:p>
        </p:txBody>
      </p:sp>
      <p:sp>
        <p:nvSpPr>
          <p:cNvPr id="4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re - Haut">
    <p:spTree>
      <p:nvGrpSpPr>
        <p:cNvPr id="1" name=""/>
        <p:cNvGrpSpPr/>
        <p:nvPr/>
      </p:nvGrpSpPr>
      <p:grpSpPr>
        <a:xfrm>
          <a:off x="0" y="0"/>
          <a:ext cx="0" cy="0"/>
          <a:chOff x="0" y="0"/>
          <a:chExt cx="0" cy="0"/>
        </a:xfrm>
      </p:grpSpPr>
      <p:sp>
        <p:nvSpPr>
          <p:cNvPr id="51" name="Ligne"/>
          <p:cNvSpPr/>
          <p:nvPr/>
        </p:nvSpPr>
        <p:spPr>
          <a:xfrm>
            <a:off x="508000" y="2578100"/>
            <a:ext cx="11997292" cy="0"/>
          </a:xfrm>
          <a:prstGeom prst="line">
            <a:avLst/>
          </a:prstGeom>
          <a:ln w="12700">
            <a:solidFill>
              <a:srgbClr val="444444">
                <a:alpha val="30000"/>
              </a:srgbClr>
            </a:solidFill>
            <a:miter lim="400000"/>
          </a:ln>
        </p:spPr>
        <p:txBody>
          <a:bodyPr lIns="50800" tIns="50800" rIns="50800" bIns="50800" anchor="ctr"/>
          <a:lstStyle/>
          <a:p>
            <a:pPr marL="0" indent="0" defTabSz="457200">
              <a:spcBef>
                <a:spcPts val="0"/>
              </a:spcBef>
              <a:buClrTx/>
              <a:buSzTx/>
              <a:buNone/>
              <a:defRPr sz="1200">
                <a:latin typeface="Helvetica"/>
                <a:ea typeface="Helvetica"/>
                <a:cs typeface="Helvetica"/>
                <a:sym typeface="Helvetica"/>
              </a:defRPr>
            </a:pPr>
          </a:p>
        </p:txBody>
      </p:sp>
      <p:sp>
        <p:nvSpPr>
          <p:cNvPr id="52" name="Ligne"/>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marL="0" indent="0" defTabSz="457200">
              <a:spcBef>
                <a:spcPts val="0"/>
              </a:spcBef>
              <a:buClrTx/>
              <a:buSzTx/>
              <a:buNone/>
              <a:defRPr sz="1200">
                <a:latin typeface="Helvetica"/>
                <a:ea typeface="Helvetica"/>
                <a:cs typeface="Helvetica"/>
                <a:sym typeface="Helvetica"/>
              </a:defRPr>
            </a:pPr>
          </a:p>
        </p:txBody>
      </p:sp>
      <p:sp>
        <p:nvSpPr>
          <p:cNvPr id="53" name="Ligne"/>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marL="0" indent="0" defTabSz="457200">
              <a:spcBef>
                <a:spcPts val="0"/>
              </a:spcBef>
              <a:buClrTx/>
              <a:buSzTx/>
              <a:buNone/>
              <a:defRPr sz="1200">
                <a:latin typeface="Helvetica"/>
                <a:ea typeface="Helvetica"/>
                <a:cs typeface="Helvetica"/>
                <a:sym typeface="Helvetica"/>
              </a:defRPr>
            </a:pPr>
          </a:p>
        </p:txBody>
      </p:sp>
      <p:sp>
        <p:nvSpPr>
          <p:cNvPr id="54" name="Texte du titre"/>
          <p:cNvSpPr txBox="1"/>
          <p:nvPr>
            <p:ph type="title"/>
          </p:nvPr>
        </p:nvSpPr>
        <p:spPr>
          <a:prstGeom prst="rect">
            <a:avLst/>
          </a:prstGeom>
        </p:spPr>
        <p:txBody>
          <a:bodyPr/>
          <a:lstStyle/>
          <a:p>
            <a:pPr/>
            <a:r>
              <a:t>Texte du titre</a:t>
            </a:r>
          </a:p>
        </p:txBody>
      </p:sp>
      <p:sp>
        <p:nvSpPr>
          <p:cNvPr id="5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re et puces">
    <p:bg>
      <p:bgPr>
        <a:gradFill flip="none" rotWithShape="1">
          <a:gsLst>
            <a:gs pos="0">
              <a:srgbClr val="FFF4EA"/>
            </a:gs>
            <a:gs pos="100000">
              <a:srgbClr val="FFFCF8"/>
            </a:gs>
          </a:gsLst>
          <a:lin ang="5400000" scaled="0"/>
        </a:gradFill>
      </p:bgPr>
    </p:bg>
    <p:spTree>
      <p:nvGrpSpPr>
        <p:cNvPr id="1" name=""/>
        <p:cNvGrpSpPr/>
        <p:nvPr/>
      </p:nvGrpSpPr>
      <p:grpSpPr>
        <a:xfrm>
          <a:off x="0" y="0"/>
          <a:ext cx="0" cy="0"/>
          <a:chOff x="0" y="0"/>
          <a:chExt cx="0" cy="0"/>
        </a:xfrm>
      </p:grpSpPr>
      <p:sp>
        <p:nvSpPr>
          <p:cNvPr id="62" name="Ligne"/>
          <p:cNvSpPr/>
          <p:nvPr/>
        </p:nvSpPr>
        <p:spPr>
          <a:xfrm>
            <a:off x="508000" y="2578100"/>
            <a:ext cx="11988800" cy="0"/>
          </a:xfrm>
          <a:prstGeom prst="line">
            <a:avLst/>
          </a:prstGeom>
          <a:ln w="12700">
            <a:solidFill>
              <a:srgbClr val="444444">
                <a:alpha val="30000"/>
              </a:srgbClr>
            </a:solidFill>
            <a:miter lim="400000"/>
          </a:ln>
        </p:spPr>
        <p:txBody>
          <a:bodyPr lIns="50800" tIns="50800" rIns="50800" bIns="50800" anchor="ctr"/>
          <a:lstStyle/>
          <a:p>
            <a:pPr marL="0" indent="0" defTabSz="457200">
              <a:spcBef>
                <a:spcPts val="0"/>
              </a:spcBef>
              <a:buClrTx/>
              <a:buSzTx/>
              <a:buNone/>
              <a:defRPr sz="1200">
                <a:latin typeface="Helvetica"/>
                <a:ea typeface="Helvetica"/>
                <a:cs typeface="Helvetica"/>
                <a:sym typeface="Helvetica"/>
              </a:defRPr>
            </a:pPr>
          </a:p>
        </p:txBody>
      </p:sp>
      <p:sp>
        <p:nvSpPr>
          <p:cNvPr id="63" name="Ligne"/>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marL="0" indent="0" defTabSz="457200">
              <a:spcBef>
                <a:spcPts val="0"/>
              </a:spcBef>
              <a:buClrTx/>
              <a:buSzTx/>
              <a:buNone/>
              <a:defRPr sz="1200">
                <a:latin typeface="Helvetica"/>
                <a:ea typeface="Helvetica"/>
                <a:cs typeface="Helvetica"/>
                <a:sym typeface="Helvetica"/>
              </a:defRPr>
            </a:pPr>
          </a:p>
        </p:txBody>
      </p:sp>
      <p:sp>
        <p:nvSpPr>
          <p:cNvPr id="64" name="Ligne"/>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marL="0" indent="0" defTabSz="457200">
              <a:spcBef>
                <a:spcPts val="0"/>
              </a:spcBef>
              <a:buClrTx/>
              <a:buSzTx/>
              <a:buNone/>
              <a:defRPr sz="1200">
                <a:latin typeface="Helvetica"/>
                <a:ea typeface="Helvetica"/>
                <a:cs typeface="Helvetica"/>
                <a:sym typeface="Helvetica"/>
              </a:defRPr>
            </a:pPr>
          </a:p>
        </p:txBody>
      </p:sp>
      <p:sp>
        <p:nvSpPr>
          <p:cNvPr id="65" name="Texte du titre"/>
          <p:cNvSpPr txBox="1"/>
          <p:nvPr>
            <p:ph type="title"/>
          </p:nvPr>
        </p:nvSpPr>
        <p:spPr>
          <a:prstGeom prst="rect">
            <a:avLst/>
          </a:prstGeom>
        </p:spPr>
        <p:txBody>
          <a:bodyPr/>
          <a:lstStyle/>
          <a:p>
            <a:pPr/>
            <a:r>
              <a:t>Texte du titre</a:t>
            </a:r>
          </a:p>
        </p:txBody>
      </p:sp>
      <p:sp>
        <p:nvSpPr>
          <p:cNvPr id="66" name="Texte niveau 1…"/>
          <p:cNvSpPr txBox="1"/>
          <p:nvPr>
            <p:ph type="body" idx="1"/>
          </p:nvPr>
        </p:nvSpPr>
        <p:spPr>
          <a:xfrm>
            <a:off x="508000" y="3035300"/>
            <a:ext cx="11988800" cy="57277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Texte niveau 1</a:t>
            </a:r>
          </a:p>
          <a:p>
            <a:pPr lvl="1"/>
            <a:r>
              <a:t>Texte niveau 2</a:t>
            </a:r>
          </a:p>
          <a:p>
            <a:pPr lvl="2"/>
            <a:r>
              <a:t>Texte niveau 3</a:t>
            </a:r>
          </a:p>
          <a:p>
            <a:pPr lvl="3"/>
            <a:r>
              <a:t>Texte niveau 4</a:t>
            </a:r>
          </a:p>
          <a:p>
            <a:pPr lvl="4"/>
            <a:r>
              <a:t>Texte niveau 5</a:t>
            </a:r>
          </a:p>
        </p:txBody>
      </p:sp>
      <p:sp>
        <p:nvSpPr>
          <p:cNvPr id="67" name="Numéro de diapositive"/>
          <p:cNvSpPr txBox="1"/>
          <p:nvPr>
            <p:ph type="sldNum" sz="quarter" idx="2"/>
          </p:nvPr>
        </p:nvSpPr>
        <p:spPr>
          <a:xfrm>
            <a:off x="12162832" y="9213850"/>
            <a:ext cx="299840" cy="3429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re, puces et photo">
    <p:spTree>
      <p:nvGrpSpPr>
        <p:cNvPr id="1" name=""/>
        <p:cNvGrpSpPr/>
        <p:nvPr/>
      </p:nvGrpSpPr>
      <p:grpSpPr>
        <a:xfrm>
          <a:off x="0" y="0"/>
          <a:ext cx="0" cy="0"/>
          <a:chOff x="0" y="0"/>
          <a:chExt cx="0" cy="0"/>
        </a:xfrm>
      </p:grpSpPr>
      <p:sp>
        <p:nvSpPr>
          <p:cNvPr id="74" name="Ligne"/>
          <p:cNvSpPr/>
          <p:nvPr/>
        </p:nvSpPr>
        <p:spPr>
          <a:xfrm>
            <a:off x="508000" y="2578100"/>
            <a:ext cx="11988800" cy="0"/>
          </a:xfrm>
          <a:prstGeom prst="line">
            <a:avLst/>
          </a:prstGeom>
          <a:ln w="12700">
            <a:solidFill>
              <a:srgbClr val="444444">
                <a:alpha val="30000"/>
              </a:srgbClr>
            </a:solidFill>
            <a:miter lim="400000"/>
          </a:ln>
        </p:spPr>
        <p:txBody>
          <a:bodyPr lIns="50800" tIns="50800" rIns="50800" bIns="50800" anchor="ctr"/>
          <a:lstStyle/>
          <a:p>
            <a:pPr marL="0" indent="0" defTabSz="457200">
              <a:spcBef>
                <a:spcPts val="0"/>
              </a:spcBef>
              <a:buClrTx/>
              <a:buSzTx/>
              <a:buNone/>
              <a:defRPr sz="1200">
                <a:latin typeface="Helvetica"/>
                <a:ea typeface="Helvetica"/>
                <a:cs typeface="Helvetica"/>
                <a:sym typeface="Helvetica"/>
              </a:defRPr>
            </a:pPr>
          </a:p>
        </p:txBody>
      </p:sp>
      <p:sp>
        <p:nvSpPr>
          <p:cNvPr id="75" name="Ligne"/>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marL="0" indent="0" defTabSz="457200">
              <a:spcBef>
                <a:spcPts val="0"/>
              </a:spcBef>
              <a:buClrTx/>
              <a:buSzTx/>
              <a:buNone/>
              <a:defRPr sz="1200">
                <a:latin typeface="Helvetica"/>
                <a:ea typeface="Helvetica"/>
                <a:cs typeface="Helvetica"/>
                <a:sym typeface="Helvetica"/>
              </a:defRPr>
            </a:pPr>
          </a:p>
        </p:txBody>
      </p:sp>
      <p:sp>
        <p:nvSpPr>
          <p:cNvPr id="76" name="Ligne"/>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marL="0" indent="0" defTabSz="457200">
              <a:spcBef>
                <a:spcPts val="0"/>
              </a:spcBef>
              <a:buClrTx/>
              <a:buSzTx/>
              <a:buNone/>
              <a:defRPr sz="1200">
                <a:latin typeface="Helvetica"/>
                <a:ea typeface="Helvetica"/>
                <a:cs typeface="Helvetica"/>
                <a:sym typeface="Helvetica"/>
              </a:defRPr>
            </a:pPr>
          </a:p>
        </p:txBody>
      </p:sp>
      <p:sp>
        <p:nvSpPr>
          <p:cNvPr id="77" name="Image"/>
          <p:cNvSpPr/>
          <p:nvPr>
            <p:ph type="pic" sz="half" idx="21"/>
          </p:nvPr>
        </p:nvSpPr>
        <p:spPr>
          <a:xfrm>
            <a:off x="-838200" y="2997200"/>
            <a:ext cx="8286750" cy="5524500"/>
          </a:xfrm>
          <a:prstGeom prst="rect">
            <a:avLst/>
          </a:prstGeom>
          <a:ln w="9525">
            <a:round/>
          </a:ln>
        </p:spPr>
        <p:txBody>
          <a:bodyPr lIns="91439" tIns="45719" rIns="91439" bIns="45719" anchor="t">
            <a:noAutofit/>
          </a:bodyPr>
          <a:lstStyle/>
          <a:p>
            <a:pPr/>
          </a:p>
        </p:txBody>
      </p:sp>
      <p:sp>
        <p:nvSpPr>
          <p:cNvPr id="78" name="Texte du titre"/>
          <p:cNvSpPr txBox="1"/>
          <p:nvPr>
            <p:ph type="title"/>
          </p:nvPr>
        </p:nvSpPr>
        <p:spPr>
          <a:prstGeom prst="rect">
            <a:avLst/>
          </a:prstGeom>
        </p:spPr>
        <p:txBody>
          <a:bodyPr/>
          <a:lstStyle/>
          <a:p>
            <a:pPr/>
            <a:r>
              <a:t>Texte du titre</a:t>
            </a:r>
          </a:p>
        </p:txBody>
      </p:sp>
      <p:sp>
        <p:nvSpPr>
          <p:cNvPr id="79" name="Texte niveau 1…"/>
          <p:cNvSpPr txBox="1"/>
          <p:nvPr>
            <p:ph type="body" sz="half" idx="1"/>
          </p:nvPr>
        </p:nvSpPr>
        <p:spPr>
          <a:xfrm>
            <a:off x="6781800" y="2971800"/>
            <a:ext cx="5727700" cy="5524500"/>
          </a:xfrm>
          <a:prstGeom prst="rect">
            <a:avLst/>
          </a:prstGeom>
        </p:spPr>
        <p:txBody>
          <a:bodyPr/>
          <a:lstStyle>
            <a:lvl1pPr marL="368300" indent="-368300">
              <a:spcBef>
                <a:spcPts val="3200"/>
              </a:spcBef>
              <a:buSzPct val="30000"/>
              <a:buBlip>
                <a:blip r:embed="rId2"/>
              </a:buBlip>
              <a:defRPr sz="3000"/>
            </a:lvl1pPr>
            <a:lvl2pPr marL="736600" indent="-368300">
              <a:spcBef>
                <a:spcPts val="3200"/>
              </a:spcBef>
              <a:buSzPct val="30000"/>
              <a:buBlip>
                <a:blip r:embed="rId2"/>
              </a:buBlip>
              <a:defRPr sz="3000"/>
            </a:lvl2pPr>
            <a:lvl3pPr marL="1104900" indent="-368300">
              <a:spcBef>
                <a:spcPts val="3200"/>
              </a:spcBef>
              <a:buSzPct val="30000"/>
              <a:buBlip>
                <a:blip r:embed="rId2"/>
              </a:buBlip>
              <a:defRPr sz="3000"/>
            </a:lvl3pPr>
            <a:lvl4pPr marL="1473200" indent="-368300">
              <a:spcBef>
                <a:spcPts val="3200"/>
              </a:spcBef>
              <a:buSzPct val="30000"/>
              <a:buBlip>
                <a:blip r:embed="rId2"/>
              </a:buBlip>
              <a:defRPr sz="3000"/>
            </a:lvl4pPr>
            <a:lvl5pPr marL="1841500" indent="-368300">
              <a:spcBef>
                <a:spcPts val="3200"/>
              </a:spcBef>
              <a:buSzPct val="30000"/>
              <a:buBlip>
                <a:blip r:embed="rId2"/>
              </a:buBlip>
              <a:defRPr sz="3000"/>
            </a:lvl5pPr>
          </a:lstStyle>
          <a:p>
            <a:pPr/>
            <a:r>
              <a:t>Texte niveau 1</a:t>
            </a:r>
          </a:p>
          <a:p>
            <a:pPr lvl="1"/>
            <a:r>
              <a:t>Texte niveau 2</a:t>
            </a:r>
          </a:p>
          <a:p>
            <a:pPr lvl="2"/>
            <a:r>
              <a:t>Texte niveau 3</a:t>
            </a:r>
          </a:p>
          <a:p>
            <a:pPr lvl="3"/>
            <a:r>
              <a:t>Texte niveau 4</a:t>
            </a:r>
          </a:p>
          <a:p>
            <a:pPr lvl="4"/>
            <a:r>
              <a:t>Texte niveau 5</a:t>
            </a:r>
          </a:p>
        </p:txBody>
      </p:sp>
      <p:sp>
        <p:nvSpPr>
          <p:cNvPr id="8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87" name="Texte niveau 1…"/>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Texte niveau 1</a:t>
            </a:r>
          </a:p>
          <a:p>
            <a:pPr lvl="1"/>
            <a:r>
              <a:t>Texte niveau 2</a:t>
            </a:r>
          </a:p>
          <a:p>
            <a:pPr lvl="2"/>
            <a:r>
              <a:t>Texte niveau 3</a:t>
            </a:r>
          </a:p>
          <a:p>
            <a:pPr lvl="3"/>
            <a:r>
              <a:t>Texte niveau 4</a:t>
            </a:r>
          </a:p>
          <a:p>
            <a:pPr lvl="4"/>
            <a:r>
              <a:t>Texte niveau 5</a:t>
            </a:r>
          </a:p>
        </p:txBody>
      </p:sp>
      <p:sp>
        <p:nvSpPr>
          <p:cNvPr id="8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photos">
    <p:spTree>
      <p:nvGrpSpPr>
        <p:cNvPr id="1" name=""/>
        <p:cNvGrpSpPr/>
        <p:nvPr/>
      </p:nvGrpSpPr>
      <p:grpSpPr>
        <a:xfrm>
          <a:off x="0" y="0"/>
          <a:ext cx="0" cy="0"/>
          <a:chOff x="0" y="0"/>
          <a:chExt cx="0" cy="0"/>
        </a:xfrm>
      </p:grpSpPr>
      <p:sp>
        <p:nvSpPr>
          <p:cNvPr id="95" name="Image"/>
          <p:cNvSpPr/>
          <p:nvPr>
            <p:ph type="pic" sz="quarter" idx="21"/>
          </p:nvPr>
        </p:nvSpPr>
        <p:spPr>
          <a:xfrm>
            <a:off x="6642100" y="914400"/>
            <a:ext cx="5727700" cy="3820456"/>
          </a:xfrm>
          <a:prstGeom prst="rect">
            <a:avLst/>
          </a:prstGeom>
          <a:ln w="9525">
            <a:round/>
          </a:ln>
        </p:spPr>
        <p:txBody>
          <a:bodyPr lIns="91439" tIns="45719" rIns="91439" bIns="45719" anchor="t">
            <a:noAutofit/>
          </a:bodyPr>
          <a:lstStyle/>
          <a:p>
            <a:pPr/>
          </a:p>
        </p:txBody>
      </p:sp>
      <p:sp>
        <p:nvSpPr>
          <p:cNvPr id="96" name="Image"/>
          <p:cNvSpPr/>
          <p:nvPr>
            <p:ph type="pic" sz="quarter" idx="22"/>
          </p:nvPr>
        </p:nvSpPr>
        <p:spPr>
          <a:xfrm>
            <a:off x="6654800" y="4851400"/>
            <a:ext cx="5753100" cy="3835400"/>
          </a:xfrm>
          <a:prstGeom prst="rect">
            <a:avLst/>
          </a:prstGeom>
          <a:ln w="9525">
            <a:round/>
          </a:ln>
        </p:spPr>
        <p:txBody>
          <a:bodyPr lIns="91439" tIns="45719" rIns="91439" bIns="45719" anchor="t">
            <a:noAutofit/>
          </a:bodyPr>
          <a:lstStyle/>
          <a:p>
            <a:pPr/>
          </a:p>
        </p:txBody>
      </p:sp>
      <p:sp>
        <p:nvSpPr>
          <p:cNvPr id="97" name="Image"/>
          <p:cNvSpPr/>
          <p:nvPr>
            <p:ph type="pic" sz="half" idx="23"/>
          </p:nvPr>
        </p:nvSpPr>
        <p:spPr>
          <a:xfrm>
            <a:off x="622300" y="584200"/>
            <a:ext cx="5575300" cy="8325606"/>
          </a:xfrm>
          <a:prstGeom prst="rect">
            <a:avLst/>
          </a:prstGeom>
          <a:ln w="9525">
            <a:round/>
          </a:ln>
        </p:spPr>
        <p:txBody>
          <a:bodyPr lIns="91439" tIns="45719" rIns="91439" bIns="45719" anchor="t">
            <a:noAutofit/>
          </a:bodyPr>
          <a:lstStyle/>
          <a:p>
            <a:pPr/>
          </a:p>
        </p:txBody>
      </p:sp>
      <p:sp>
        <p:nvSpPr>
          <p:cNvPr id="9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 name="Ligne"/>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marL="0" indent="0" defTabSz="457200">
              <a:spcBef>
                <a:spcPts val="0"/>
              </a:spcBef>
              <a:buClrTx/>
              <a:buSzTx/>
              <a:buNone/>
              <a:defRPr sz="1200">
                <a:latin typeface="Helvetica"/>
                <a:ea typeface="Helvetica"/>
                <a:cs typeface="Helvetica"/>
                <a:sym typeface="Helvetica"/>
              </a:defRPr>
            </a:pPr>
          </a:p>
        </p:txBody>
      </p:sp>
      <p:sp>
        <p:nvSpPr>
          <p:cNvPr id="3" name="Ligne"/>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marL="0" indent="0" defTabSz="457200">
              <a:spcBef>
                <a:spcPts val="0"/>
              </a:spcBef>
              <a:buClrTx/>
              <a:buSzTx/>
              <a:buNone/>
              <a:defRPr sz="1200">
                <a:latin typeface="Helvetica"/>
                <a:ea typeface="Helvetica"/>
                <a:cs typeface="Helvetica"/>
                <a:sym typeface="Helvetica"/>
              </a:defRPr>
            </a:pPr>
          </a:p>
        </p:txBody>
      </p:sp>
      <p:sp>
        <p:nvSpPr>
          <p:cNvPr id="4" name="Texte niveau 1…"/>
          <p:cNvSpPr txBox="1"/>
          <p:nvPr>
            <p:ph type="body" idx="1"/>
          </p:nvPr>
        </p:nvSpPr>
        <p:spPr>
          <a:xfrm>
            <a:off x="508000" y="977900"/>
            <a:ext cx="11988800" cy="7785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Texte niveau 1</a:t>
            </a:r>
          </a:p>
          <a:p>
            <a:pPr lvl="1"/>
            <a:r>
              <a:t>Texte niveau 2</a:t>
            </a:r>
          </a:p>
          <a:p>
            <a:pPr lvl="2"/>
            <a:r>
              <a:t>Texte niveau 3</a:t>
            </a:r>
          </a:p>
          <a:p>
            <a:pPr lvl="3"/>
            <a:r>
              <a:t>Texte niveau 4</a:t>
            </a:r>
          </a:p>
          <a:p>
            <a:pPr lvl="4"/>
            <a:r>
              <a:t>Texte niveau 5</a:t>
            </a:r>
          </a:p>
        </p:txBody>
      </p:sp>
      <p:sp>
        <p:nvSpPr>
          <p:cNvPr id="5" name="Numéro de diapositive"/>
          <p:cNvSpPr txBox="1"/>
          <p:nvPr>
            <p:ph type="sldNum" sz="quarter" idx="2"/>
          </p:nvPr>
        </p:nvSpPr>
        <p:spPr>
          <a:xfrm>
            <a:off x="12188232" y="8763000"/>
            <a:ext cx="299840" cy="342900"/>
          </a:xfrm>
          <a:prstGeom prst="rect">
            <a:avLst/>
          </a:prstGeom>
          <a:ln w="12700">
            <a:miter lim="400000"/>
          </a:ln>
        </p:spPr>
        <p:txBody>
          <a:bodyPr wrap="none" lIns="50800" tIns="50800" rIns="50800" bIns="50800">
            <a:spAutoFit/>
          </a:bodyPr>
          <a:lstStyle>
            <a:lvl1pPr marL="0" indent="0" algn="ctr">
              <a:spcBef>
                <a:spcPts val="0"/>
              </a:spcBef>
              <a:buClrTx/>
              <a:buSzTx/>
              <a:buNone/>
              <a:defRPr b="1" i="1" sz="1600">
                <a:solidFill>
                  <a:srgbClr val="A26658"/>
                </a:solidFill>
              </a:defRPr>
            </a:lvl1pPr>
          </a:lstStyle>
          <a:p>
            <a:pPr/>
            <a:fld id="{86CB4B4D-7CA3-9044-876B-883B54F8677D}" type="slidenum"/>
          </a:p>
        </p:txBody>
      </p:sp>
      <p:sp>
        <p:nvSpPr>
          <p:cNvPr id="6" name="Texte du titre"/>
          <p:cNvSpPr txBox="1"/>
          <p:nvPr>
            <p:ph type="title"/>
          </p:nvPr>
        </p:nvSpPr>
        <p:spPr>
          <a:xfrm>
            <a:off x="508000" y="596900"/>
            <a:ext cx="11988800" cy="190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transition xmlns:p14="http://schemas.microsoft.com/office/powerpoint/2010/main" spd="med" advClick="1"/>
  <p:txStyles>
    <p:titleStyle>
      <a:lvl1pPr marL="0" marR="0" indent="0" algn="l" defTabSz="584200" rtl="0" latinLnBrk="0">
        <a:lnSpc>
          <a:spcPct val="90000"/>
        </a:lnSpc>
        <a:spcBef>
          <a:spcPts val="0"/>
        </a:spcBef>
        <a:spcAft>
          <a:spcPts val="0"/>
        </a:spcAft>
        <a:buClrTx/>
        <a:buSzTx/>
        <a:buFontTx/>
        <a:buNone/>
        <a:tabLst/>
        <a:defRPr b="0" baseline="0" cap="all" i="0" spc="0" strike="noStrike" sz="6400" u="none">
          <a:solidFill>
            <a:srgbClr val="606060"/>
          </a:solidFill>
          <a:uFillTx/>
          <a:latin typeface="+mj-lt"/>
          <a:ea typeface="+mj-ea"/>
          <a:cs typeface="+mj-cs"/>
          <a:sym typeface="Gill Sans Light"/>
        </a:defRPr>
      </a:lvl1pPr>
      <a:lvl2pPr marL="0" marR="0" indent="0" algn="l" defTabSz="584200" rtl="0" latinLnBrk="0">
        <a:lnSpc>
          <a:spcPct val="90000"/>
        </a:lnSpc>
        <a:spcBef>
          <a:spcPts val="0"/>
        </a:spcBef>
        <a:spcAft>
          <a:spcPts val="0"/>
        </a:spcAft>
        <a:buClrTx/>
        <a:buSzTx/>
        <a:buFontTx/>
        <a:buNone/>
        <a:tabLst/>
        <a:defRPr b="0" baseline="0" cap="all" i="0" spc="0" strike="noStrike" sz="6400" u="none">
          <a:solidFill>
            <a:srgbClr val="606060"/>
          </a:solidFill>
          <a:uFillTx/>
          <a:latin typeface="+mj-lt"/>
          <a:ea typeface="+mj-ea"/>
          <a:cs typeface="+mj-cs"/>
          <a:sym typeface="Gill Sans Light"/>
        </a:defRPr>
      </a:lvl2pPr>
      <a:lvl3pPr marL="0" marR="0" indent="0" algn="l" defTabSz="584200" rtl="0" latinLnBrk="0">
        <a:lnSpc>
          <a:spcPct val="90000"/>
        </a:lnSpc>
        <a:spcBef>
          <a:spcPts val="0"/>
        </a:spcBef>
        <a:spcAft>
          <a:spcPts val="0"/>
        </a:spcAft>
        <a:buClrTx/>
        <a:buSzTx/>
        <a:buFontTx/>
        <a:buNone/>
        <a:tabLst/>
        <a:defRPr b="0" baseline="0" cap="all" i="0" spc="0" strike="noStrike" sz="6400" u="none">
          <a:solidFill>
            <a:srgbClr val="606060"/>
          </a:solidFill>
          <a:uFillTx/>
          <a:latin typeface="+mj-lt"/>
          <a:ea typeface="+mj-ea"/>
          <a:cs typeface="+mj-cs"/>
          <a:sym typeface="Gill Sans Light"/>
        </a:defRPr>
      </a:lvl3pPr>
      <a:lvl4pPr marL="0" marR="0" indent="0" algn="l" defTabSz="584200" rtl="0" latinLnBrk="0">
        <a:lnSpc>
          <a:spcPct val="90000"/>
        </a:lnSpc>
        <a:spcBef>
          <a:spcPts val="0"/>
        </a:spcBef>
        <a:spcAft>
          <a:spcPts val="0"/>
        </a:spcAft>
        <a:buClrTx/>
        <a:buSzTx/>
        <a:buFontTx/>
        <a:buNone/>
        <a:tabLst/>
        <a:defRPr b="0" baseline="0" cap="all" i="0" spc="0" strike="noStrike" sz="6400" u="none">
          <a:solidFill>
            <a:srgbClr val="606060"/>
          </a:solidFill>
          <a:uFillTx/>
          <a:latin typeface="+mj-lt"/>
          <a:ea typeface="+mj-ea"/>
          <a:cs typeface="+mj-cs"/>
          <a:sym typeface="Gill Sans Light"/>
        </a:defRPr>
      </a:lvl4pPr>
      <a:lvl5pPr marL="0" marR="0" indent="0" algn="l" defTabSz="584200" rtl="0" latinLnBrk="0">
        <a:lnSpc>
          <a:spcPct val="90000"/>
        </a:lnSpc>
        <a:spcBef>
          <a:spcPts val="0"/>
        </a:spcBef>
        <a:spcAft>
          <a:spcPts val="0"/>
        </a:spcAft>
        <a:buClrTx/>
        <a:buSzTx/>
        <a:buFontTx/>
        <a:buNone/>
        <a:tabLst/>
        <a:defRPr b="0" baseline="0" cap="all" i="0" spc="0" strike="noStrike" sz="6400" u="none">
          <a:solidFill>
            <a:srgbClr val="606060"/>
          </a:solidFill>
          <a:uFillTx/>
          <a:latin typeface="+mj-lt"/>
          <a:ea typeface="+mj-ea"/>
          <a:cs typeface="+mj-cs"/>
          <a:sym typeface="Gill Sans Light"/>
        </a:defRPr>
      </a:lvl5pPr>
      <a:lvl6pPr marL="0" marR="0" indent="0" algn="l" defTabSz="584200" rtl="0" latinLnBrk="0">
        <a:lnSpc>
          <a:spcPct val="90000"/>
        </a:lnSpc>
        <a:spcBef>
          <a:spcPts val="0"/>
        </a:spcBef>
        <a:spcAft>
          <a:spcPts val="0"/>
        </a:spcAft>
        <a:buClrTx/>
        <a:buSzTx/>
        <a:buFontTx/>
        <a:buNone/>
        <a:tabLst/>
        <a:defRPr b="0" baseline="0" cap="all" i="0" spc="0" strike="noStrike" sz="6400" u="none">
          <a:solidFill>
            <a:srgbClr val="606060"/>
          </a:solidFill>
          <a:uFillTx/>
          <a:latin typeface="+mj-lt"/>
          <a:ea typeface="+mj-ea"/>
          <a:cs typeface="+mj-cs"/>
          <a:sym typeface="Gill Sans Light"/>
        </a:defRPr>
      </a:lvl6pPr>
      <a:lvl7pPr marL="0" marR="0" indent="0" algn="l" defTabSz="584200" rtl="0" latinLnBrk="0">
        <a:lnSpc>
          <a:spcPct val="90000"/>
        </a:lnSpc>
        <a:spcBef>
          <a:spcPts val="0"/>
        </a:spcBef>
        <a:spcAft>
          <a:spcPts val="0"/>
        </a:spcAft>
        <a:buClrTx/>
        <a:buSzTx/>
        <a:buFontTx/>
        <a:buNone/>
        <a:tabLst/>
        <a:defRPr b="0" baseline="0" cap="all" i="0" spc="0" strike="noStrike" sz="6400" u="none">
          <a:solidFill>
            <a:srgbClr val="606060"/>
          </a:solidFill>
          <a:uFillTx/>
          <a:latin typeface="+mj-lt"/>
          <a:ea typeface="+mj-ea"/>
          <a:cs typeface="+mj-cs"/>
          <a:sym typeface="Gill Sans Light"/>
        </a:defRPr>
      </a:lvl7pPr>
      <a:lvl8pPr marL="0" marR="0" indent="0" algn="l" defTabSz="584200" rtl="0" latinLnBrk="0">
        <a:lnSpc>
          <a:spcPct val="90000"/>
        </a:lnSpc>
        <a:spcBef>
          <a:spcPts val="0"/>
        </a:spcBef>
        <a:spcAft>
          <a:spcPts val="0"/>
        </a:spcAft>
        <a:buClrTx/>
        <a:buSzTx/>
        <a:buFontTx/>
        <a:buNone/>
        <a:tabLst/>
        <a:defRPr b="0" baseline="0" cap="all" i="0" spc="0" strike="noStrike" sz="6400" u="none">
          <a:solidFill>
            <a:srgbClr val="606060"/>
          </a:solidFill>
          <a:uFillTx/>
          <a:latin typeface="+mj-lt"/>
          <a:ea typeface="+mj-ea"/>
          <a:cs typeface="+mj-cs"/>
          <a:sym typeface="Gill Sans Light"/>
        </a:defRPr>
      </a:lvl8pPr>
      <a:lvl9pPr marL="0" marR="0" indent="0" algn="l" defTabSz="584200" rtl="0" latinLnBrk="0">
        <a:lnSpc>
          <a:spcPct val="90000"/>
        </a:lnSpc>
        <a:spcBef>
          <a:spcPts val="0"/>
        </a:spcBef>
        <a:spcAft>
          <a:spcPts val="0"/>
        </a:spcAft>
        <a:buClrTx/>
        <a:buSzTx/>
        <a:buFontTx/>
        <a:buNone/>
        <a:tabLst/>
        <a:defRPr b="0" baseline="0" cap="all" i="0" spc="0" strike="noStrike" sz="6400" u="none">
          <a:solidFill>
            <a:srgbClr val="606060"/>
          </a:solidFill>
          <a:uFillTx/>
          <a:latin typeface="+mj-lt"/>
          <a:ea typeface="+mj-ea"/>
          <a:cs typeface="+mj-cs"/>
          <a:sym typeface="Gill Sans Light"/>
        </a:defRPr>
      </a:lvl9pPr>
    </p:titleStyle>
    <p:bodyStyle>
      <a:lvl1pPr marL="419100" marR="0" indent="-419100" algn="l" defTabSz="584200" rtl="0" latinLnBrk="0">
        <a:lnSpc>
          <a:spcPct val="100000"/>
        </a:lnSpc>
        <a:spcBef>
          <a:spcPts val="4200"/>
        </a:spcBef>
        <a:spcAft>
          <a:spcPts val="0"/>
        </a:spcAft>
        <a:buClrTx/>
        <a:buSzPct val="30000"/>
        <a:buFontTx/>
        <a:buBlip>
          <a:blip r:embed="rId3"/>
        </a:buBlip>
        <a:tabLst/>
        <a:defRPr b="0" baseline="0" cap="none" i="0" spc="0" strike="noStrike" sz="3400" u="none">
          <a:solidFill>
            <a:srgbClr val="606060"/>
          </a:solidFill>
          <a:uFillTx/>
          <a:latin typeface="+mn-lt"/>
          <a:ea typeface="+mn-ea"/>
          <a:cs typeface="+mn-cs"/>
          <a:sym typeface="Gill Sans"/>
        </a:defRPr>
      </a:lvl1pPr>
      <a:lvl2pPr marL="838200" marR="0" indent="-419100" algn="l" defTabSz="584200" rtl="0" latinLnBrk="0">
        <a:lnSpc>
          <a:spcPct val="100000"/>
        </a:lnSpc>
        <a:spcBef>
          <a:spcPts val="4200"/>
        </a:spcBef>
        <a:spcAft>
          <a:spcPts val="0"/>
        </a:spcAft>
        <a:buClrTx/>
        <a:buSzPct val="30000"/>
        <a:buFontTx/>
        <a:buBlip>
          <a:blip r:embed="rId3"/>
        </a:buBlip>
        <a:tabLst/>
        <a:defRPr b="0" baseline="0" cap="none" i="0" spc="0" strike="noStrike" sz="3400" u="none">
          <a:solidFill>
            <a:srgbClr val="606060"/>
          </a:solidFill>
          <a:uFillTx/>
          <a:latin typeface="+mn-lt"/>
          <a:ea typeface="+mn-ea"/>
          <a:cs typeface="+mn-cs"/>
          <a:sym typeface="Gill Sans"/>
        </a:defRPr>
      </a:lvl2pPr>
      <a:lvl3pPr marL="1257300" marR="0" indent="-419100" algn="l" defTabSz="584200" rtl="0" latinLnBrk="0">
        <a:lnSpc>
          <a:spcPct val="100000"/>
        </a:lnSpc>
        <a:spcBef>
          <a:spcPts val="4200"/>
        </a:spcBef>
        <a:spcAft>
          <a:spcPts val="0"/>
        </a:spcAft>
        <a:buClrTx/>
        <a:buSzPct val="30000"/>
        <a:buFontTx/>
        <a:buBlip>
          <a:blip r:embed="rId3"/>
        </a:buBlip>
        <a:tabLst/>
        <a:defRPr b="0" baseline="0" cap="none" i="0" spc="0" strike="noStrike" sz="3400" u="none">
          <a:solidFill>
            <a:srgbClr val="606060"/>
          </a:solidFill>
          <a:uFillTx/>
          <a:latin typeface="+mn-lt"/>
          <a:ea typeface="+mn-ea"/>
          <a:cs typeface="+mn-cs"/>
          <a:sym typeface="Gill Sans"/>
        </a:defRPr>
      </a:lvl3pPr>
      <a:lvl4pPr marL="1676400" marR="0" indent="-419100" algn="l" defTabSz="584200" rtl="0" latinLnBrk="0">
        <a:lnSpc>
          <a:spcPct val="100000"/>
        </a:lnSpc>
        <a:spcBef>
          <a:spcPts val="4200"/>
        </a:spcBef>
        <a:spcAft>
          <a:spcPts val="0"/>
        </a:spcAft>
        <a:buClrTx/>
        <a:buSzPct val="30000"/>
        <a:buFontTx/>
        <a:buBlip>
          <a:blip r:embed="rId3"/>
        </a:buBlip>
        <a:tabLst/>
        <a:defRPr b="0" baseline="0" cap="none" i="0" spc="0" strike="noStrike" sz="3400" u="none">
          <a:solidFill>
            <a:srgbClr val="606060"/>
          </a:solidFill>
          <a:uFillTx/>
          <a:latin typeface="+mn-lt"/>
          <a:ea typeface="+mn-ea"/>
          <a:cs typeface="+mn-cs"/>
          <a:sym typeface="Gill Sans"/>
        </a:defRPr>
      </a:lvl4pPr>
      <a:lvl5pPr marL="2095500" marR="0" indent="-419100" algn="l" defTabSz="584200" rtl="0" latinLnBrk="0">
        <a:lnSpc>
          <a:spcPct val="100000"/>
        </a:lnSpc>
        <a:spcBef>
          <a:spcPts val="4200"/>
        </a:spcBef>
        <a:spcAft>
          <a:spcPts val="0"/>
        </a:spcAft>
        <a:buClrTx/>
        <a:buSzPct val="30000"/>
        <a:buFontTx/>
        <a:buBlip>
          <a:blip r:embed="rId3"/>
        </a:buBlip>
        <a:tabLst/>
        <a:defRPr b="0" baseline="0" cap="none" i="0" spc="0" strike="noStrike" sz="3400" u="none">
          <a:solidFill>
            <a:srgbClr val="606060"/>
          </a:solidFill>
          <a:uFillTx/>
          <a:latin typeface="+mn-lt"/>
          <a:ea typeface="+mn-ea"/>
          <a:cs typeface="+mn-cs"/>
          <a:sym typeface="Gill Sans"/>
        </a:defRPr>
      </a:lvl5pPr>
      <a:lvl6pPr marL="2514600" marR="0" indent="-419100" algn="l" defTabSz="584200" rtl="0" latinLnBrk="0">
        <a:lnSpc>
          <a:spcPct val="100000"/>
        </a:lnSpc>
        <a:spcBef>
          <a:spcPts val="4200"/>
        </a:spcBef>
        <a:spcAft>
          <a:spcPts val="0"/>
        </a:spcAft>
        <a:buClrTx/>
        <a:buSzPct val="30000"/>
        <a:buFontTx/>
        <a:buBlip>
          <a:blip r:embed="rId3"/>
        </a:buBlip>
        <a:tabLst/>
        <a:defRPr b="0" baseline="0" cap="none" i="0" spc="0" strike="noStrike" sz="3400" u="none">
          <a:solidFill>
            <a:srgbClr val="606060"/>
          </a:solidFill>
          <a:uFillTx/>
          <a:latin typeface="+mn-lt"/>
          <a:ea typeface="+mn-ea"/>
          <a:cs typeface="+mn-cs"/>
          <a:sym typeface="Gill Sans"/>
        </a:defRPr>
      </a:lvl6pPr>
      <a:lvl7pPr marL="2933700" marR="0" indent="-419100" algn="l" defTabSz="584200" rtl="0" latinLnBrk="0">
        <a:lnSpc>
          <a:spcPct val="100000"/>
        </a:lnSpc>
        <a:spcBef>
          <a:spcPts val="4200"/>
        </a:spcBef>
        <a:spcAft>
          <a:spcPts val="0"/>
        </a:spcAft>
        <a:buClrTx/>
        <a:buSzPct val="30000"/>
        <a:buFontTx/>
        <a:buBlip>
          <a:blip r:embed="rId3"/>
        </a:buBlip>
        <a:tabLst/>
        <a:defRPr b="0" baseline="0" cap="none" i="0" spc="0" strike="noStrike" sz="3400" u="none">
          <a:solidFill>
            <a:srgbClr val="606060"/>
          </a:solidFill>
          <a:uFillTx/>
          <a:latin typeface="+mn-lt"/>
          <a:ea typeface="+mn-ea"/>
          <a:cs typeface="+mn-cs"/>
          <a:sym typeface="Gill Sans"/>
        </a:defRPr>
      </a:lvl7pPr>
      <a:lvl8pPr marL="3352800" marR="0" indent="-419100" algn="l" defTabSz="584200" rtl="0" latinLnBrk="0">
        <a:lnSpc>
          <a:spcPct val="100000"/>
        </a:lnSpc>
        <a:spcBef>
          <a:spcPts val="4200"/>
        </a:spcBef>
        <a:spcAft>
          <a:spcPts val="0"/>
        </a:spcAft>
        <a:buClrTx/>
        <a:buSzPct val="30000"/>
        <a:buFontTx/>
        <a:buBlip>
          <a:blip r:embed="rId3"/>
        </a:buBlip>
        <a:tabLst/>
        <a:defRPr b="0" baseline="0" cap="none" i="0" spc="0" strike="noStrike" sz="3400" u="none">
          <a:solidFill>
            <a:srgbClr val="606060"/>
          </a:solidFill>
          <a:uFillTx/>
          <a:latin typeface="+mn-lt"/>
          <a:ea typeface="+mn-ea"/>
          <a:cs typeface="+mn-cs"/>
          <a:sym typeface="Gill Sans"/>
        </a:defRPr>
      </a:lvl8pPr>
      <a:lvl9pPr marL="3771900" marR="0" indent="-419100" algn="l" defTabSz="584200" rtl="0" latinLnBrk="0">
        <a:lnSpc>
          <a:spcPct val="100000"/>
        </a:lnSpc>
        <a:spcBef>
          <a:spcPts val="4200"/>
        </a:spcBef>
        <a:spcAft>
          <a:spcPts val="0"/>
        </a:spcAft>
        <a:buClrTx/>
        <a:buSzPct val="30000"/>
        <a:buFontTx/>
        <a:buBlip>
          <a:blip r:embed="rId3"/>
        </a:buBlip>
        <a:tabLst/>
        <a:defRPr b="0" baseline="0" cap="none" i="0" spc="0" strike="noStrike" sz="3400" u="none">
          <a:solidFill>
            <a:srgbClr val="606060"/>
          </a:solidFill>
          <a:uFillTx/>
          <a:latin typeface="+mn-lt"/>
          <a:ea typeface="+mn-ea"/>
          <a:cs typeface="+mn-cs"/>
          <a:sym typeface="Gill Sans"/>
        </a:defRPr>
      </a:lvl9pPr>
    </p:bodyStyle>
    <p:otherStyle>
      <a:lvl1pPr marL="0" marR="0" indent="0" algn="ctr" defTabSz="584200" rtl="0" latinLnBrk="0">
        <a:lnSpc>
          <a:spcPct val="100000"/>
        </a:lnSpc>
        <a:spcBef>
          <a:spcPts val="0"/>
        </a:spcBef>
        <a:spcAft>
          <a:spcPts val="0"/>
        </a:spcAft>
        <a:buClrTx/>
        <a:buSzTx/>
        <a:buFontTx/>
        <a:buNone/>
        <a:tabLst/>
        <a:defRPr b="1" baseline="0" cap="none" i="1" spc="0" strike="noStrike" sz="1600" u="none">
          <a:solidFill>
            <a:schemeClr val="tx1"/>
          </a:solidFill>
          <a:uFillTx/>
          <a:latin typeface="+mn-lt"/>
          <a:ea typeface="+mn-ea"/>
          <a:cs typeface="+mn-cs"/>
          <a:sym typeface="Candara"/>
        </a:defRPr>
      </a:lvl1pPr>
      <a:lvl2pPr marL="0" marR="0" indent="228600" algn="ctr" defTabSz="584200" rtl="0" latinLnBrk="0">
        <a:lnSpc>
          <a:spcPct val="100000"/>
        </a:lnSpc>
        <a:spcBef>
          <a:spcPts val="0"/>
        </a:spcBef>
        <a:spcAft>
          <a:spcPts val="0"/>
        </a:spcAft>
        <a:buClrTx/>
        <a:buSzTx/>
        <a:buFontTx/>
        <a:buNone/>
        <a:tabLst/>
        <a:defRPr b="1" baseline="0" cap="none" i="1" spc="0" strike="noStrike" sz="1600" u="none">
          <a:solidFill>
            <a:schemeClr val="tx1"/>
          </a:solidFill>
          <a:uFillTx/>
          <a:latin typeface="+mn-lt"/>
          <a:ea typeface="+mn-ea"/>
          <a:cs typeface="+mn-cs"/>
          <a:sym typeface="Candara"/>
        </a:defRPr>
      </a:lvl2pPr>
      <a:lvl3pPr marL="0" marR="0" indent="457200" algn="ctr" defTabSz="584200" rtl="0" latinLnBrk="0">
        <a:lnSpc>
          <a:spcPct val="100000"/>
        </a:lnSpc>
        <a:spcBef>
          <a:spcPts val="0"/>
        </a:spcBef>
        <a:spcAft>
          <a:spcPts val="0"/>
        </a:spcAft>
        <a:buClrTx/>
        <a:buSzTx/>
        <a:buFontTx/>
        <a:buNone/>
        <a:tabLst/>
        <a:defRPr b="1" baseline="0" cap="none" i="1" spc="0" strike="noStrike" sz="1600" u="none">
          <a:solidFill>
            <a:schemeClr val="tx1"/>
          </a:solidFill>
          <a:uFillTx/>
          <a:latin typeface="+mn-lt"/>
          <a:ea typeface="+mn-ea"/>
          <a:cs typeface="+mn-cs"/>
          <a:sym typeface="Candara"/>
        </a:defRPr>
      </a:lvl3pPr>
      <a:lvl4pPr marL="0" marR="0" indent="685800" algn="ctr" defTabSz="584200" rtl="0" latinLnBrk="0">
        <a:lnSpc>
          <a:spcPct val="100000"/>
        </a:lnSpc>
        <a:spcBef>
          <a:spcPts val="0"/>
        </a:spcBef>
        <a:spcAft>
          <a:spcPts val="0"/>
        </a:spcAft>
        <a:buClrTx/>
        <a:buSzTx/>
        <a:buFontTx/>
        <a:buNone/>
        <a:tabLst/>
        <a:defRPr b="1" baseline="0" cap="none" i="1" spc="0" strike="noStrike" sz="1600" u="none">
          <a:solidFill>
            <a:schemeClr val="tx1"/>
          </a:solidFill>
          <a:uFillTx/>
          <a:latin typeface="+mn-lt"/>
          <a:ea typeface="+mn-ea"/>
          <a:cs typeface="+mn-cs"/>
          <a:sym typeface="Candara"/>
        </a:defRPr>
      </a:lvl4pPr>
      <a:lvl5pPr marL="0" marR="0" indent="914400" algn="ctr" defTabSz="584200" rtl="0" latinLnBrk="0">
        <a:lnSpc>
          <a:spcPct val="100000"/>
        </a:lnSpc>
        <a:spcBef>
          <a:spcPts val="0"/>
        </a:spcBef>
        <a:spcAft>
          <a:spcPts val="0"/>
        </a:spcAft>
        <a:buClrTx/>
        <a:buSzTx/>
        <a:buFontTx/>
        <a:buNone/>
        <a:tabLst/>
        <a:defRPr b="1" baseline="0" cap="none" i="1" spc="0" strike="noStrike" sz="1600" u="none">
          <a:solidFill>
            <a:schemeClr val="tx1"/>
          </a:solidFill>
          <a:uFillTx/>
          <a:latin typeface="+mn-lt"/>
          <a:ea typeface="+mn-ea"/>
          <a:cs typeface="+mn-cs"/>
          <a:sym typeface="Candara"/>
        </a:defRPr>
      </a:lvl5pPr>
      <a:lvl6pPr marL="0" marR="0" indent="1143000" algn="ctr" defTabSz="584200" rtl="0" latinLnBrk="0">
        <a:lnSpc>
          <a:spcPct val="100000"/>
        </a:lnSpc>
        <a:spcBef>
          <a:spcPts val="0"/>
        </a:spcBef>
        <a:spcAft>
          <a:spcPts val="0"/>
        </a:spcAft>
        <a:buClrTx/>
        <a:buSzTx/>
        <a:buFontTx/>
        <a:buNone/>
        <a:tabLst/>
        <a:defRPr b="1" baseline="0" cap="none" i="1" spc="0" strike="noStrike" sz="1600" u="none">
          <a:solidFill>
            <a:schemeClr val="tx1"/>
          </a:solidFill>
          <a:uFillTx/>
          <a:latin typeface="+mn-lt"/>
          <a:ea typeface="+mn-ea"/>
          <a:cs typeface="+mn-cs"/>
          <a:sym typeface="Candara"/>
        </a:defRPr>
      </a:lvl6pPr>
      <a:lvl7pPr marL="0" marR="0" indent="1371600" algn="ctr" defTabSz="584200" rtl="0" latinLnBrk="0">
        <a:lnSpc>
          <a:spcPct val="100000"/>
        </a:lnSpc>
        <a:spcBef>
          <a:spcPts val="0"/>
        </a:spcBef>
        <a:spcAft>
          <a:spcPts val="0"/>
        </a:spcAft>
        <a:buClrTx/>
        <a:buSzTx/>
        <a:buFontTx/>
        <a:buNone/>
        <a:tabLst/>
        <a:defRPr b="1" baseline="0" cap="none" i="1" spc="0" strike="noStrike" sz="1600" u="none">
          <a:solidFill>
            <a:schemeClr val="tx1"/>
          </a:solidFill>
          <a:uFillTx/>
          <a:latin typeface="+mn-lt"/>
          <a:ea typeface="+mn-ea"/>
          <a:cs typeface="+mn-cs"/>
          <a:sym typeface="Candara"/>
        </a:defRPr>
      </a:lvl7pPr>
      <a:lvl8pPr marL="0" marR="0" indent="1600200" algn="ctr" defTabSz="584200" rtl="0" latinLnBrk="0">
        <a:lnSpc>
          <a:spcPct val="100000"/>
        </a:lnSpc>
        <a:spcBef>
          <a:spcPts val="0"/>
        </a:spcBef>
        <a:spcAft>
          <a:spcPts val="0"/>
        </a:spcAft>
        <a:buClrTx/>
        <a:buSzTx/>
        <a:buFontTx/>
        <a:buNone/>
        <a:tabLst/>
        <a:defRPr b="1" baseline="0" cap="none" i="1" spc="0" strike="noStrike" sz="1600" u="none">
          <a:solidFill>
            <a:schemeClr val="tx1"/>
          </a:solidFill>
          <a:uFillTx/>
          <a:latin typeface="+mn-lt"/>
          <a:ea typeface="+mn-ea"/>
          <a:cs typeface="+mn-cs"/>
          <a:sym typeface="Candara"/>
        </a:defRPr>
      </a:lvl8pPr>
      <a:lvl9pPr marL="0" marR="0" indent="1828800" algn="ctr" defTabSz="584200" rtl="0" latinLnBrk="0">
        <a:lnSpc>
          <a:spcPct val="100000"/>
        </a:lnSpc>
        <a:spcBef>
          <a:spcPts val="0"/>
        </a:spcBef>
        <a:spcAft>
          <a:spcPts val="0"/>
        </a:spcAft>
        <a:buClrTx/>
        <a:buSzTx/>
        <a:buFontTx/>
        <a:buNone/>
        <a:tabLst/>
        <a:defRPr b="1" baseline="0" cap="none" i="1" spc="0" strike="noStrike" sz="1600" u="none">
          <a:solidFill>
            <a:schemeClr val="tx1"/>
          </a:solidFill>
          <a:uFillTx/>
          <a:latin typeface="+mn-lt"/>
          <a:ea typeface="+mn-ea"/>
          <a:cs typeface="+mn-cs"/>
          <a:sym typeface="Candar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smb111.seancetenante.com" TargetMode="External"/><Relationship Id="rId4"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0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29.png"/><Relationship Id="rId5" Type="http://schemas.openxmlformats.org/officeDocument/2006/relationships/image" Target="../media/image32.png"/></Relationships>

</file>

<file path=ppt/slides/_rels/slide10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hyperlink" Target="https://www.oracle.com/fr/applications/what-is-saas/" TargetMode="External"/><Relationship Id="rId5" Type="http://schemas.openxmlformats.org/officeDocument/2006/relationships/image" Target="../media/image29.png"/><Relationship Id="rId6" Type="http://schemas.openxmlformats.org/officeDocument/2006/relationships/image" Target="../media/image32.png"/></Relationships>

</file>

<file path=ppt/slides/_rels/slide10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0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0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firebase.google.com" TargetMode="External"/><Relationship Id="rId4" Type="http://schemas.openxmlformats.org/officeDocument/2006/relationships/hyperlink" Target="https://aws.amazon.com/fr/lambda/" TargetMode="External"/><Relationship Id="rId5" Type="http://schemas.openxmlformats.org/officeDocument/2006/relationships/hyperlink" Target="https://aws.amazon.com/fr/serverless/" TargetMode="External"/><Relationship Id="rId6" Type="http://schemas.openxmlformats.org/officeDocument/2006/relationships/hyperlink" Target="https://www.cloudflare.com/fr-fr/plans/developer-platform-pricing/" TargetMode="External"/><Relationship Id="rId7" Type="http://schemas.openxmlformats.org/officeDocument/2006/relationships/hyperlink" Target="https://azure.microsoft.com/fr-fr/solutions/serverless/" TargetMode="External"/><Relationship Id="rId8" Type="http://schemas.openxmlformats.org/officeDocument/2006/relationships/hyperlink" Target="https://www.johnstyle.fr/blog/architectures-serverless-une-revolution-pour-le-developpement-web" TargetMode="External"/></Relationships>

</file>

<file path=ppt/slides/_rels/slide10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cloud.google.com/functions" TargetMode="External"/><Relationship Id="rId4" Type="http://schemas.openxmlformats.org/officeDocument/2006/relationships/hyperlink" Target="https://www.portainer.io/" TargetMode="External"/><Relationship Id="rId5" Type="http://schemas.openxmlformats.org/officeDocument/2006/relationships/hyperlink" Target="https://www.oracle.com/database/" TargetMode="External"/><Relationship Id="rId6" Type="http://schemas.openxmlformats.org/officeDocument/2006/relationships/hyperlink" Target="https://duo.com/" TargetMode="External"/><Relationship Id="rId7" Type="http://schemas.openxmlformats.org/officeDocument/2006/relationships/hyperlink" Target="https://kinsta.com/fr/blog/xaas/" TargetMode="External"/></Relationships>

</file>

<file path=ppt/slides/_rels/slide10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aws.amazon.com/fr/ec2/" TargetMode="External"/><Relationship Id="rId4" Type="http://schemas.openxmlformats.org/officeDocument/2006/relationships/image" Target="../media/image29.png"/><Relationship Id="rId5" Type="http://schemas.openxmlformats.org/officeDocument/2006/relationships/image" Target="../media/image30.png"/></Relationships>

</file>

<file path=ppt/slides/_rels/slide10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cloud.google.com/products/compute" TargetMode="External"/><Relationship Id="rId4" Type="http://schemas.openxmlformats.org/officeDocument/2006/relationships/image" Target="../media/image29.png"/><Relationship Id="rId5" Type="http://schemas.openxmlformats.org/officeDocument/2006/relationships/image" Target="../media/image30.png"/></Relationships>

</file>

<file path=ppt/slides/_rels/slide10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portal.azure.com/" TargetMode="External"/><Relationship Id="rId4" Type="http://schemas.openxmlformats.org/officeDocument/2006/relationships/image" Target="../media/image29.png"/><Relationship Id="rId5" Type="http://schemas.openxmlformats.org/officeDocument/2006/relationships/image" Target="../media/image30.png"/></Relationships>

</file>

<file path=ppt/slides/_rels/slide10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www.openstack.org" TargetMode="External"/><Relationship Id="rId4" Type="http://schemas.openxmlformats.org/officeDocument/2006/relationships/image" Target="../media/image29.png"/><Relationship Id="rId5" Type="http://schemas.openxmlformats.org/officeDocument/2006/relationships/image" Target="../media/image30.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9.png"/><Relationship Id="rId4" Type="http://schemas.openxmlformats.org/officeDocument/2006/relationships/image" Target="../media/image31.png"/></Relationships>

</file>

<file path=ppt/slides/_rels/slide1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9.png"/><Relationship Id="rId4" Type="http://schemas.openxmlformats.org/officeDocument/2006/relationships/image" Target="../media/image32.png"/></Relationships>

</file>

<file path=ppt/slides/_rels/slide1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www.atlassian.com/fr" TargetMode="External"/><Relationship Id="rId4" Type="http://schemas.openxmlformats.org/officeDocument/2006/relationships/hyperlink" Target="https://www.3ds.com/fr/cloud" TargetMode="External"/><Relationship Id="rId5" Type="http://schemas.openxmlformats.org/officeDocument/2006/relationships/image" Target="../media/image29.png"/><Relationship Id="rId6" Type="http://schemas.openxmlformats.org/officeDocument/2006/relationships/image" Target="../media/image32.png"/></Relationships>

</file>

<file path=ppt/slides/_rels/slide1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kinsta.com/fr/blog/avantages-cloud-computing/" TargetMode="External"/><Relationship Id="rId4" Type="http://schemas.openxmlformats.org/officeDocument/2006/relationships/hyperlink" Target="https://www.cloudflare.com/fr-fr/learning/cloud/what-is-the-cloud/" TargetMode="External"/><Relationship Id="rId5" Type="http://schemas.openxmlformats.org/officeDocument/2006/relationships/hyperlink" Target="https://www.lemagit.fr/conseil/Administration-5-outils-Open-source-pour-surveiller-le-cloud" TargetMode="External"/><Relationship Id="rId6" Type="http://schemas.openxmlformats.org/officeDocument/2006/relationships/hyperlink" Target="https://www.ovhcloud.com/fr/learn/#Cloud computing" TargetMode="External"/></Relationships>

</file>

<file path=ppt/slides/_rels/slide1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5.jpeg"/><Relationship Id="rId5" Type="http://schemas.openxmlformats.org/officeDocument/2006/relationships/hyperlink" Target="https://fr.statista.com/infographie/17800/big-data-evolution-volume-donnees-numeriques-genere-dans-le-monde/" TargetMode="External"/></Relationships>

</file>

<file path=ppt/slides/_rels/slide1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1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slide" Target="slide62.xml"/><Relationship Id="rId4" Type="http://schemas.openxmlformats.org/officeDocument/2006/relationships/hyperlink" Target="https://www.ovhcloud.com/fr/learn/#big-data" TargetMode="External"/></Relationships>

</file>

<file path=ppt/slides/_rels/slide1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hadoop.apache.org" TargetMode="External"/><Relationship Id="rId4" Type="http://schemas.openxmlformats.org/officeDocument/2006/relationships/image" Target="../media/image33.png"/></Relationships>

</file>

<file path=ppt/slides/_rels/slide1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6.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1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4.png"/><Relationship Id="rId4" Type="http://schemas.openxmlformats.org/officeDocument/2006/relationships/hyperlink" Target="https://fr.wikipedia.org/wiki/MapReduce" TargetMode="External"/></Relationships>

</file>

<file path=ppt/slides/_rels/slide12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hyperlink" Target="https://www.youtube.com/watch?v=ymtq8yjmD9I" TargetMode="External"/><Relationship Id="rId5" Type="http://schemas.openxmlformats.org/officeDocument/2006/relationships/image" Target="../media/image35.png"/></Relationships>

</file>

<file path=ppt/slides/_rels/slide12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apache.org" TargetMode="External"/><Relationship Id="rId4" Type="http://schemas.openxmlformats.org/officeDocument/2006/relationships/hyperlink" Target="https://fr.cloudera.com" TargetMode="External"/></Relationships>

</file>

<file path=ppt/slides/_rels/slide12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mbaron.developpez.com/tutoriels/bigdata/hadoop/introduction-hdfs-map-reduce/" TargetMode="External"/><Relationship Id="rId4" Type="http://schemas.openxmlformats.org/officeDocument/2006/relationships/hyperlink" Target="https://dept-info.labri.fr/~denis/Enseignement/2014-PG306/TP06/slides-MapReduce.pdf" TargetMode="External"/><Relationship Id="rId5" Type="http://schemas.openxmlformats.org/officeDocument/2006/relationships/hyperlink" Target="https://www.ovhcloud.com/fr/learn/#big-data" TargetMode="External"/><Relationship Id="rId6" Type="http://schemas.openxmlformats.org/officeDocument/2006/relationships/hyperlink" Target="https://hadoop.apache.org"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3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hadoop.apache.org" TargetMode="External"/><Relationship Id="rId4" Type="http://schemas.openxmlformats.org/officeDocument/2006/relationships/hyperlink" Target="https://spark.apache.org" TargetMode="External"/><Relationship Id="rId5" Type="http://schemas.openxmlformats.org/officeDocument/2006/relationships/hyperlink" Target="https://mbaron.developpez.com/tutoriels/bigdata/hadoop/introduction-hdfs-map-reduce/" TargetMode="External"/><Relationship Id="rId6" Type="http://schemas.openxmlformats.org/officeDocument/2006/relationships/hyperlink" Target="https://dept-info.labri.fr/~denis/Enseignement/2014-PG306/TP06/slides-MapReduce.pdf" TargetMode="External"/><Relationship Id="rId7" Type="http://schemas.openxmlformats.org/officeDocument/2006/relationships/hyperlink" Target="https://www.ovhcloud.com/fr/learn/#big-data" TargetMode="External"/><Relationship Id="rId8" Type="http://schemas.openxmlformats.org/officeDocument/2006/relationships/hyperlink" Target="https://interstices.info/un-deluge-de-donnees/" TargetMode="External"/><Relationship Id="rId9" Type="http://schemas.openxmlformats.org/officeDocument/2006/relationships/hyperlink" Target="https://www.lebigdata.fr/definition-big-data" TargetMode="External"/><Relationship Id="rId10" Type="http://schemas.openxmlformats.org/officeDocument/2006/relationships/hyperlink" Target="https://www.lebigdata.fr/hadoop" TargetMode="External"/><Relationship Id="rId11" Type="http://schemas.openxmlformats.org/officeDocument/2006/relationships/hyperlink" Target="https://datascientest.com/hadoop" TargetMode="External"/><Relationship Id="rId12" Type="http://schemas.openxmlformats.org/officeDocument/2006/relationships/hyperlink" Target="https://docs.microsoft.com/fr-fr/azure/hdinsight/hadoop/apache-hadoop-introduction"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4.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5.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tif"/><Relationship Id="rId4" Type="http://schemas.openxmlformats.org/officeDocument/2006/relationships/image" Target="../media/image6.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8.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www.docker.com" TargetMode="External"/><Relationship Id="rId4" Type="http://schemas.openxmlformats.org/officeDocument/2006/relationships/image" Target="../media/image9.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hyperlink" Target="https://linuxcontainers.org/fr/" TargetMode="External"/><Relationship Id="rId5" Type="http://schemas.openxmlformats.org/officeDocument/2006/relationships/hyperlink" Target="https://cri-o.io" TargetMode="External"/><Relationship Id="rId6" Type="http://schemas.openxmlformats.org/officeDocument/2006/relationships/hyperlink" Target="https://openvz.org" TargetMode="External"/><Relationship Id="rId7" Type="http://schemas.openxmlformats.org/officeDocument/2006/relationships/image" Target="../media/image1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hyperlink" Target="https://podman.io" TargetMode="External"/><Relationship Id="rId5" Type="http://schemas.openxmlformats.org/officeDocument/2006/relationships/image" Target="../media/image2.tif"/></Relationships>

</file>

<file path=ppt/slides/_rels/slide3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2.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geekflare.com/fr/docker-desktop/" TargetMode="External"/><Relationship Id="rId4" Type="http://schemas.openxmlformats.org/officeDocument/2006/relationships/image" Target="../media/image13.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3.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hyperlink" Target="https://www.ionos.fr/digitalguide/serveur/configuration/docker-sur-windows-11/" TargetMode="External"/><Relationship Id="rId5" Type="http://schemas.openxmlformats.org/officeDocument/2006/relationships/image" Target="../media/image13.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hyperlink" Target="https://docs.docker.com/desktop/setup/install/mac-install/" TargetMode="External"/><Relationship Id="rId5" Type="http://schemas.openxmlformats.org/officeDocument/2006/relationships/image" Target="../media/image13.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3.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3.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www.docker.com/" TargetMode="External"/><Relationship Id="rId4" Type="http://schemas.openxmlformats.org/officeDocument/2006/relationships/hyperlink" Target="https://fr.wikibooks.org/wiki/Docker" TargetMode="External"/><Relationship Id="rId5" Type="http://schemas.openxmlformats.org/officeDocument/2006/relationships/hyperlink" Target="https://datascientest.com/docker-guide-complet" TargetMode="External"/><Relationship Id="rId6" Type="http://schemas.openxmlformats.org/officeDocument/2006/relationships/hyperlink" Target="https://openclassrooms.com/fr/courses/8431896-optimisez-votre-deploiement-en-creant-des-conteneurs-avec-docker" TargetMode="External"/><Relationship Id="rId7" Type="http://schemas.openxmlformats.org/officeDocument/2006/relationships/hyperlink" Target="https://aws.amazon.com/fr/docker/" TargetMode="External"/><Relationship Id="rId8" Type="http://schemas.openxmlformats.org/officeDocument/2006/relationships/hyperlink" Target="https://aws.amazon.com/ecs/" TargetMode="External"/><Relationship Id="rId9" Type="http://schemas.openxmlformats.org/officeDocument/2006/relationships/hyperlink" Target="https://aws.amazon.com/fr/fargate/" TargetMode="External"/><Relationship Id="rId10" Type="http://schemas.openxmlformats.org/officeDocument/2006/relationships/hyperlink" Target="https://www.ionos.fr/digitalguide/serveur/configuration/tutoriel-docker-installation-et-premiers-pas/" TargetMode="External"/><Relationship Id="rId11" Type="http://schemas.openxmlformats.org/officeDocument/2006/relationships/hyperlink" Target="https://geekflare.com/fr/docker-swarm/" TargetMode="External"/><Relationship Id="rId12" Type="http://schemas.openxmlformats.org/officeDocument/2006/relationships/hyperlink" Target="https://blog.stephane-robert.info/docs/conteneurs/introduction/" TargetMode="External"/><Relationship Id="rId13" Type="http://schemas.openxmlformats.org/officeDocument/2006/relationships/hyperlink" Target="https://blog.stephane-robert.info/docker.pdf" TargetMode="External"/></Relationships>

</file>

<file path=ppt/slides/_rels/slide3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kubernetes.io" TargetMode="External"/><Relationship Id="rId4" Type="http://schemas.openxmlformats.org/officeDocument/2006/relationships/hyperlink" Target="https://kubernetes.io/fr/docs/concepts/overview/" TargetMode="External"/><Relationship Id="rId5" Type="http://schemas.openxmlformats.org/officeDocument/2006/relationships/hyperlink" Target="https://kubernetes.io/fr/docs/tutorials/kubernetes-basics/" TargetMode="External"/><Relationship Id="rId6" Type="http://schemas.openxmlformats.org/officeDocument/2006/relationships/image" Target="../media/image1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fr.wikipedia.org/wiki/Adresse_IP" TargetMode="External"/><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4.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17.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4.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etcd.io" TargetMode="External"/><Relationship Id="rId4" Type="http://schemas.openxmlformats.org/officeDocument/2006/relationships/image" Target="../media/image14.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hyperlink" Target="https://fr.wikipedia.org/wiki/Docker_(logiciel)" TargetMode="External"/><Relationship Id="rId5" Type="http://schemas.openxmlformats.org/officeDocument/2006/relationships/image" Target="../media/image14.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kubernetes.io/docs/tutorials/kubernetes-basics/create-cluster/cluster-intro/" TargetMode="External"/><Relationship Id="rId4" Type="http://schemas.openxmlformats.org/officeDocument/2006/relationships/hyperlink" Target="https://kubernetes.io/docs/tutorials/kubernetes-basics/deploy-app/deploy-intro/" TargetMode="External"/><Relationship Id="rId5" Type="http://schemas.openxmlformats.org/officeDocument/2006/relationships/image" Target="../media/image14.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hyperlink" Target="http://opennetworking.org" TargetMode="External"/></Relationships>

</file>

<file path=ppt/slides/_rels/slide5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9.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21.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jpeg"/></Relationships>

</file>

<file path=ppt/slides/_rels/slide5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www.youtube.com/watch?v=3lya-MY1cZw" TargetMode="External"/><Relationship Id="rId4" Type="http://schemas.openxmlformats.org/officeDocument/2006/relationships/hyperlink" Target="https://www.techtarget.com/searchnetworking/definition/ONOS-Open-Network-Operating-System" TargetMode="External"/><Relationship Id="rId5" Type="http://schemas.openxmlformats.org/officeDocument/2006/relationships/image" Target="../media/image3.jpeg"/></Relationships>

</file>

<file path=ppt/slides/_rels/slide5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www.opennetworking.org/sdn-definition/" TargetMode="External"/><Relationship Id="rId4" Type="http://schemas.openxmlformats.org/officeDocument/2006/relationships/hyperlink" Target="https://cyber.gouv.fr/publications/les-risques-dopenflow-et-du-sdn" TargetMode="External"/><Relationship Id="rId5" Type="http://schemas.openxmlformats.org/officeDocument/2006/relationships/hyperlink" Target="https://www.opennetworking.org" TargetMode="External"/><Relationship Id="rId6" Type="http://schemas.openxmlformats.org/officeDocument/2006/relationships/image" Target="../media/image4.jpeg"/></Relationships>

</file>

<file path=ppt/slides/_rels/slide5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www.o-ran.org"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hyperlink" Target="https://blog.stephane-robert.info/docs/infra-as-code/provisionnement/terraform/introduction/" TargetMode="External"/><Relationship Id="rId5" Type="http://schemas.openxmlformats.org/officeDocument/2006/relationships/hyperlink" Target="https://www.redhat.com/fr/topics/automation/learning-ansible-tutorial" TargetMode="External"/><Relationship Id="rId6" Type="http://schemas.openxmlformats.org/officeDocument/2006/relationships/hyperlink" Target="https://www.redhat.com/fr/technologies/management/ansible/network-automation" TargetMode="External"/></Relationships>

</file>

<file path=ppt/slides/_rels/slide6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www.redhat.com/fr/topics/virtualization/what-is-network-virtualization" TargetMode="External"/><Relationship Id="rId4" Type="http://schemas.openxmlformats.org/officeDocument/2006/relationships/hyperlink" Target="https://geekflare.com/fr/software-defined-networking/" TargetMode="External"/><Relationship Id="rId5" Type="http://schemas.openxmlformats.org/officeDocument/2006/relationships/hyperlink" Target="https://geekflare.com/fr/network-functions-virtualization/" TargetMode="External"/></Relationships>

</file>

<file path=ppt/slides/_rels/slide6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www.datacore.com/fr/storage-virtualization/" TargetMode="External"/></Relationships>

</file>

<file path=ppt/slides/_rels/slide6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tif"/></Relationships>

</file>

<file path=ppt/slides/_rels/slide7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7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7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ubversion.apache.org" TargetMode="External"/><Relationship Id="rId4" Type="http://schemas.openxmlformats.org/officeDocument/2006/relationships/hyperlink" Target="https://git-scm.com" TargetMode="External"/></Relationships>

</file>

<file path=ppt/slides/_rels/slide7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hyperlink" Target="https://www.datacore.com/fr/products/sansymphony/" TargetMode="External"/><Relationship Id="rId5" Type="http://schemas.openxmlformats.org/officeDocument/2006/relationships/hyperlink" Target="https://www.hpe.com/fr/fr/greenlake.html" TargetMode="External"/><Relationship Id="rId6" Type="http://schemas.openxmlformats.org/officeDocument/2006/relationships/hyperlink" Target="https://www.ibm.com/fr-fr/products/san-volume-controller" TargetMode="External"/></Relationships>

</file>

<file path=ppt/slides/_rels/slide8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hyperlink" Target="https://www.delltechnologies.com/asset/fr-fr/products/storage/technical-support/h7070-vplex-family-ds.pdf" TargetMode="External"/><Relationship Id="rId5" Type="http://schemas.openxmlformats.org/officeDocument/2006/relationships/hyperlink" Target="https://www.netapp.com/fr/data-management/ontap-data-management-software/" TargetMode="External"/><Relationship Id="rId6" Type="http://schemas.openxmlformats.org/officeDocument/2006/relationships/hyperlink" Target="https://learn.microsoft.com/fr-ca/azure/azure-local/overview" TargetMode="External"/><Relationship Id="rId7" Type="http://schemas.openxmlformats.org/officeDocument/2006/relationships/hyperlink" Target="https://techdocs.broadcom.com/us/en/vmware-cis/vsan/vsan/8-0.html" TargetMode="External"/></Relationships>

</file>

<file path=ppt/slides/_rels/slide8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www.nutanix.com/fr/products/nutanix-cloud-infrastructure" TargetMode="External"/><Relationship Id="rId4" Type="http://schemas.openxmlformats.org/officeDocument/2006/relationships/hyperlink" Target="https://www.hpe.com/fr/fr/storage/alletra-dhci.html" TargetMode="External"/><Relationship Id="rId5" Type="http://schemas.openxmlformats.org/officeDocument/2006/relationships/hyperlink" Target="https://www.ibm.com/fr-fr/products/spectrum-virtualize-for-public-cloud" TargetMode="External"/></Relationships>

</file>

<file path=ppt/slides/_rels/slide8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www.apple.fr" TargetMode="External"/><Relationship Id="rId4" Type="http://schemas.openxmlformats.org/officeDocument/2006/relationships/hyperlink" Target="https://cloud.google.com/storage/" TargetMode="External"/><Relationship Id="rId5" Type="http://schemas.openxmlformats.org/officeDocument/2006/relationships/hyperlink" Target="https://cloud.google.com/persistent-disk?hl=fr" TargetMode="External"/><Relationship Id="rId6" Type="http://schemas.openxmlformats.org/officeDocument/2006/relationships/hyperlink" Target="https://foxeet.fr/contenu/solutions-de-virtualisation-de-stockage" TargetMode="External"/><Relationship Id="rId7" Type="http://schemas.openxmlformats.org/officeDocument/2006/relationships/image" Target="../media/image22.png"/></Relationships>

</file>

<file path=ppt/slides/_rels/slide8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 Id="rId3" Type="http://schemas.openxmlformats.org/officeDocument/2006/relationships/hyperlink" Target="https://commons.wikimedia.org/wiki/File:Infonuagique.svg" TargetMode="External"/><Relationship Id="rId4" Type="http://schemas.openxmlformats.org/officeDocument/2006/relationships/image" Target="../media/image24.png"/></Relationships>

</file>

<file path=ppt/slides/_rels/slide8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www.lemagit.fr/conseil/Cloud-prive-les-12-plateformes-techniques-de-2025" TargetMode="External"/></Relationships>

</file>

<file path=ppt/slides/_rels/slide9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fr.wikipedia.org/wiki/Cloud_computing#/media/File:Cloud_Computing_-_les_diff&#233;rents_mod&#232;les_de_service.svg" TargetMode="External"/><Relationship Id="rId3" Type="http://schemas.openxmlformats.org/officeDocument/2006/relationships/image" Target="../media/image25.png"/><Relationship Id="rId4" Type="http://schemas.openxmlformats.org/officeDocument/2006/relationships/image" Target="../media/image26.png"/></Relationships>

</file>

<file path=ppt/slides/_rels/slide9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ibm.com/cloud/learn/cloud-computing" TargetMode="External"/><Relationship Id="rId3" Type="http://schemas.openxmlformats.org/officeDocument/2006/relationships/image" Target="../media/image27.png"/><Relationship Id="rId4" Type="http://schemas.openxmlformats.org/officeDocument/2006/relationships/image" Target="../media/image28.png"/></Relationships>

</file>

<file path=ppt/slides/_rels/slide9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29.png"/><Relationship Id="rId5" Type="http://schemas.openxmlformats.org/officeDocument/2006/relationships/image" Target="../media/image30.png"/></Relationships>

</file>

<file path=ppt/slides/_rels/slide9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9.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SMB111 - Systèmes et applications répartis pour le cloud"/>
          <p:cNvSpPr txBox="1"/>
          <p:nvPr>
            <p:ph type="title"/>
          </p:nvPr>
        </p:nvSpPr>
        <p:spPr>
          <a:prstGeom prst="rect">
            <a:avLst/>
          </a:prstGeom>
        </p:spPr>
        <p:txBody>
          <a:bodyPr/>
          <a:lstStyle/>
          <a:p>
            <a:pPr defTabSz="554990">
              <a:defRPr cap="none" sz="6080">
                <a:latin typeface="Candara"/>
                <a:ea typeface="Candara"/>
                <a:cs typeface="Candara"/>
                <a:sym typeface="Candara"/>
              </a:defRPr>
            </a:pPr>
            <a:r>
              <a:t>SMB111 - </a:t>
            </a:r>
            <a:r>
              <a:rPr>
                <a:solidFill>
                  <a:schemeClr val="accent5">
                    <a:satOff val="-10854"/>
                    <a:lumOff val="-10463"/>
                  </a:schemeClr>
                </a:solidFill>
              </a:rPr>
              <a:t>Systèmes et applications répartis pour le cloud</a:t>
            </a:r>
          </a:p>
        </p:txBody>
      </p:sp>
      <p:sp>
        <p:nvSpPr>
          <p:cNvPr id="144" name="François Lacomme  &lt;francois.lacomme@2isa.net&gt;…"/>
          <p:cNvSpPr txBox="1"/>
          <p:nvPr>
            <p:ph type="body" idx="1"/>
          </p:nvPr>
        </p:nvSpPr>
        <p:spPr>
          <a:prstGeom prst="rect">
            <a:avLst/>
          </a:prstGeom>
        </p:spPr>
        <p:txBody>
          <a:bodyPr>
            <a:noAutofit/>
          </a:bodyPr>
          <a:lstStyle/>
          <a:p>
            <a:pPr>
              <a:buBlip>
                <a:blip r:embed="rId2"/>
              </a:buBlip>
              <a:defRPr b="1" sz="2800">
                <a:latin typeface="Candara"/>
                <a:ea typeface="Candara"/>
                <a:cs typeface="Candara"/>
                <a:sym typeface="Candara"/>
              </a:defRPr>
            </a:pPr>
          </a:p>
          <a:p>
            <a:pPr>
              <a:buBlip>
                <a:blip r:embed="rId2"/>
              </a:buBlip>
              <a:defRPr b="1" sz="2800">
                <a:latin typeface="Candara"/>
                <a:ea typeface="Candara"/>
                <a:cs typeface="Candara"/>
                <a:sym typeface="Candara"/>
              </a:defRPr>
            </a:pPr>
          </a:p>
          <a:p>
            <a:pPr>
              <a:buBlip>
                <a:blip r:embed="rId2"/>
              </a:buBlip>
              <a:defRPr b="1" sz="2600">
                <a:latin typeface="Candara"/>
                <a:ea typeface="Candara"/>
                <a:cs typeface="Candara"/>
                <a:sym typeface="Candara"/>
              </a:defRPr>
            </a:pPr>
            <a:r>
              <a:t>François Lacomme  &lt;francois.lacomme@2isa.net&gt; </a:t>
            </a:r>
          </a:p>
          <a:p>
            <a:pPr>
              <a:buBlip>
                <a:blip r:embed="rId2"/>
              </a:buBlip>
              <a:defRPr sz="2800">
                <a:latin typeface="Candara"/>
                <a:ea typeface="Candara"/>
                <a:cs typeface="Candara"/>
                <a:sym typeface="Candara"/>
              </a:defRPr>
            </a:pPr>
            <a:r>
              <a:t>Document provisoire. </a:t>
            </a:r>
            <a:br/>
            <a:r>
              <a:t>Copie et diffusion non autorisées sans accord écrit.</a:t>
            </a:r>
            <a:br/>
            <a:r>
              <a:t>Documents liés aux cours et TP : </a:t>
            </a:r>
            <a:r>
              <a:rPr u="sng">
                <a:solidFill>
                  <a:schemeClr val="accent3">
                    <a:hueOff val="929958"/>
                    <a:satOff val="10247"/>
                    <a:lumOff val="-24509"/>
                  </a:schemeClr>
                </a:solidFill>
                <a:hlinkClick r:id="rId3" invalidUrl="" action="" tgtFrame="" tooltip="" history="1" highlightClick="0" endSnd="0"/>
              </a:rPr>
              <a:t>smb111.seancetenante.com</a:t>
            </a:r>
          </a:p>
        </p:txBody>
      </p:sp>
      <p:pic>
        <p:nvPicPr>
          <p:cNvPr id="145" name="Cumulus Cloud - 454.jpg" descr="Cumulus Cloud - 454.jpg"/>
          <p:cNvPicPr>
            <a:picLocks noChangeAspect="0"/>
          </p:cNvPicPr>
          <p:nvPr/>
        </p:nvPicPr>
        <p:blipFill>
          <a:blip r:embed="rId4">
            <a:extLst/>
          </a:blip>
          <a:stretch>
            <a:fillRect/>
          </a:stretch>
        </p:blipFill>
        <p:spPr>
          <a:xfrm>
            <a:off x="2560760" y="2667000"/>
            <a:ext cx="7883280" cy="2796985"/>
          </a:xfrm>
          <a:prstGeom prst="rect">
            <a:avLst/>
          </a:prstGeom>
          <a:ln w="25400">
            <a:miter lim="400000"/>
          </a:ln>
          <a:effectLst>
            <a:outerShdw sx="100000" sy="100000" kx="0" ky="0" algn="b" rotWithShape="0" blurRad="38100" dist="38100" dir="2700000">
              <a:srgbClr val="000000">
                <a:alpha val="25000"/>
              </a:srgbClr>
            </a:outerShdw>
          </a:effectLst>
        </p:spPr>
      </p:pic>
      <p:sp>
        <p:nvSpPr>
          <p:cNvPr id="146" name="Systèmes  et applications  répartis pour le cloud"/>
          <p:cNvSpPr txBox="1"/>
          <p:nvPr/>
        </p:nvSpPr>
        <p:spPr>
          <a:xfrm rot="21480000">
            <a:off x="4390456" y="3392392"/>
            <a:ext cx="3756562" cy="1625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0" indent="0" defTabSz="457200">
              <a:spcBef>
                <a:spcPts val="0"/>
              </a:spcBef>
              <a:buClrTx/>
              <a:buSzTx/>
              <a:buNone/>
              <a:defRPr b="1" i="1" sz="2400">
                <a:solidFill>
                  <a:srgbClr val="8D2212"/>
                </a:solidFill>
                <a:latin typeface="Lucida Sans Regular"/>
                <a:ea typeface="Lucida Sans Regular"/>
                <a:cs typeface="Lucida Sans Regular"/>
                <a:sym typeface="Lucida Sans Regular"/>
              </a:defRPr>
            </a:pPr>
            <a:r>
              <a:t>Systèmes </a:t>
            </a:r>
            <a:br/>
            <a:r>
              <a:t>et applications </a:t>
            </a:r>
            <a:br/>
            <a:r>
              <a:t>répartis pour le cloud</a:t>
            </a:r>
          </a:p>
        </p:txBody>
      </p:sp>
      <p:sp>
        <p:nvSpPr>
          <p:cNvPr id="147" name="Numéro de diapositive"/>
          <p:cNvSpPr txBox="1"/>
          <p:nvPr>
            <p:ph type="sldNum" sz="quarter" idx="2"/>
          </p:nvPr>
        </p:nvSpPr>
        <p:spPr>
          <a:xfrm>
            <a:off x="12218692" y="9213850"/>
            <a:ext cx="188119"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La virtualisation système Chapitre 1…"/>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système	</a:t>
            </a:r>
            <a:r>
              <a:rPr sz="3500">
                <a:solidFill>
                  <a:srgbClr val="5B5854"/>
                </a:solidFill>
              </a:rPr>
              <a:t>Chapitre </a:t>
            </a:r>
            <a:r>
              <a:rPr sz="4000">
                <a:solidFill>
                  <a:srgbClr val="5B5854"/>
                </a:solidFill>
              </a:rPr>
              <a:t>1</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Avantages / Inconvénients</a:t>
            </a:r>
          </a:p>
        </p:txBody>
      </p:sp>
      <p:sp>
        <p:nvSpPr>
          <p:cNvPr id="187" name="Avantages de la virtualisation système, suite……"/>
          <p:cNvSpPr/>
          <p:nvPr>
            <p:ph type="body" idx="1"/>
          </p:nvPr>
        </p:nvSpPr>
        <p:spPr>
          <a:prstGeom prst="rect">
            <a:avLst/>
          </a:prstGeom>
        </p:spPr>
        <p:txBody>
          <a:bodyPr anchor="t"/>
          <a:lstStyle/>
          <a:p>
            <a:pPr>
              <a:spcBef>
                <a:spcPts val="1000"/>
              </a:spcBef>
              <a:buBlip>
                <a:blip r:embed="rId2"/>
              </a:buBlip>
              <a:defRPr>
                <a:solidFill>
                  <a:srgbClr val="000000"/>
                </a:solidFill>
                <a:latin typeface="Candara"/>
                <a:ea typeface="Candara"/>
                <a:cs typeface="Candara"/>
                <a:sym typeface="Candara"/>
              </a:defRPr>
            </a:pPr>
            <a:r>
              <a:rPr b="1"/>
              <a:t>Avantages</a:t>
            </a:r>
            <a:r>
              <a:t> de la virtualisation système, suite…</a:t>
            </a:r>
          </a:p>
          <a:p>
            <a:pPr lvl="1" marL="739588" indent="-320488">
              <a:spcBef>
                <a:spcPts val="1000"/>
              </a:spcBef>
              <a:buBlip>
                <a:blip r:embed="rId2"/>
              </a:buBlip>
              <a:defRPr sz="2600">
                <a:solidFill>
                  <a:srgbClr val="000000"/>
                </a:solidFill>
                <a:latin typeface="Candara"/>
                <a:ea typeface="Candara"/>
                <a:cs typeface="Candara"/>
                <a:sym typeface="Candara"/>
              </a:defRPr>
            </a:pPr>
            <a:r>
              <a:t>Compatibilité : </a:t>
            </a:r>
          </a:p>
          <a:p>
            <a:pPr lvl="2" marL="1084729" indent="-246529">
              <a:spcBef>
                <a:spcPts val="1000"/>
              </a:spcBef>
              <a:buBlip>
                <a:blip r:embed="rId2"/>
              </a:buBlip>
              <a:defRPr sz="2200">
                <a:solidFill>
                  <a:srgbClr val="000000"/>
                </a:solidFill>
                <a:latin typeface="Candara"/>
                <a:ea typeface="Candara"/>
                <a:cs typeface="Candara"/>
                <a:sym typeface="Candara"/>
              </a:defRPr>
            </a:pPr>
            <a:r>
              <a:t>Les machines virtuelles peuvent exécuter des systèmes d’exploitation et des applications anciens ou obsolètes, même si le système hôte est incompatible.</a:t>
            </a:r>
          </a:p>
          <a:p>
            <a:pPr lvl="1" marL="739588" indent="-320488">
              <a:spcBef>
                <a:spcPts val="1000"/>
              </a:spcBef>
              <a:buBlip>
                <a:blip r:embed="rId2"/>
              </a:buBlip>
              <a:defRPr sz="2600">
                <a:solidFill>
                  <a:srgbClr val="000000"/>
                </a:solidFill>
                <a:latin typeface="Candara"/>
                <a:ea typeface="Candara"/>
                <a:cs typeface="Candara"/>
                <a:sym typeface="Candara"/>
              </a:defRPr>
            </a:pPr>
            <a:r>
              <a:t>Meilleure gestion : </a:t>
            </a:r>
          </a:p>
          <a:p>
            <a:pPr lvl="2" marL="1158688" indent="-320488">
              <a:spcBef>
                <a:spcPts val="1000"/>
              </a:spcBef>
              <a:buBlip>
                <a:blip r:embed="rId2"/>
              </a:buBlip>
              <a:defRPr spc="-44" sz="2200">
                <a:solidFill>
                  <a:srgbClr val="000000"/>
                </a:solidFill>
                <a:latin typeface="Candara"/>
                <a:ea typeface="Candara"/>
                <a:cs typeface="Candara"/>
                <a:sym typeface="Candara"/>
              </a:defRPr>
            </a:pPr>
            <a:r>
              <a:t>La virtualisation permet une allocation dynamique et personnalisée des ressources pour chaque machine virtuelle.</a:t>
            </a:r>
          </a:p>
          <a:p>
            <a:pPr lvl="1" marL="739588" indent="-320488">
              <a:spcBef>
                <a:spcPts val="1000"/>
              </a:spcBef>
              <a:buBlip>
                <a:blip r:embed="rId2"/>
              </a:buBlip>
              <a:defRPr sz="2600">
                <a:solidFill>
                  <a:srgbClr val="000000"/>
                </a:solidFill>
                <a:latin typeface="Candara"/>
                <a:ea typeface="Candara"/>
                <a:cs typeface="Candara"/>
                <a:sym typeface="Candara"/>
              </a:defRPr>
            </a:pPr>
            <a:r>
              <a:t>Consolidation des serveurs : </a:t>
            </a:r>
          </a:p>
          <a:p>
            <a:pPr lvl="2" marL="1158688" indent="-320488">
              <a:spcBef>
                <a:spcPts val="1000"/>
              </a:spcBef>
              <a:buBlip>
                <a:blip r:embed="rId2"/>
              </a:buBlip>
              <a:defRPr sz="2200">
                <a:solidFill>
                  <a:srgbClr val="000000"/>
                </a:solidFill>
                <a:latin typeface="Candara"/>
                <a:ea typeface="Candara"/>
                <a:cs typeface="Candara"/>
                <a:sym typeface="Candara"/>
              </a:defRPr>
            </a:pPr>
            <a:r>
              <a:t>Elle améliore l'utilisation des processeurs et la distribution du stockage.</a:t>
            </a:r>
          </a:p>
        </p:txBody>
      </p:sp>
      <p:sp>
        <p:nvSpPr>
          <p:cNvPr id="188"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5"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4</a:t>
            </a:r>
            <a:r>
              <a:t> - Les modèles de service </a:t>
            </a:r>
          </a:p>
        </p:txBody>
      </p:sp>
      <p:sp>
        <p:nvSpPr>
          <p:cNvPr id="666" name="Software as a Service (SaaS)…"/>
          <p:cNvSpPr/>
          <p:nvPr>
            <p:ph type="body" idx="1"/>
          </p:nvPr>
        </p:nvSpPr>
        <p:spPr>
          <a:xfrm>
            <a:off x="508000" y="3032123"/>
            <a:ext cx="11988800" cy="5727701"/>
          </a:xfrm>
          <a:prstGeom prst="rect">
            <a:avLst/>
          </a:prstGeom>
        </p:spPr>
        <p:txBody>
          <a:bodyPr anchor="t"/>
          <a:lstStyle/>
          <a:p>
            <a:pPr marL="320488" marR="2159000" indent="-320488">
              <a:spcBef>
                <a:spcPts val="1000"/>
              </a:spcBef>
              <a:buBlip>
                <a:blip r:embed="rId3"/>
              </a:buBlip>
              <a:defRPr>
                <a:solidFill>
                  <a:srgbClr val="000000"/>
                </a:solidFill>
                <a:latin typeface="Candara"/>
                <a:ea typeface="Candara"/>
                <a:cs typeface="Candara"/>
                <a:sym typeface="Candara"/>
              </a:defRPr>
            </a:pPr>
            <a:r>
              <a:rPr b="1"/>
              <a:t>Software as a Service</a:t>
            </a:r>
            <a:r>
              <a:t> (SaaS)</a:t>
            </a:r>
          </a:p>
          <a:p>
            <a:pPr lvl="1" marL="739588" marR="2159000" indent="-320488">
              <a:spcBef>
                <a:spcPts val="800"/>
              </a:spcBef>
              <a:buBlip>
                <a:blip r:embed="rId3"/>
              </a:buBlip>
              <a:defRPr sz="2600">
                <a:solidFill>
                  <a:srgbClr val="000000"/>
                </a:solidFill>
                <a:latin typeface="Candara"/>
                <a:ea typeface="Candara"/>
                <a:cs typeface="Candara"/>
                <a:sym typeface="Candara"/>
              </a:defRPr>
            </a:pPr>
            <a:r>
              <a:t>Logiciel à la demande :  utilisation de services proposés en abonnement ou payés à la demande.</a:t>
            </a:r>
          </a:p>
          <a:p>
            <a:pPr lvl="1" marL="739588" indent="-320488">
              <a:spcBef>
                <a:spcPts val="800"/>
              </a:spcBef>
              <a:buBlip>
                <a:blip r:embed="rId3"/>
              </a:buBlip>
              <a:defRPr sz="2600">
                <a:solidFill>
                  <a:srgbClr val="000000"/>
                </a:solidFill>
                <a:latin typeface="Candara"/>
                <a:ea typeface="Candara"/>
                <a:cs typeface="Candara"/>
                <a:sym typeface="Candara"/>
              </a:defRPr>
            </a:pPr>
            <a:r>
              <a:t>Le fournisseur gére, met à jour et propose une application complète par l'intermédiaire d'un navigateur web. </a:t>
            </a:r>
          </a:p>
          <a:p>
            <a:pPr lvl="2" marL="1158688" indent="-320488">
              <a:spcBef>
                <a:spcPts val="600"/>
              </a:spcBef>
              <a:buBlip>
                <a:blip r:embed="rId3"/>
              </a:buBlip>
              <a:defRPr sz="2400">
                <a:solidFill>
                  <a:srgbClr val="000000"/>
                </a:solidFill>
                <a:latin typeface="Candara"/>
                <a:ea typeface="Candara"/>
                <a:cs typeface="Candara"/>
                <a:sym typeface="Candara"/>
              </a:defRPr>
            </a:pPr>
            <a:r>
              <a:t>Aucun logiciel n'est installé sur les machines du client et l'accès au programme est plus fluide et plus fiable. </a:t>
            </a:r>
          </a:p>
          <a:p>
            <a:pPr lvl="2" marL="1158688" indent="-320488">
              <a:spcBef>
                <a:spcPts val="600"/>
              </a:spcBef>
              <a:buBlip>
                <a:blip r:embed="rId3"/>
              </a:buBlip>
              <a:defRPr sz="2400">
                <a:solidFill>
                  <a:srgbClr val="000000"/>
                </a:solidFill>
                <a:latin typeface="Candara"/>
                <a:ea typeface="Candara"/>
                <a:cs typeface="Candara"/>
                <a:sym typeface="Candara"/>
              </a:defRPr>
            </a:pPr>
            <a:r>
              <a:t>Cela permet aux utilisateurs de travailler de n’importe où.</a:t>
            </a:r>
          </a:p>
        </p:txBody>
      </p:sp>
      <p:sp>
        <p:nvSpPr>
          <p:cNvPr id="667" name="Numéro de diapositive"/>
          <p:cNvSpPr/>
          <p:nvPr>
            <p:ph type="sldNum" sz="quarter" idx="2"/>
          </p:nvPr>
        </p:nvSpPr>
        <p:spPr>
          <a:xfrm>
            <a:off x="12106971" y="9213850"/>
            <a:ext cx="41156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671" name="Grouper"/>
          <p:cNvGrpSpPr/>
          <p:nvPr/>
        </p:nvGrpSpPr>
        <p:grpSpPr>
          <a:xfrm>
            <a:off x="9855848" y="2578099"/>
            <a:ext cx="2807979" cy="2310932"/>
            <a:chOff x="0" y="0"/>
            <a:chExt cx="2807978" cy="2310930"/>
          </a:xfrm>
        </p:grpSpPr>
        <p:pic>
          <p:nvPicPr>
            <p:cNvPr id="668" name="droppedImage.png" descr="droppedImage.png"/>
            <p:cNvPicPr>
              <a:picLocks noChangeAspect="0"/>
            </p:cNvPicPr>
            <p:nvPr/>
          </p:nvPicPr>
          <p:blipFill>
            <a:blip r:embed="rId4">
              <a:alphaModFix amt="45000"/>
              <a:extLst/>
            </a:blip>
            <a:srcRect l="0" t="0" r="0" b="0"/>
            <a:stretch>
              <a:fillRect/>
            </a:stretch>
          </p:blipFill>
          <p:spPr>
            <a:xfrm rot="15180000">
              <a:off x="566282" y="-56563"/>
              <a:ext cx="1675414" cy="2424056"/>
            </a:xfrm>
            <a:prstGeom prst="rect">
              <a:avLst/>
            </a:prstGeom>
            <a:ln w="12700" cap="flat">
              <a:noFill/>
              <a:miter lim="400000"/>
            </a:ln>
            <a:effectLst/>
          </p:spPr>
        </p:pic>
        <p:pic>
          <p:nvPicPr>
            <p:cNvPr id="669" name="calendar.svg" descr="calendar.svg"/>
            <p:cNvPicPr>
              <a:picLocks noChangeAspect="1"/>
            </p:cNvPicPr>
            <p:nvPr/>
          </p:nvPicPr>
          <p:blipFill>
            <a:blip r:embed="rId5">
              <a:extLst/>
            </a:blip>
            <a:stretch>
              <a:fillRect/>
            </a:stretch>
          </p:blipFill>
          <p:spPr>
            <a:xfrm>
              <a:off x="1719966" y="487021"/>
              <a:ext cx="543402" cy="543402"/>
            </a:xfrm>
            <a:prstGeom prst="rect">
              <a:avLst/>
            </a:prstGeom>
            <a:ln w="12700" cap="flat">
              <a:noFill/>
              <a:miter lim="400000"/>
            </a:ln>
            <a:effectLst/>
          </p:spPr>
        </p:pic>
        <p:sp>
          <p:nvSpPr>
            <p:cNvPr id="670" name="SaaS"/>
            <p:cNvSpPr txBox="1"/>
            <p:nvPr/>
          </p:nvSpPr>
          <p:spPr>
            <a:xfrm>
              <a:off x="548106" y="423521"/>
              <a:ext cx="1171861" cy="6683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marL="0" indent="0" algn="ctr" defTabSz="457200">
                <a:spcBef>
                  <a:spcPts val="0"/>
                </a:spcBef>
                <a:buClrTx/>
                <a:buSzTx/>
                <a:buNone/>
                <a:defRPr b="1" i="1" sz="3200">
                  <a:solidFill>
                    <a:srgbClr val="175778"/>
                  </a:solidFill>
                  <a:latin typeface="Helvetica"/>
                  <a:ea typeface="Helvetica"/>
                  <a:cs typeface="Helvetica"/>
                  <a:sym typeface="Helvetica"/>
                </a:defRPr>
              </a:lvl1pPr>
            </a:lstStyle>
            <a:p>
              <a:pPr/>
              <a:r>
                <a:t>SaaS</a:t>
              </a:r>
            </a:p>
          </p:txBody>
        </p:sp>
      </p:grpSp>
    </p:spTree>
  </p:cSld>
  <p:clrMapOvr>
    <a:masterClrMapping/>
  </p:clrMapOvr>
  <p:transition xmlns:p14="http://schemas.microsoft.com/office/powerpoint/2010/main" spd="med" advClick="1"/>
</p:sld>
</file>

<file path=ppt/slides/slide1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5"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4</a:t>
            </a:r>
            <a:r>
              <a:t> - Les modèles de service </a:t>
            </a:r>
          </a:p>
        </p:txBody>
      </p:sp>
      <p:sp>
        <p:nvSpPr>
          <p:cNvPr id="676" name="Software as a Service (SaaS), suite…"/>
          <p:cNvSpPr/>
          <p:nvPr>
            <p:ph type="body" idx="1"/>
          </p:nvPr>
        </p:nvSpPr>
        <p:spPr>
          <a:xfrm>
            <a:off x="508000" y="3032123"/>
            <a:ext cx="11988800" cy="5727701"/>
          </a:xfrm>
          <a:prstGeom prst="rect">
            <a:avLst/>
          </a:prstGeom>
        </p:spPr>
        <p:txBody>
          <a:bodyPr anchor="t"/>
          <a:lstStyle/>
          <a:p>
            <a:pPr marL="320488" marR="2159000" indent="-320488">
              <a:spcBef>
                <a:spcPts val="1000"/>
              </a:spcBef>
              <a:buBlip>
                <a:blip r:embed="rId3"/>
              </a:buBlip>
              <a:defRPr>
                <a:solidFill>
                  <a:srgbClr val="000000"/>
                </a:solidFill>
                <a:latin typeface="Candara"/>
                <a:ea typeface="Candara"/>
                <a:cs typeface="Candara"/>
                <a:sym typeface="Candara"/>
              </a:defRPr>
            </a:pPr>
            <a:r>
              <a:rPr b="1"/>
              <a:t>Software as a Service</a:t>
            </a:r>
            <a:r>
              <a:t> (SaaS), suite</a:t>
            </a:r>
          </a:p>
          <a:p>
            <a:pPr lvl="1" marL="739588" marR="2539999" indent="-320488">
              <a:spcBef>
                <a:spcPts val="800"/>
              </a:spcBef>
              <a:buBlip>
                <a:blip r:embed="rId3"/>
              </a:buBlip>
              <a:defRPr sz="2600">
                <a:solidFill>
                  <a:srgbClr val="000000"/>
                </a:solidFill>
                <a:latin typeface="Candara"/>
                <a:ea typeface="Candara"/>
                <a:cs typeface="Candara"/>
                <a:sym typeface="Candara"/>
              </a:defRPr>
            </a:pPr>
            <a:r>
              <a:t>Inconvénients : Bien qu'il limite les opérations de maintenance, le modèle SaaS réduit le niveau de contrôle et peut nuire à la sécurité et aux performances. </a:t>
            </a:r>
          </a:p>
          <a:p>
            <a:pPr lvl="1" marL="739588" indent="-320488">
              <a:spcBef>
                <a:spcPts val="800"/>
              </a:spcBef>
              <a:buBlip>
                <a:blip r:embed="rId3"/>
              </a:buBlip>
              <a:defRPr sz="2600">
                <a:solidFill>
                  <a:srgbClr val="000000"/>
                </a:solidFill>
                <a:latin typeface="Candara"/>
                <a:ea typeface="Candara"/>
                <a:cs typeface="Candara"/>
                <a:sym typeface="Candara"/>
              </a:defRPr>
            </a:pPr>
            <a:r>
              <a:t>Exemples : Dropbox, Salesforce, Google Apps et Red Hat Insights. Netflix, Disney+, Apple TV, Prime Video, YouTubeTV, World of Warcraft, etc.</a:t>
            </a:r>
          </a:p>
          <a:p>
            <a:pPr lvl="1" marL="739588" indent="-320488">
              <a:spcBef>
                <a:spcPts val="800"/>
              </a:spcBef>
              <a:buBlip>
                <a:blip r:embed="rId3"/>
              </a:buBlip>
              <a:defRPr sz="2600">
                <a:solidFill>
                  <a:srgbClr val="000000"/>
                </a:solidFill>
                <a:latin typeface="Candara"/>
                <a:ea typeface="Candara"/>
                <a:cs typeface="Candara"/>
                <a:sym typeface="Candara"/>
              </a:defRPr>
            </a:pPr>
            <a:r>
              <a:t>Voir :</a:t>
            </a:r>
          </a:p>
          <a:p>
            <a:pPr lvl="2" marL="1158688" indent="-320488">
              <a:spcBef>
                <a:spcPts val="800"/>
              </a:spcBef>
              <a:buBlip>
                <a:blip r:embed="rId3"/>
              </a:buBlip>
              <a:defRPr sz="2400">
                <a:solidFill>
                  <a:srgbClr val="000000"/>
                </a:solidFill>
                <a:latin typeface="Candara"/>
                <a:ea typeface="Candara"/>
                <a:cs typeface="Candara"/>
                <a:sym typeface="Candara"/>
              </a:defRPr>
            </a:pPr>
            <a:r>
              <a:rPr u="sng">
                <a:solidFill>
                  <a:schemeClr val="accent3">
                    <a:hueOff val="929958"/>
                    <a:satOff val="10247"/>
                    <a:lumOff val="-24509"/>
                  </a:schemeClr>
                </a:solidFill>
                <a:hlinkClick r:id="rId4" invalidUrl="" action="" tgtFrame="" tooltip="" history="1" highlightClick="0" endSnd="0"/>
              </a:rPr>
              <a:t>Qu'est-ce que le SaaS (Software en tant que service) ? </a:t>
            </a:r>
            <a:r>
              <a:t>- Oracle</a:t>
            </a:r>
          </a:p>
        </p:txBody>
      </p:sp>
      <p:sp>
        <p:nvSpPr>
          <p:cNvPr id="677" name="Numéro de diapositive"/>
          <p:cNvSpPr/>
          <p:nvPr>
            <p:ph type="sldNum" sz="quarter" idx="2"/>
          </p:nvPr>
        </p:nvSpPr>
        <p:spPr>
          <a:xfrm>
            <a:off x="12125922" y="9213850"/>
            <a:ext cx="373659"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681" name="Grouper"/>
          <p:cNvGrpSpPr/>
          <p:nvPr/>
        </p:nvGrpSpPr>
        <p:grpSpPr>
          <a:xfrm>
            <a:off x="9855848" y="2578099"/>
            <a:ext cx="2807979" cy="2310932"/>
            <a:chOff x="0" y="0"/>
            <a:chExt cx="2807978" cy="2310930"/>
          </a:xfrm>
        </p:grpSpPr>
        <p:pic>
          <p:nvPicPr>
            <p:cNvPr id="678" name="droppedImage.png" descr="droppedImage.png"/>
            <p:cNvPicPr>
              <a:picLocks noChangeAspect="0"/>
            </p:cNvPicPr>
            <p:nvPr/>
          </p:nvPicPr>
          <p:blipFill>
            <a:blip r:embed="rId5">
              <a:alphaModFix amt="45000"/>
              <a:extLst/>
            </a:blip>
            <a:srcRect l="0" t="0" r="0" b="0"/>
            <a:stretch>
              <a:fillRect/>
            </a:stretch>
          </p:blipFill>
          <p:spPr>
            <a:xfrm rot="15180000">
              <a:off x="566282" y="-56563"/>
              <a:ext cx="1675414" cy="2424056"/>
            </a:xfrm>
            <a:prstGeom prst="rect">
              <a:avLst/>
            </a:prstGeom>
            <a:ln w="12700" cap="flat">
              <a:noFill/>
              <a:miter lim="400000"/>
            </a:ln>
            <a:effectLst/>
          </p:spPr>
        </p:pic>
        <p:pic>
          <p:nvPicPr>
            <p:cNvPr id="679" name="calendar.svg" descr="calendar.svg"/>
            <p:cNvPicPr>
              <a:picLocks noChangeAspect="1"/>
            </p:cNvPicPr>
            <p:nvPr/>
          </p:nvPicPr>
          <p:blipFill>
            <a:blip r:embed="rId6">
              <a:extLst/>
            </a:blip>
            <a:stretch>
              <a:fillRect/>
            </a:stretch>
          </p:blipFill>
          <p:spPr>
            <a:xfrm>
              <a:off x="1719966" y="487021"/>
              <a:ext cx="543402" cy="543402"/>
            </a:xfrm>
            <a:prstGeom prst="rect">
              <a:avLst/>
            </a:prstGeom>
            <a:ln w="12700" cap="flat">
              <a:noFill/>
              <a:miter lim="400000"/>
            </a:ln>
            <a:effectLst/>
          </p:spPr>
        </p:pic>
        <p:sp>
          <p:nvSpPr>
            <p:cNvPr id="680" name="SaaS"/>
            <p:cNvSpPr txBox="1"/>
            <p:nvPr/>
          </p:nvSpPr>
          <p:spPr>
            <a:xfrm>
              <a:off x="548106" y="423521"/>
              <a:ext cx="1171861" cy="6683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marL="0" indent="0" algn="ctr" defTabSz="457200">
                <a:spcBef>
                  <a:spcPts val="0"/>
                </a:spcBef>
                <a:buClrTx/>
                <a:buSzTx/>
                <a:buNone/>
                <a:defRPr b="1" i="1" sz="3200">
                  <a:solidFill>
                    <a:srgbClr val="175778"/>
                  </a:solidFill>
                  <a:latin typeface="Helvetica"/>
                  <a:ea typeface="Helvetica"/>
                  <a:cs typeface="Helvetica"/>
                  <a:sym typeface="Helvetica"/>
                </a:defRPr>
              </a:lvl1pPr>
            </a:lstStyle>
            <a:p>
              <a:pPr/>
              <a:r>
                <a:t>SaaS</a:t>
              </a:r>
            </a:p>
          </p:txBody>
        </p:sp>
      </p:grpSp>
    </p:spTree>
  </p:cSld>
  <p:clrMapOvr>
    <a:masterClrMapping/>
  </p:clrMapOvr>
  <p:transition xmlns:p14="http://schemas.microsoft.com/office/powerpoint/2010/main" spd="med" advClick="1"/>
</p:sld>
</file>

<file path=ppt/slides/slide1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5"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4</a:t>
            </a:r>
            <a:r>
              <a:t> - Les modèles de service </a:t>
            </a:r>
          </a:p>
        </p:txBody>
      </p:sp>
      <p:sp>
        <p:nvSpPr>
          <p:cNvPr id="686" name="Serverless…"/>
          <p:cNvSpPr/>
          <p:nvPr>
            <p:ph type="body" idx="1"/>
          </p:nvPr>
        </p:nvSpPr>
        <p:spPr>
          <a:xfrm>
            <a:off x="508000" y="3041650"/>
            <a:ext cx="11988800" cy="5727700"/>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rPr b="1"/>
              <a:t>Serverless</a:t>
            </a:r>
            <a:r>
              <a:t> </a:t>
            </a:r>
          </a:p>
          <a:p>
            <a:pPr lvl="1" marL="739588" indent="-320488">
              <a:spcBef>
                <a:spcPts val="800"/>
              </a:spcBef>
              <a:buBlip>
                <a:blip r:embed="rId2"/>
              </a:buBlip>
              <a:defRPr sz="2600">
                <a:solidFill>
                  <a:srgbClr val="000000"/>
                </a:solidFill>
                <a:latin typeface="Candara"/>
                <a:ea typeface="Candara"/>
                <a:cs typeface="Candara"/>
                <a:sym typeface="Candara"/>
              </a:defRPr>
            </a:pPr>
            <a:r>
              <a:t>Construction et exécution d'applications sans gérer les serveurs sous-jacents. </a:t>
            </a:r>
          </a:p>
          <a:p>
            <a:pPr lvl="1" marL="739588" indent="-320488">
              <a:spcBef>
                <a:spcPts val="800"/>
              </a:spcBef>
              <a:buBlip>
                <a:blip r:embed="rId2"/>
              </a:buBlip>
              <a:defRPr sz="2600">
                <a:solidFill>
                  <a:srgbClr val="000000"/>
                </a:solidFill>
                <a:latin typeface="Candara"/>
                <a:ea typeface="Candara"/>
                <a:cs typeface="Candara"/>
                <a:sym typeface="Candara"/>
              </a:defRPr>
            </a:pPr>
            <a:r>
              <a:t>Le fournisseur Cloud gère le provisionnement et la surveillance des serveurs.</a:t>
            </a:r>
          </a:p>
          <a:p>
            <a:pPr lvl="1" marL="739588" indent="-320488">
              <a:spcBef>
                <a:spcPts val="800"/>
              </a:spcBef>
              <a:buBlip>
                <a:blip r:embed="rId2"/>
              </a:buBlip>
              <a:defRPr sz="2600">
                <a:solidFill>
                  <a:srgbClr val="000000"/>
                </a:solidFill>
                <a:latin typeface="Candara"/>
                <a:ea typeface="Candara"/>
                <a:cs typeface="Candara"/>
                <a:sym typeface="Candara"/>
              </a:defRPr>
            </a:pPr>
            <a:r>
              <a:t>Le développeur se concentre sur le code de l’application et le déploiement de ses API.</a:t>
            </a:r>
          </a:p>
          <a:p>
            <a:pPr lvl="1" marL="739588" indent="-320488">
              <a:spcBef>
                <a:spcPts val="800"/>
              </a:spcBef>
              <a:buBlip>
                <a:blip r:embed="rId2"/>
              </a:buBlip>
              <a:defRPr sz="2600">
                <a:solidFill>
                  <a:srgbClr val="000000"/>
                </a:solidFill>
                <a:latin typeface="Candara"/>
                <a:ea typeface="Candara"/>
                <a:cs typeface="Candara"/>
                <a:sym typeface="Candara"/>
              </a:defRPr>
            </a:pPr>
            <a:r>
              <a:t>Le terme "</a:t>
            </a:r>
            <a:r>
              <a:rPr b="1"/>
              <a:t>serverless</a:t>
            </a:r>
            <a:r>
              <a:t>" est trompeur car les serveurs sont toujours impliqués. </a:t>
            </a:r>
          </a:p>
          <a:p>
            <a:pPr lvl="2" marL="1158688" indent="-320488">
              <a:spcBef>
                <a:spcPts val="600"/>
              </a:spcBef>
              <a:buBlip>
                <a:blip r:embed="rId2"/>
              </a:buBlip>
              <a:defRPr sz="2400">
                <a:solidFill>
                  <a:srgbClr val="000000"/>
                </a:solidFill>
                <a:latin typeface="Candara"/>
                <a:ea typeface="Candara"/>
                <a:cs typeface="Candara"/>
                <a:sym typeface="Candara"/>
              </a:defRPr>
            </a:pPr>
            <a:r>
              <a:t>Mais du point de vue du développeur, il n'y a pas de serveurs visibles à gérer.</a:t>
            </a:r>
          </a:p>
          <a:p>
            <a:pPr lvl="1" marL="739588" indent="-320488">
              <a:spcBef>
                <a:spcPts val="800"/>
              </a:spcBef>
              <a:buBlip>
                <a:blip r:embed="rId2"/>
              </a:buBlip>
              <a:defRPr sz="2600">
                <a:solidFill>
                  <a:srgbClr val="000000"/>
                </a:solidFill>
                <a:latin typeface="Candara"/>
                <a:ea typeface="Candara"/>
                <a:cs typeface="Candara"/>
                <a:sym typeface="Candara"/>
              </a:defRPr>
            </a:pPr>
            <a:r>
              <a:t>Le modèle </a:t>
            </a:r>
            <a:r>
              <a:rPr b="1"/>
              <a:t>serverless</a:t>
            </a:r>
            <a:r>
              <a:t> est proche du modèle PaaS, avec, pour le serverless :</a:t>
            </a:r>
          </a:p>
          <a:p>
            <a:pPr lvl="2" marL="1158688" indent="-320488">
              <a:spcBef>
                <a:spcPts val="600"/>
              </a:spcBef>
              <a:buBlip>
                <a:blip r:embed="rId2"/>
              </a:buBlip>
              <a:defRPr sz="2400">
                <a:solidFill>
                  <a:srgbClr val="000000"/>
                </a:solidFill>
                <a:latin typeface="Candara"/>
                <a:ea typeface="Candara"/>
                <a:cs typeface="Candara"/>
                <a:sym typeface="Candara"/>
              </a:defRPr>
            </a:pPr>
            <a:r>
              <a:t>Scalabilité automatique, sans configuration ni intervention du développeur ;</a:t>
            </a:r>
          </a:p>
          <a:p>
            <a:pPr lvl="2" marL="1158688" indent="-320488">
              <a:spcBef>
                <a:spcPts val="600"/>
              </a:spcBef>
              <a:buBlip>
                <a:blip r:embed="rId2"/>
              </a:buBlip>
              <a:defRPr sz="2400">
                <a:solidFill>
                  <a:srgbClr val="000000"/>
                </a:solidFill>
                <a:latin typeface="Candara"/>
                <a:ea typeface="Candara"/>
                <a:cs typeface="Candara"/>
                <a:sym typeface="Candara"/>
              </a:defRPr>
            </a:pPr>
            <a:r>
              <a:t>Facturation basée sur l'utilisation réelle ;</a:t>
            </a:r>
          </a:p>
          <a:p>
            <a:pPr lvl="2" marL="1158688" indent="-320488">
              <a:spcBef>
                <a:spcPts val="600"/>
              </a:spcBef>
              <a:buBlip>
                <a:blip r:embed="rId2"/>
              </a:buBlip>
              <a:defRPr sz="2400">
                <a:solidFill>
                  <a:srgbClr val="000000"/>
                </a:solidFill>
                <a:latin typeface="Candara"/>
                <a:ea typeface="Candara"/>
                <a:cs typeface="Candara"/>
                <a:sym typeface="Candara"/>
              </a:defRPr>
            </a:pPr>
            <a:r>
              <a:t>Offre moins de contrôle sur l'environnement d'exécution, mais simplifie considérablement la gestion.</a:t>
            </a:r>
          </a:p>
        </p:txBody>
      </p:sp>
      <p:sp>
        <p:nvSpPr>
          <p:cNvPr id="687" name="Numéro de diapositive"/>
          <p:cNvSpPr/>
          <p:nvPr>
            <p:ph type="sldNum" sz="quarter" idx="2"/>
          </p:nvPr>
        </p:nvSpPr>
        <p:spPr>
          <a:xfrm>
            <a:off x="12116992" y="9213850"/>
            <a:ext cx="391519"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9"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4</a:t>
            </a:r>
            <a:r>
              <a:t> - Les modèles de service </a:t>
            </a:r>
          </a:p>
        </p:txBody>
      </p:sp>
      <p:sp>
        <p:nvSpPr>
          <p:cNvPr id="690" name="Serverless…"/>
          <p:cNvSpPr/>
          <p:nvPr>
            <p:ph type="body" idx="1"/>
          </p:nvPr>
        </p:nvSpPr>
        <p:spPr>
          <a:xfrm>
            <a:off x="508000" y="3041650"/>
            <a:ext cx="11988800" cy="5727700"/>
          </a:xfrm>
          <a:prstGeom prst="rect">
            <a:avLst/>
          </a:prstGeom>
        </p:spPr>
        <p:txBody>
          <a:bodyPr anchor="t"/>
          <a:lstStyle/>
          <a:p>
            <a:pPr marL="307668" indent="-307668" defTabSz="560831">
              <a:spcBef>
                <a:spcPts val="900"/>
              </a:spcBef>
              <a:buBlip>
                <a:blip r:embed="rId2"/>
              </a:buBlip>
              <a:defRPr sz="3264">
                <a:solidFill>
                  <a:srgbClr val="000000"/>
                </a:solidFill>
                <a:latin typeface="Candara"/>
                <a:ea typeface="Candara"/>
                <a:cs typeface="Candara"/>
                <a:sym typeface="Candara"/>
              </a:defRPr>
            </a:pPr>
            <a:r>
              <a:rPr b="1"/>
              <a:t>Serverless</a:t>
            </a:r>
          </a:p>
          <a:p>
            <a:pPr lvl="1" marL="710004" indent="-307668" defTabSz="560831">
              <a:spcBef>
                <a:spcPts val="900"/>
              </a:spcBef>
              <a:buBlip>
                <a:blip r:embed="rId2"/>
              </a:buBlip>
              <a:defRPr sz="2496">
                <a:solidFill>
                  <a:srgbClr val="000000"/>
                </a:solidFill>
                <a:latin typeface="Candara"/>
                <a:ea typeface="Candara"/>
                <a:cs typeface="Candara"/>
                <a:sym typeface="Candara"/>
              </a:defRPr>
            </a:pPr>
            <a:r>
              <a:t>Le modèle serverless comprend des plate-formes du type </a:t>
            </a:r>
            <a:r>
              <a:rPr b="1"/>
              <a:t>FaaS</a:t>
            </a:r>
            <a:r>
              <a:t> et </a:t>
            </a:r>
            <a:r>
              <a:rPr b="1"/>
              <a:t>BaaS</a:t>
            </a:r>
            <a:r>
              <a:t>. </a:t>
            </a:r>
          </a:p>
          <a:p>
            <a:pPr lvl="1" marL="710004" indent="-307668" defTabSz="560831">
              <a:spcBef>
                <a:spcPts val="900"/>
              </a:spcBef>
              <a:buBlip>
                <a:blip r:embed="rId2"/>
              </a:buBlip>
              <a:defRPr sz="2496">
                <a:solidFill>
                  <a:srgbClr val="000000"/>
                </a:solidFill>
                <a:latin typeface="Candara"/>
                <a:ea typeface="Candara"/>
                <a:cs typeface="Candara"/>
                <a:sym typeface="Candara"/>
              </a:defRPr>
            </a:pPr>
            <a:r>
              <a:rPr b="1"/>
              <a:t>Faas</a:t>
            </a:r>
            <a:r>
              <a:t>, </a:t>
            </a:r>
            <a:r>
              <a:rPr i="1"/>
              <a:t>Function-as-a-Service :</a:t>
            </a:r>
          </a:p>
          <a:p>
            <a:pPr lvl="2" marL="1112340" indent="-307668" defTabSz="560831">
              <a:spcBef>
                <a:spcPts val="500"/>
              </a:spcBef>
              <a:buBlip>
                <a:blip r:embed="rId2"/>
              </a:buBlip>
              <a:defRPr sz="2304">
                <a:solidFill>
                  <a:srgbClr val="000000"/>
                </a:solidFill>
                <a:latin typeface="Candara"/>
                <a:ea typeface="Candara"/>
                <a:cs typeface="Candara"/>
                <a:sym typeface="Candara"/>
              </a:defRPr>
            </a:pPr>
            <a:r>
              <a:t>Ce modèle permet aux développeurs d'exécuter de petites parties de code en périphérie du réseau.</a:t>
            </a:r>
          </a:p>
          <a:p>
            <a:pPr lvl="2" marL="1112340" indent="-307668" defTabSz="560831">
              <a:spcBef>
                <a:spcPts val="500"/>
              </a:spcBef>
              <a:buBlip>
                <a:blip r:embed="rId2"/>
              </a:buBlip>
              <a:defRPr sz="2304">
                <a:solidFill>
                  <a:srgbClr val="000000"/>
                </a:solidFill>
                <a:latin typeface="Candara"/>
                <a:ea typeface="Candara"/>
                <a:cs typeface="Candara"/>
                <a:sym typeface="Candara"/>
              </a:defRPr>
            </a:pPr>
            <a:r>
              <a:t>Grâce à l'approche FaaS, ces derniers peuvent développer une architecture modulaire, afin de créer une base de code plus évolutive, sans se soucier de mobiliser des ressources pour l'entretien de l'infrastructure back-end sous-jacente.</a:t>
            </a:r>
          </a:p>
          <a:p>
            <a:pPr lvl="1" marL="710004" indent="-307668" defTabSz="560831">
              <a:spcBef>
                <a:spcPts val="900"/>
              </a:spcBef>
              <a:buBlip>
                <a:blip r:embed="rId2"/>
              </a:buBlip>
              <a:defRPr sz="2496">
                <a:solidFill>
                  <a:srgbClr val="000000"/>
                </a:solidFill>
                <a:latin typeface="Candara"/>
                <a:ea typeface="Candara"/>
                <a:cs typeface="Candara"/>
                <a:sym typeface="Candara"/>
              </a:defRPr>
            </a:pPr>
            <a:r>
              <a:rPr b="1"/>
              <a:t>BaaS</a:t>
            </a:r>
            <a:r>
              <a:t>, </a:t>
            </a:r>
            <a:r>
              <a:rPr i="1"/>
              <a:t>Backend-as-a-Service :</a:t>
            </a:r>
            <a:endParaRPr i="1"/>
          </a:p>
          <a:p>
            <a:pPr lvl="2" marL="1112340" indent="-307668" defTabSz="560831">
              <a:spcBef>
                <a:spcPts val="500"/>
              </a:spcBef>
              <a:buBlip>
                <a:blip r:embed="rId2"/>
              </a:buBlip>
              <a:defRPr sz="2304">
                <a:solidFill>
                  <a:srgbClr val="000000"/>
                </a:solidFill>
                <a:latin typeface="Candara"/>
                <a:ea typeface="Candara"/>
                <a:cs typeface="Candara"/>
                <a:sym typeface="Candara"/>
              </a:defRPr>
            </a:pPr>
            <a:r>
              <a:t>Avec ce modèle, un fournisseur cloud propose des services back-end afin de permettre aux développeurs de se concentrer sur l'écriture de leur code front-end. Par exemple :</a:t>
            </a:r>
          </a:p>
          <a:p>
            <a:pPr lvl="3" marL="1514676" indent="-307668" defTabSz="560831">
              <a:spcBef>
                <a:spcPts val="500"/>
              </a:spcBef>
              <a:buBlip>
                <a:blip r:embed="rId2"/>
              </a:buBlip>
              <a:defRPr sz="2304">
                <a:solidFill>
                  <a:srgbClr val="000000"/>
                </a:solidFill>
                <a:latin typeface="Candara"/>
                <a:ea typeface="Candara"/>
                <a:cs typeface="Candara"/>
                <a:sym typeface="Candara"/>
              </a:defRPr>
            </a:pPr>
            <a:r>
              <a:t> le stockage de données, la gestion des bases de données, l’authentification des utilisateurs, la mise à jour à distance, etc.</a:t>
            </a:r>
          </a:p>
        </p:txBody>
      </p:sp>
      <p:sp>
        <p:nvSpPr>
          <p:cNvPr id="691" name="Numéro de diapositive"/>
          <p:cNvSpPr/>
          <p:nvPr>
            <p:ph type="sldNum" sz="quarter" idx="2"/>
          </p:nvPr>
        </p:nvSpPr>
        <p:spPr>
          <a:xfrm>
            <a:off x="12115405" y="9213850"/>
            <a:ext cx="39469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3"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4</a:t>
            </a:r>
            <a:r>
              <a:t> - Les modèles de service </a:t>
            </a:r>
          </a:p>
        </p:txBody>
      </p:sp>
      <p:sp>
        <p:nvSpPr>
          <p:cNvPr id="694" name="Serverless…"/>
          <p:cNvSpPr/>
          <p:nvPr>
            <p:ph type="body" idx="1"/>
          </p:nvPr>
        </p:nvSpPr>
        <p:spPr>
          <a:xfrm>
            <a:off x="508000" y="3041650"/>
            <a:ext cx="11988800" cy="5727700"/>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rPr b="1"/>
              <a:t>Serverless</a:t>
            </a:r>
            <a:r>
              <a:t> </a:t>
            </a:r>
          </a:p>
          <a:p>
            <a:pPr lvl="1" marL="739588" indent="-320488">
              <a:spcBef>
                <a:spcPts val="800"/>
              </a:spcBef>
              <a:buBlip>
                <a:blip r:embed="rId2"/>
              </a:buBlip>
              <a:defRPr sz="2400">
                <a:solidFill>
                  <a:srgbClr val="000000"/>
                </a:solidFill>
                <a:latin typeface="Candara"/>
                <a:ea typeface="Candara"/>
                <a:cs typeface="Candara"/>
                <a:sym typeface="Candara"/>
              </a:defRPr>
            </a:pPr>
            <a:r>
              <a:t>Exemples d’offres serverless : </a:t>
            </a:r>
          </a:p>
          <a:p>
            <a:pPr lvl="2" marL="1158688" indent="-320488">
              <a:spcBef>
                <a:spcPts val="800"/>
              </a:spcBef>
              <a:buBlip>
                <a:blip r:embed="rId2"/>
              </a:buBlip>
              <a:defRPr sz="2400">
                <a:solidFill>
                  <a:srgbClr val="000000"/>
                </a:solidFill>
                <a:latin typeface="Candara"/>
                <a:ea typeface="Candara"/>
                <a:cs typeface="Candara"/>
                <a:sym typeface="Candara"/>
              </a:defRPr>
            </a:pPr>
            <a:r>
              <a:rPr u="sng">
                <a:solidFill>
                  <a:schemeClr val="accent3">
                    <a:hueOff val="929958"/>
                    <a:satOff val="10247"/>
                    <a:lumOff val="-24509"/>
                  </a:schemeClr>
                </a:solidFill>
                <a:hlinkClick r:id="rId3" invalidUrl="" action="" tgtFrame="" tooltip="" history="1" highlightClick="0" endSnd="0"/>
              </a:rPr>
              <a:t>Firebase</a:t>
            </a:r>
            <a:r>
              <a:t> (Alphabet), </a:t>
            </a:r>
          </a:p>
          <a:p>
            <a:pPr lvl="2" marL="1158688" indent="-320488">
              <a:spcBef>
                <a:spcPts val="800"/>
              </a:spcBef>
              <a:buBlip>
                <a:blip r:embed="rId2"/>
              </a:buBlip>
              <a:defRPr sz="2400">
                <a:solidFill>
                  <a:srgbClr val="000000"/>
                </a:solidFill>
                <a:latin typeface="Candara"/>
                <a:ea typeface="Candara"/>
                <a:cs typeface="Candara"/>
                <a:sym typeface="Candara"/>
              </a:defRPr>
            </a:pPr>
            <a:r>
              <a:t>AWS </a:t>
            </a:r>
            <a:r>
              <a:rPr u="sng">
                <a:solidFill>
                  <a:schemeClr val="accent3">
                    <a:hueOff val="929958"/>
                    <a:satOff val="10247"/>
                    <a:lumOff val="-24509"/>
                  </a:schemeClr>
                </a:solidFill>
                <a:hlinkClick r:id="rId4" invalidUrl="" action="" tgtFrame="" tooltip="" history="1" highlightClick="0" endSnd="0"/>
              </a:rPr>
              <a:t>Lambda</a:t>
            </a:r>
            <a:r>
              <a:t> et </a:t>
            </a:r>
            <a:r>
              <a:rPr u="sng">
                <a:solidFill>
                  <a:schemeClr val="accent3">
                    <a:hueOff val="929958"/>
                    <a:satOff val="10247"/>
                    <a:lumOff val="-24509"/>
                  </a:schemeClr>
                </a:solidFill>
                <a:hlinkClick r:id="rId5" invalidUrl="" action="" tgtFrame="" tooltip="" history="1" highlightClick="0" endSnd="0"/>
              </a:rPr>
              <a:t>autres</a:t>
            </a:r>
            <a:r>
              <a:t> , </a:t>
            </a:r>
          </a:p>
          <a:p>
            <a:pPr lvl="2" marL="1158688" indent="-320488">
              <a:spcBef>
                <a:spcPts val="800"/>
              </a:spcBef>
              <a:buBlip>
                <a:blip r:embed="rId2"/>
              </a:buBlip>
              <a:defRPr sz="2400">
                <a:solidFill>
                  <a:srgbClr val="000000"/>
                </a:solidFill>
                <a:latin typeface="Candara"/>
                <a:ea typeface="Candara"/>
                <a:cs typeface="Candara"/>
                <a:sym typeface="Candara"/>
              </a:defRPr>
            </a:pPr>
            <a:r>
              <a:rPr u="sng">
                <a:solidFill>
                  <a:schemeClr val="accent3">
                    <a:hueOff val="929958"/>
                    <a:satOff val="10247"/>
                    <a:lumOff val="-24509"/>
                  </a:schemeClr>
                </a:solidFill>
                <a:hlinkClick r:id="rId6" invalidUrl="" action="" tgtFrame="" tooltip="" history="1" highlightClick="0" endSnd="0"/>
              </a:rPr>
              <a:t>Cloudflare Workers</a:t>
            </a:r>
            <a:r>
              <a:t>,</a:t>
            </a:r>
          </a:p>
          <a:p>
            <a:pPr lvl="2" marL="1158688" indent="-320488">
              <a:spcBef>
                <a:spcPts val="800"/>
              </a:spcBef>
              <a:buBlip>
                <a:blip r:embed="rId2"/>
              </a:buBlip>
              <a:defRPr sz="2400">
                <a:solidFill>
                  <a:srgbClr val="000000"/>
                </a:solidFill>
                <a:latin typeface="Candara"/>
                <a:ea typeface="Candara"/>
                <a:cs typeface="Candara"/>
                <a:sym typeface="Candara"/>
              </a:defRPr>
            </a:pPr>
            <a:r>
              <a:t>Microsoft </a:t>
            </a:r>
            <a:r>
              <a:rPr u="sng">
                <a:solidFill>
                  <a:schemeClr val="accent3">
                    <a:hueOff val="929958"/>
                    <a:satOff val="10247"/>
                    <a:lumOff val="-24509"/>
                  </a:schemeClr>
                </a:solidFill>
                <a:hlinkClick r:id="rId7" invalidUrl="" action="" tgtFrame="" tooltip="" history="1" highlightClick="0" endSnd="0"/>
              </a:rPr>
              <a:t>Azure serverless</a:t>
            </a:r>
            <a:r>
              <a:t>.</a:t>
            </a:r>
          </a:p>
          <a:p>
            <a:pPr lvl="1" marL="739588" indent="-320488">
              <a:spcBef>
                <a:spcPts val="800"/>
              </a:spcBef>
              <a:buBlip>
                <a:blip r:embed="rId2"/>
              </a:buBlip>
              <a:defRPr sz="2400">
                <a:solidFill>
                  <a:srgbClr val="000000"/>
                </a:solidFill>
                <a:latin typeface="Candara"/>
                <a:ea typeface="Candara"/>
                <a:cs typeface="Candara"/>
                <a:sym typeface="Candara"/>
              </a:defRPr>
            </a:pPr>
            <a:r>
              <a:t>Voir :</a:t>
            </a:r>
          </a:p>
          <a:p>
            <a:pPr lvl="2" marL="1158688" indent="-320488">
              <a:spcBef>
                <a:spcPts val="800"/>
              </a:spcBef>
              <a:buBlip>
                <a:blip r:embed="rId2"/>
              </a:buBlip>
              <a:defRPr sz="2400">
                <a:solidFill>
                  <a:srgbClr val="000000"/>
                </a:solidFill>
                <a:latin typeface="Candara"/>
                <a:ea typeface="Candara"/>
                <a:cs typeface="Candara"/>
                <a:sym typeface="Candara"/>
              </a:defRPr>
            </a:pPr>
            <a:r>
              <a:rPr u="sng">
                <a:solidFill>
                  <a:schemeClr val="accent3">
                    <a:hueOff val="929958"/>
                    <a:satOff val="10247"/>
                    <a:lumOff val="-24509"/>
                  </a:schemeClr>
                </a:solidFill>
                <a:hlinkClick r:id="rId8" invalidUrl="" action="" tgtFrame="" tooltip="" history="1" highlightClick="0" endSnd="0"/>
              </a:rPr>
              <a:t>Architectures serverless : une révolution pour le développement web</a:t>
            </a:r>
            <a:r>
              <a:t> - Johnstyle</a:t>
            </a:r>
          </a:p>
        </p:txBody>
      </p:sp>
      <p:sp>
        <p:nvSpPr>
          <p:cNvPr id="695" name="Numéro de diapositive"/>
          <p:cNvSpPr/>
          <p:nvPr>
            <p:ph type="sldNum" sz="quarter" idx="2"/>
          </p:nvPr>
        </p:nvSpPr>
        <p:spPr>
          <a:xfrm>
            <a:off x="12110990" y="9213850"/>
            <a:ext cx="40352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7"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4</a:t>
            </a:r>
            <a:r>
              <a:t> - Les modèles de service </a:t>
            </a:r>
          </a:p>
        </p:txBody>
      </p:sp>
      <p:sp>
        <p:nvSpPr>
          <p:cNvPr id="698" name="Autres modèles :…"/>
          <p:cNvSpPr/>
          <p:nvPr>
            <p:ph type="body" idx="1"/>
          </p:nvPr>
        </p:nvSpPr>
        <p:spPr>
          <a:xfrm>
            <a:off x="508000" y="3041650"/>
            <a:ext cx="11988800" cy="5727700"/>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Autres modèles :</a:t>
            </a:r>
          </a:p>
          <a:p>
            <a:pPr lvl="1" marL="739588" indent="-320488">
              <a:spcBef>
                <a:spcPts val="800"/>
              </a:spcBef>
              <a:buBlip>
                <a:blip r:embed="rId2"/>
              </a:buBlip>
              <a:defRPr sz="2600">
                <a:solidFill>
                  <a:srgbClr val="000000"/>
                </a:solidFill>
                <a:latin typeface="Candara"/>
                <a:ea typeface="Candara"/>
                <a:cs typeface="Candara"/>
                <a:sym typeface="Candara"/>
              </a:defRPr>
            </a:pPr>
            <a:r>
              <a:t>XaaS, </a:t>
            </a:r>
            <a:r>
              <a:rPr i="1"/>
              <a:t>Anything as a Service</a:t>
            </a:r>
            <a:r>
              <a:t> ; Tout et n’importe quoi en tant que Service.</a:t>
            </a:r>
          </a:p>
          <a:p>
            <a:pPr lvl="1" marL="739588" indent="-320488">
              <a:spcBef>
                <a:spcPts val="800"/>
              </a:spcBef>
              <a:buBlip>
                <a:blip r:embed="rId2"/>
              </a:buBlip>
              <a:defRPr sz="2600">
                <a:solidFill>
                  <a:srgbClr val="000000"/>
                </a:solidFill>
                <a:latin typeface="Candara"/>
                <a:ea typeface="Candara"/>
                <a:cs typeface="Candara"/>
                <a:sym typeface="Candara"/>
              </a:defRPr>
            </a:pPr>
            <a:r>
              <a:t>AaaS, </a:t>
            </a:r>
            <a:r>
              <a:rPr i="1"/>
              <a:t>Analytics as a Service</a:t>
            </a:r>
            <a:r>
              <a:t> ;</a:t>
            </a:r>
          </a:p>
          <a:p>
            <a:pPr lvl="1" marL="739588" indent="-320488">
              <a:spcBef>
                <a:spcPts val="800"/>
              </a:spcBef>
              <a:buBlip>
                <a:blip r:embed="rId2"/>
              </a:buBlip>
              <a:defRPr sz="2600">
                <a:solidFill>
                  <a:srgbClr val="000000"/>
                </a:solidFill>
                <a:latin typeface="Candara"/>
                <a:ea typeface="Candara"/>
                <a:cs typeface="Candara"/>
                <a:sym typeface="Candara"/>
              </a:defRPr>
            </a:pPr>
            <a:r>
              <a:t>DaaS, </a:t>
            </a:r>
            <a:r>
              <a:rPr i="1"/>
              <a:t>Desktop as a Service</a:t>
            </a:r>
            <a:r>
              <a:t> ; Exemple : Citrix</a:t>
            </a:r>
          </a:p>
          <a:p>
            <a:pPr lvl="1" marL="739588" indent="-320488">
              <a:spcBef>
                <a:spcPts val="800"/>
              </a:spcBef>
              <a:buBlip>
                <a:blip r:embed="rId2"/>
              </a:buBlip>
              <a:defRPr sz="2600">
                <a:solidFill>
                  <a:srgbClr val="000000"/>
                </a:solidFill>
                <a:latin typeface="Candara"/>
                <a:ea typeface="Candara"/>
                <a:cs typeface="Candara"/>
                <a:sym typeface="Candara"/>
              </a:defRPr>
            </a:pPr>
            <a:r>
              <a:t>FaaS, Functions as a Service ; Exemple : </a:t>
            </a:r>
            <a:r>
              <a:rPr u="sng">
                <a:solidFill>
                  <a:schemeClr val="accent3">
                    <a:hueOff val="929958"/>
                    <a:satOff val="10247"/>
                    <a:lumOff val="-24509"/>
                  </a:schemeClr>
                </a:solidFill>
                <a:hlinkClick r:id="rId3" invalidUrl="" action="" tgtFrame="" tooltip="" history="1" highlightClick="0" endSnd="0"/>
              </a:rPr>
              <a:t>Google Cloud Functions</a:t>
            </a:r>
          </a:p>
          <a:p>
            <a:pPr lvl="1" marL="739588" indent="-320488">
              <a:spcBef>
                <a:spcPts val="800"/>
              </a:spcBef>
              <a:buBlip>
                <a:blip r:embed="rId2"/>
              </a:buBlip>
              <a:defRPr sz="2600">
                <a:solidFill>
                  <a:srgbClr val="000000"/>
                </a:solidFill>
                <a:latin typeface="Candara"/>
                <a:ea typeface="Candara"/>
                <a:cs typeface="Candara"/>
                <a:sym typeface="Candara"/>
              </a:defRPr>
            </a:pPr>
            <a:r>
              <a:t>STaaS, Storage as a Service ;</a:t>
            </a:r>
          </a:p>
          <a:p>
            <a:pPr lvl="1" marL="739588" indent="-320488">
              <a:spcBef>
                <a:spcPts val="800"/>
              </a:spcBef>
              <a:buBlip>
                <a:blip r:embed="rId2"/>
              </a:buBlip>
              <a:defRPr sz="2600">
                <a:solidFill>
                  <a:srgbClr val="000000"/>
                </a:solidFill>
                <a:latin typeface="Candara"/>
                <a:ea typeface="Candara"/>
                <a:cs typeface="Candara"/>
                <a:sym typeface="Candara"/>
              </a:defRPr>
            </a:pPr>
            <a:r>
              <a:t>CaaS, Containers as a Service ; Exemple : </a:t>
            </a:r>
            <a:r>
              <a:rPr u="sng">
                <a:solidFill>
                  <a:schemeClr val="accent3">
                    <a:hueOff val="929958"/>
                    <a:satOff val="10247"/>
                    <a:lumOff val="-24509"/>
                  </a:schemeClr>
                </a:solidFill>
                <a:hlinkClick r:id="rId4" invalidUrl="" action="" tgtFrame="" tooltip="" history="1" highlightClick="0" endSnd="0"/>
              </a:rPr>
              <a:t>Portainer</a:t>
            </a:r>
            <a:r>
              <a:t>.</a:t>
            </a:r>
          </a:p>
          <a:p>
            <a:pPr lvl="1" marL="739588" indent="-320488">
              <a:spcBef>
                <a:spcPts val="800"/>
              </a:spcBef>
              <a:buBlip>
                <a:blip r:embed="rId2"/>
              </a:buBlip>
              <a:defRPr sz="2600">
                <a:solidFill>
                  <a:srgbClr val="000000"/>
                </a:solidFill>
                <a:latin typeface="Candara"/>
                <a:ea typeface="Candara"/>
                <a:cs typeface="Candara"/>
                <a:sym typeface="Candara"/>
              </a:defRPr>
            </a:pPr>
            <a:r>
              <a:t>DBaaS, Database as a Service ; Exemple : </a:t>
            </a:r>
            <a:r>
              <a:rPr u="sng">
                <a:solidFill>
                  <a:schemeClr val="accent3">
                    <a:hueOff val="929958"/>
                    <a:satOff val="10247"/>
                    <a:lumOff val="-24509"/>
                  </a:schemeClr>
                </a:solidFill>
                <a:hlinkClick r:id="rId5" invalidUrl="" action="" tgtFrame="" tooltip="" history="1" highlightClick="0" endSnd="0"/>
              </a:rPr>
              <a:t>Oracle Database</a:t>
            </a:r>
            <a:r>
              <a:t>.</a:t>
            </a:r>
          </a:p>
          <a:p>
            <a:pPr lvl="1" marL="739588" indent="-320488">
              <a:spcBef>
                <a:spcPts val="800"/>
              </a:spcBef>
              <a:buBlip>
                <a:blip r:embed="rId2"/>
              </a:buBlip>
              <a:defRPr sz="2600">
                <a:solidFill>
                  <a:srgbClr val="000000"/>
                </a:solidFill>
                <a:latin typeface="Candara"/>
                <a:ea typeface="Candara"/>
                <a:cs typeface="Candara"/>
                <a:sym typeface="Candara"/>
              </a:defRPr>
            </a:pPr>
            <a:r>
              <a:t>AaaS, Authentification as a service ; Exemple : </a:t>
            </a:r>
            <a:r>
              <a:rPr u="sng">
                <a:solidFill>
                  <a:schemeClr val="accent3">
                    <a:hueOff val="929958"/>
                    <a:satOff val="10247"/>
                    <a:lumOff val="-24509"/>
                  </a:schemeClr>
                </a:solidFill>
                <a:hlinkClick r:id="rId6" invalidUrl="" action="" tgtFrame="" tooltip="" history="1" highlightClick="0" endSnd="0"/>
              </a:rPr>
              <a:t>Duo Security</a:t>
            </a:r>
          </a:p>
          <a:p>
            <a:pPr lvl="1" marL="0" indent="0">
              <a:spcBef>
                <a:spcPts val="800"/>
              </a:spcBef>
              <a:buSzTx/>
              <a:buNone/>
              <a:tabLst>
                <a:tab pos="698500" algn="l"/>
                <a:tab pos="11671300" algn="r"/>
              </a:tabLst>
              <a:defRPr sz="2600">
                <a:solidFill>
                  <a:srgbClr val="000000"/>
                </a:solidFill>
                <a:latin typeface="Candara"/>
                <a:ea typeface="Candara"/>
                <a:cs typeface="Candara"/>
                <a:sym typeface="Candara"/>
              </a:defRPr>
            </a:pPr>
            <a:r>
              <a:t>	</a:t>
            </a:r>
            <a:r>
              <a:rPr sz="1600">
                <a:solidFill>
                  <a:schemeClr val="accent5"/>
                </a:solidFill>
              </a:rPr>
              <a:t>—————————————————————————————————————————————————————</a:t>
            </a:r>
          </a:p>
          <a:p>
            <a:pPr lvl="1" marL="739588" indent="-320488">
              <a:spcBef>
                <a:spcPts val="800"/>
              </a:spcBef>
              <a:buBlip>
                <a:blip r:embed="rId2"/>
              </a:buBlip>
              <a:defRPr sz="2400">
                <a:solidFill>
                  <a:srgbClr val="000000"/>
                </a:solidFill>
                <a:latin typeface="Candara"/>
                <a:ea typeface="Candara"/>
                <a:cs typeface="Candara"/>
                <a:sym typeface="Candara"/>
              </a:defRPr>
            </a:pPr>
            <a:r>
              <a:t>Voir : </a:t>
            </a:r>
            <a:r>
              <a:rPr u="sng">
                <a:solidFill>
                  <a:schemeClr val="accent3">
                    <a:hueOff val="929958"/>
                    <a:satOff val="10247"/>
                    <a:lumOff val="-24509"/>
                  </a:schemeClr>
                </a:solidFill>
                <a:hlinkClick r:id="rId7" invalidUrl="" action="" tgtFrame="" tooltip="" history="1" highlightClick="0" endSnd="0"/>
              </a:rPr>
              <a:t>XaaS : Le modèle Anything as a Service (avec 10 exemples de catégories)</a:t>
            </a:r>
            <a:r>
              <a:t> - Kinsta</a:t>
            </a:r>
          </a:p>
        </p:txBody>
      </p:sp>
      <p:sp>
        <p:nvSpPr>
          <p:cNvPr id="699" name="Numéro de diapositive"/>
          <p:cNvSpPr/>
          <p:nvPr>
            <p:ph type="sldNum" sz="quarter" idx="2"/>
          </p:nvPr>
        </p:nvSpPr>
        <p:spPr>
          <a:xfrm>
            <a:off x="12115058" y="9213850"/>
            <a:ext cx="395387"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1"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5</a:t>
            </a:r>
            <a:r>
              <a:t> - Fournisseurs et solutions  </a:t>
            </a:r>
          </a:p>
        </p:txBody>
      </p:sp>
      <p:sp>
        <p:nvSpPr>
          <p:cNvPr id="702" name="IaaS, Infrastructure as a Service…"/>
          <p:cNvSpPr/>
          <p:nvPr>
            <p:ph type="body" idx="1"/>
          </p:nvPr>
        </p:nvSpPr>
        <p:spPr>
          <a:xfrm>
            <a:off x="508000" y="3041650"/>
            <a:ext cx="11988800" cy="5727700"/>
          </a:xfrm>
          <a:prstGeom prst="rect">
            <a:avLst/>
          </a:prstGeom>
        </p:spPr>
        <p:txBody>
          <a:bodyPr anchor="t"/>
          <a:lstStyle/>
          <a:p>
            <a:pPr marL="301258" indent="-301258" defTabSz="549148">
              <a:spcBef>
                <a:spcPts val="900"/>
              </a:spcBef>
              <a:buBlip>
                <a:blip r:embed="rId2"/>
              </a:buBlip>
              <a:defRPr sz="3196">
                <a:solidFill>
                  <a:srgbClr val="000000"/>
                </a:solidFill>
                <a:latin typeface="Candara"/>
                <a:ea typeface="Candara"/>
                <a:cs typeface="Candara"/>
                <a:sym typeface="Candara"/>
              </a:defRPr>
            </a:pPr>
            <a:r>
              <a:t>IaaS, Infrastructure as a Service</a:t>
            </a:r>
          </a:p>
          <a:p>
            <a:pPr lvl="1" marL="695212" indent="-301258" defTabSz="549148">
              <a:spcBef>
                <a:spcPts val="500"/>
              </a:spcBef>
              <a:buBlip>
                <a:blip r:embed="rId2"/>
              </a:buBlip>
              <a:defRPr sz="2444">
                <a:solidFill>
                  <a:srgbClr val="000000"/>
                </a:solidFill>
                <a:latin typeface="Candara"/>
                <a:ea typeface="Candara"/>
                <a:cs typeface="Candara"/>
                <a:sym typeface="Candara"/>
              </a:defRPr>
            </a:pPr>
            <a:r>
              <a:rPr u="sng">
                <a:solidFill>
                  <a:schemeClr val="accent3">
                    <a:hueOff val="929958"/>
                    <a:satOff val="10247"/>
                    <a:lumOff val="-24509"/>
                  </a:schemeClr>
                </a:solidFill>
                <a:hlinkClick r:id="rId3" invalidUrl="" action="" tgtFrame="" tooltip="" history="1" highlightClick="0" endSnd="0"/>
              </a:rPr>
              <a:t>Amazon EC2</a:t>
            </a:r>
            <a:r>
              <a:t>, </a:t>
            </a:r>
            <a:r>
              <a:rPr i="1"/>
              <a:t>Elastic Compute Cloud</a:t>
            </a:r>
          </a:p>
          <a:p>
            <a:pPr lvl="2" marL="1089166" indent="-301258" defTabSz="549148">
              <a:spcBef>
                <a:spcPts val="500"/>
              </a:spcBef>
              <a:buBlip>
                <a:blip r:embed="rId2"/>
              </a:buBlip>
              <a:defRPr sz="2444">
                <a:solidFill>
                  <a:srgbClr val="000000"/>
                </a:solidFill>
                <a:latin typeface="Candara"/>
                <a:ea typeface="Candara"/>
                <a:cs typeface="Candara"/>
                <a:sym typeface="Candara"/>
              </a:defRPr>
            </a:pPr>
            <a:r>
              <a:t>Service d'hébergement cloud évolutif proposé par Amazon Web Services (AWS)</a:t>
            </a:r>
          </a:p>
          <a:p>
            <a:pPr lvl="2" marL="1089166" indent="-301258" defTabSz="549148">
              <a:spcBef>
                <a:spcPts val="500"/>
              </a:spcBef>
              <a:buBlip>
                <a:blip r:embed="rId2"/>
              </a:buBlip>
              <a:defRPr sz="2444">
                <a:solidFill>
                  <a:srgbClr val="000000"/>
                </a:solidFill>
                <a:latin typeface="Candara"/>
                <a:ea typeface="Candara"/>
                <a:cs typeface="Candara"/>
                <a:sym typeface="Candara"/>
              </a:defRPr>
            </a:pPr>
            <a:r>
              <a:t>EC2 utilise la virtualisation Xen. Chaque VM, appelée « instance », fonctionne comme un serveur virtuel privé.</a:t>
            </a:r>
          </a:p>
          <a:p>
            <a:pPr lvl="2" marL="1089166" indent="-301258" defTabSz="549148">
              <a:spcBef>
                <a:spcPts val="500"/>
              </a:spcBef>
              <a:buBlip>
                <a:blip r:embed="rId2"/>
              </a:buBlip>
              <a:defRPr sz="2444">
                <a:solidFill>
                  <a:srgbClr val="000000"/>
                </a:solidFill>
                <a:latin typeface="Candara"/>
                <a:ea typeface="Candara"/>
                <a:cs typeface="Candara"/>
                <a:sym typeface="Candara"/>
              </a:defRPr>
            </a:pPr>
            <a:r>
              <a:t>Caractéristiques principales :</a:t>
            </a:r>
          </a:p>
          <a:p>
            <a:pPr lvl="3" marL="1483120" indent="-301258" defTabSz="549148">
              <a:spcBef>
                <a:spcPts val="300"/>
              </a:spcBef>
              <a:buBlip>
                <a:blip r:embed="rId2"/>
              </a:buBlip>
              <a:defRPr sz="2256">
                <a:solidFill>
                  <a:srgbClr val="000000"/>
                </a:solidFill>
                <a:latin typeface="Candara"/>
                <a:ea typeface="Candara"/>
                <a:cs typeface="Candara"/>
                <a:sym typeface="Candara"/>
              </a:defRPr>
            </a:pPr>
            <a:r>
              <a:t>Flexibilité : EC2 offre une capacité de mise à l'échelle à la demande, permettant d'augmenter ou de réduire rapidement les ressources en fonction des besoins.</a:t>
            </a:r>
          </a:p>
          <a:p>
            <a:pPr lvl="3" marL="1483120" indent="-301258" defTabSz="549148">
              <a:spcBef>
                <a:spcPts val="300"/>
              </a:spcBef>
              <a:buBlip>
                <a:blip r:embed="rId2"/>
              </a:buBlip>
              <a:defRPr sz="2256">
                <a:solidFill>
                  <a:srgbClr val="000000"/>
                </a:solidFill>
                <a:latin typeface="Candara"/>
                <a:ea typeface="Candara"/>
                <a:cs typeface="Candara"/>
                <a:sym typeface="Candara"/>
              </a:defRPr>
            </a:pPr>
            <a:r>
              <a:t>Variété d'instances : Plus de 750 types d'instances sont disponibles, avec différentes configurations de CPU, mémoire, stockage et capacités réseau.</a:t>
            </a:r>
          </a:p>
          <a:p>
            <a:pPr lvl="3" marL="1483120" indent="-301258" defTabSz="549148">
              <a:spcBef>
                <a:spcPts val="300"/>
              </a:spcBef>
              <a:buBlip>
                <a:blip r:embed="rId2"/>
              </a:buBlip>
              <a:defRPr sz="2256">
                <a:solidFill>
                  <a:srgbClr val="000000"/>
                </a:solidFill>
                <a:latin typeface="Candara"/>
                <a:ea typeface="Candara"/>
                <a:cs typeface="Candara"/>
                <a:sym typeface="Candara"/>
              </a:defRPr>
            </a:pPr>
            <a:r>
              <a:t>Contrôle total : Les utilisateurs peuvent gérer leurs instances, configurer la sécurité, les réseaux et le stockage selon leurs besoins.</a:t>
            </a:r>
          </a:p>
          <a:p>
            <a:pPr lvl="3" marL="1483120" indent="-301258" defTabSz="549148">
              <a:spcBef>
                <a:spcPts val="300"/>
              </a:spcBef>
              <a:buBlip>
                <a:blip r:embed="rId2"/>
              </a:buBlip>
              <a:defRPr sz="2256">
                <a:solidFill>
                  <a:srgbClr val="000000"/>
                </a:solidFill>
                <a:latin typeface="Candara"/>
                <a:ea typeface="Candara"/>
                <a:cs typeface="Candara"/>
                <a:sym typeface="Candara"/>
              </a:defRPr>
            </a:pPr>
            <a:r>
              <a:t>Coût optimisé : Le modèle de tarification est basé sur l'utilisation réelle, ce qui permet de réduire les coûts matériels.</a:t>
            </a:r>
          </a:p>
        </p:txBody>
      </p:sp>
      <p:sp>
        <p:nvSpPr>
          <p:cNvPr id="703" name="Numéro de diapositive"/>
          <p:cNvSpPr/>
          <p:nvPr>
            <p:ph type="sldNum" sz="quarter" idx="2"/>
          </p:nvPr>
        </p:nvSpPr>
        <p:spPr>
          <a:xfrm>
            <a:off x="12109303" y="9213850"/>
            <a:ext cx="406897"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707" name="Grouper"/>
          <p:cNvGrpSpPr/>
          <p:nvPr/>
        </p:nvGrpSpPr>
        <p:grpSpPr>
          <a:xfrm>
            <a:off x="10060468" y="2285429"/>
            <a:ext cx="2593672" cy="2134558"/>
            <a:chOff x="0" y="0"/>
            <a:chExt cx="2593670" cy="2134557"/>
          </a:xfrm>
        </p:grpSpPr>
        <p:pic>
          <p:nvPicPr>
            <p:cNvPr id="704" name="droppedImage.png" descr="droppedImage.png"/>
            <p:cNvPicPr>
              <a:picLocks noChangeAspect="0"/>
            </p:cNvPicPr>
            <p:nvPr/>
          </p:nvPicPr>
          <p:blipFill>
            <a:blip r:embed="rId4">
              <a:alphaModFix amt="45000"/>
              <a:extLst/>
            </a:blip>
            <a:srcRect l="0" t="0" r="0" b="0"/>
            <a:stretch>
              <a:fillRect/>
            </a:stretch>
          </p:blipFill>
          <p:spPr>
            <a:xfrm rot="15180000">
              <a:off x="523063" y="-52246"/>
              <a:ext cx="1547545" cy="2239049"/>
            </a:xfrm>
            <a:prstGeom prst="rect">
              <a:avLst/>
            </a:prstGeom>
            <a:ln w="12700" cap="flat">
              <a:noFill/>
              <a:miter lim="400000"/>
            </a:ln>
            <a:effectLst/>
          </p:spPr>
        </p:pic>
        <p:sp>
          <p:nvSpPr>
            <p:cNvPr id="705" name="IaaS"/>
            <p:cNvSpPr txBox="1"/>
            <p:nvPr/>
          </p:nvSpPr>
          <p:spPr>
            <a:xfrm>
              <a:off x="510111" y="1126852"/>
              <a:ext cx="1082424" cy="6173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marL="0" indent="0" algn="ctr" defTabSz="457200">
                <a:spcBef>
                  <a:spcPts val="0"/>
                </a:spcBef>
                <a:buClrTx/>
                <a:buSzTx/>
                <a:buNone/>
                <a:defRPr b="1" i="1" sz="3200">
                  <a:solidFill>
                    <a:srgbClr val="781758"/>
                  </a:solidFill>
                  <a:latin typeface="Helvetica"/>
                  <a:ea typeface="Helvetica"/>
                  <a:cs typeface="Helvetica"/>
                  <a:sym typeface="Helvetica"/>
                </a:defRPr>
              </a:lvl1pPr>
            </a:lstStyle>
            <a:p>
              <a:pPr/>
              <a:r>
                <a:t>IaaS</a:t>
              </a:r>
            </a:p>
          </p:txBody>
        </p:sp>
        <p:pic>
          <p:nvPicPr>
            <p:cNvPr id="706" name="Platform-pc-tower_4492351-200.png" descr="Platform-pc-tower_4492351-200.png"/>
            <p:cNvPicPr>
              <a:picLocks noChangeAspect="1"/>
            </p:cNvPicPr>
            <p:nvPr/>
          </p:nvPicPr>
          <p:blipFill>
            <a:blip r:embed="rId5">
              <a:extLst/>
            </a:blip>
            <a:stretch>
              <a:fillRect/>
            </a:stretch>
          </p:blipFill>
          <p:spPr>
            <a:xfrm>
              <a:off x="1592534" y="1185308"/>
              <a:ext cx="500423" cy="500424"/>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9"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5</a:t>
            </a:r>
            <a:r>
              <a:t> - Fournisseurs et solutions  </a:t>
            </a:r>
          </a:p>
        </p:txBody>
      </p:sp>
      <p:sp>
        <p:nvSpPr>
          <p:cNvPr id="710" name="IaaS, Infrastructure as a Service, suite…"/>
          <p:cNvSpPr/>
          <p:nvPr>
            <p:ph type="body" idx="1"/>
          </p:nvPr>
        </p:nvSpPr>
        <p:spPr>
          <a:xfrm>
            <a:off x="508000" y="3041650"/>
            <a:ext cx="11988800" cy="5727700"/>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IaaS, Infrastructure as a Service, suite</a:t>
            </a:r>
          </a:p>
          <a:p>
            <a:pPr lvl="1" marL="739588" indent="-320488">
              <a:spcBef>
                <a:spcPts val="800"/>
              </a:spcBef>
              <a:buBlip>
                <a:blip r:embed="rId2"/>
              </a:buBlip>
              <a:defRPr sz="2600">
                <a:solidFill>
                  <a:srgbClr val="000000"/>
                </a:solidFill>
                <a:latin typeface="Candara"/>
                <a:ea typeface="Candara"/>
                <a:cs typeface="Candara"/>
                <a:sym typeface="Candara"/>
              </a:defRPr>
            </a:pPr>
            <a:r>
              <a:rPr u="sng">
                <a:solidFill>
                  <a:schemeClr val="accent3">
                    <a:hueOff val="929958"/>
                    <a:satOff val="10247"/>
                    <a:lumOff val="-24509"/>
                  </a:schemeClr>
                </a:solidFill>
                <a:hlinkClick r:id="rId3" invalidUrl="" action="" tgtFrame="" tooltip="" history="1" highlightClick="0" endSnd="0"/>
              </a:rPr>
              <a:t>Google Compute Engine</a:t>
            </a:r>
          </a:p>
          <a:p>
            <a:pPr lvl="2" marL="1158688" indent="-320488">
              <a:spcBef>
                <a:spcPts val="600"/>
              </a:spcBef>
              <a:buBlip>
                <a:blip r:embed="rId2"/>
              </a:buBlip>
              <a:defRPr sz="2400">
                <a:solidFill>
                  <a:srgbClr val="000000"/>
                </a:solidFill>
                <a:latin typeface="Candara"/>
                <a:ea typeface="Candara"/>
                <a:cs typeface="Candara"/>
                <a:sym typeface="Candara"/>
              </a:defRPr>
            </a:pPr>
            <a:r>
              <a:t>Compute Engine propose des VM avec un hyperviseur KVM, des systèmes </a:t>
            </a:r>
            <a:r>
              <a:rPr sz="2300"/>
              <a:t>d’exploi-tation</a:t>
            </a:r>
            <a:r>
              <a:t> pour Linux et Windows, ainsi que des options de stockage local et durable.</a:t>
            </a:r>
          </a:p>
          <a:p>
            <a:pPr lvl="2" marL="1158688" indent="-320488">
              <a:spcBef>
                <a:spcPts val="600"/>
              </a:spcBef>
              <a:buBlip>
                <a:blip r:embed="rId2"/>
              </a:buBlip>
              <a:defRPr spc="-24" sz="2400">
                <a:solidFill>
                  <a:srgbClr val="000000"/>
                </a:solidFill>
                <a:latin typeface="Candara"/>
                <a:ea typeface="Candara"/>
                <a:cs typeface="Candara"/>
                <a:sym typeface="Candara"/>
              </a:defRPr>
            </a:pPr>
            <a:r>
              <a:t>Chaque instance Google Compute Engine démarre avec une ressource disque appelée </a:t>
            </a:r>
            <a:r>
              <a:rPr i="1"/>
              <a:t>persistent disk. </a:t>
            </a:r>
            <a:r>
              <a:t>Ce disque persistant fournit l'espace disque pour les instances et contient le système de fichiers racine à partir duquel l'instance démarre. </a:t>
            </a:r>
          </a:p>
          <a:p>
            <a:pPr lvl="2" marL="1158688" indent="-320488">
              <a:spcBef>
                <a:spcPts val="800"/>
              </a:spcBef>
              <a:buBlip>
                <a:blip r:embed="rId2"/>
              </a:buBlip>
              <a:defRPr sz="2400">
                <a:solidFill>
                  <a:srgbClr val="000000"/>
                </a:solidFill>
                <a:latin typeface="Candara"/>
                <a:ea typeface="Candara"/>
                <a:cs typeface="Candara"/>
                <a:sym typeface="Candara"/>
              </a:defRPr>
            </a:pPr>
            <a:r>
              <a:t>Caractéristiques principales :</a:t>
            </a:r>
          </a:p>
          <a:p>
            <a:pPr lvl="3" marL="1577788" indent="-320488">
              <a:spcBef>
                <a:spcPts val="600"/>
              </a:spcBef>
              <a:buBlip>
                <a:blip r:embed="rId2"/>
              </a:buBlip>
              <a:defRPr sz="2200">
                <a:solidFill>
                  <a:srgbClr val="000000"/>
                </a:solidFill>
                <a:latin typeface="Candara"/>
                <a:ea typeface="Candara"/>
                <a:cs typeface="Candara"/>
                <a:sym typeface="Candara"/>
              </a:defRPr>
            </a:pPr>
            <a:r>
              <a:t>Évolutivité rapide et flexible ; Large choix de configurations de VM ;</a:t>
            </a:r>
          </a:p>
          <a:p>
            <a:pPr lvl="3" marL="1577788" indent="-320488">
              <a:spcBef>
                <a:spcPts val="600"/>
              </a:spcBef>
              <a:buBlip>
                <a:blip r:embed="rId2"/>
              </a:buBlip>
              <a:defRPr sz="2200">
                <a:solidFill>
                  <a:srgbClr val="000000"/>
                </a:solidFill>
                <a:latin typeface="Candara"/>
                <a:ea typeface="Candara"/>
                <a:cs typeface="Candara"/>
                <a:sym typeface="Candara"/>
              </a:defRPr>
            </a:pPr>
            <a:r>
              <a:t>Performance et fiabilité élevées avec une disponibilité garantie de 99,9% ;</a:t>
            </a:r>
          </a:p>
          <a:p>
            <a:pPr lvl="3" marL="1577788" indent="-320488">
              <a:spcBef>
                <a:spcPts val="600"/>
              </a:spcBef>
              <a:buBlip>
                <a:blip r:embed="rId2"/>
              </a:buBlip>
              <a:defRPr sz="2200">
                <a:solidFill>
                  <a:srgbClr val="000000"/>
                </a:solidFill>
                <a:latin typeface="Candara"/>
                <a:ea typeface="Candara"/>
                <a:cs typeface="Candara"/>
                <a:sym typeface="Candara"/>
              </a:defRPr>
            </a:pPr>
            <a:r>
              <a:t>Tarification à la seconde et options de réduction pour usage prolongé ;</a:t>
            </a:r>
          </a:p>
          <a:p>
            <a:pPr lvl="3" marL="1577788" indent="-320488">
              <a:spcBef>
                <a:spcPts val="600"/>
              </a:spcBef>
              <a:buBlip>
                <a:blip r:embed="rId2"/>
              </a:buBlip>
              <a:defRPr sz="2200">
                <a:solidFill>
                  <a:srgbClr val="000000"/>
                </a:solidFill>
                <a:latin typeface="Candara"/>
                <a:ea typeface="Candara"/>
                <a:cs typeface="Candara"/>
                <a:sym typeface="Candara"/>
              </a:defRPr>
            </a:pPr>
            <a:r>
              <a:t>Fonctionnalités réseau avancées, incluant VPC et équilibrage de charge global ;</a:t>
            </a:r>
          </a:p>
          <a:p>
            <a:pPr lvl="3" marL="1577788" indent="-320488">
              <a:spcBef>
                <a:spcPts val="600"/>
              </a:spcBef>
              <a:buBlip>
                <a:blip r:embed="rId2"/>
              </a:buBlip>
              <a:defRPr sz="2200">
                <a:solidFill>
                  <a:srgbClr val="000000"/>
                </a:solidFill>
                <a:latin typeface="Candara"/>
                <a:ea typeface="Candara"/>
                <a:cs typeface="Candara"/>
                <a:sym typeface="Candara"/>
              </a:defRPr>
            </a:pPr>
            <a:r>
              <a:t>Mesures de sécurité robustes et intégration facile avec d'autres services Google Cloud</a:t>
            </a:r>
          </a:p>
        </p:txBody>
      </p:sp>
      <p:sp>
        <p:nvSpPr>
          <p:cNvPr id="711" name="Numéro de diapositive"/>
          <p:cNvSpPr/>
          <p:nvPr>
            <p:ph type="sldNum" sz="quarter" idx="2"/>
          </p:nvPr>
        </p:nvSpPr>
        <p:spPr>
          <a:xfrm>
            <a:off x="12115355" y="9213850"/>
            <a:ext cx="39479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715" name="Grouper"/>
          <p:cNvGrpSpPr/>
          <p:nvPr/>
        </p:nvGrpSpPr>
        <p:grpSpPr>
          <a:xfrm>
            <a:off x="10060468" y="2285429"/>
            <a:ext cx="2593672" cy="2134558"/>
            <a:chOff x="0" y="0"/>
            <a:chExt cx="2593670" cy="2134557"/>
          </a:xfrm>
        </p:grpSpPr>
        <p:pic>
          <p:nvPicPr>
            <p:cNvPr id="712" name="droppedImage.png" descr="droppedImage.png"/>
            <p:cNvPicPr>
              <a:picLocks noChangeAspect="0"/>
            </p:cNvPicPr>
            <p:nvPr/>
          </p:nvPicPr>
          <p:blipFill>
            <a:blip r:embed="rId4">
              <a:alphaModFix amt="45000"/>
              <a:extLst/>
            </a:blip>
            <a:srcRect l="0" t="0" r="0" b="0"/>
            <a:stretch>
              <a:fillRect/>
            </a:stretch>
          </p:blipFill>
          <p:spPr>
            <a:xfrm rot="15180000">
              <a:off x="523063" y="-52246"/>
              <a:ext cx="1547545" cy="2239049"/>
            </a:xfrm>
            <a:prstGeom prst="rect">
              <a:avLst/>
            </a:prstGeom>
            <a:ln w="12700" cap="flat">
              <a:noFill/>
              <a:miter lim="400000"/>
            </a:ln>
            <a:effectLst/>
          </p:spPr>
        </p:pic>
        <p:sp>
          <p:nvSpPr>
            <p:cNvPr id="713" name="IaaS"/>
            <p:cNvSpPr txBox="1"/>
            <p:nvPr/>
          </p:nvSpPr>
          <p:spPr>
            <a:xfrm>
              <a:off x="510111" y="1126852"/>
              <a:ext cx="1082424" cy="6173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marL="0" indent="0" algn="ctr" defTabSz="457200">
                <a:spcBef>
                  <a:spcPts val="0"/>
                </a:spcBef>
                <a:buClrTx/>
                <a:buSzTx/>
                <a:buNone/>
                <a:defRPr b="1" i="1" sz="3200">
                  <a:solidFill>
                    <a:srgbClr val="781758"/>
                  </a:solidFill>
                  <a:latin typeface="Helvetica"/>
                  <a:ea typeface="Helvetica"/>
                  <a:cs typeface="Helvetica"/>
                  <a:sym typeface="Helvetica"/>
                </a:defRPr>
              </a:lvl1pPr>
            </a:lstStyle>
            <a:p>
              <a:pPr/>
              <a:r>
                <a:t>IaaS</a:t>
              </a:r>
            </a:p>
          </p:txBody>
        </p:sp>
        <p:pic>
          <p:nvPicPr>
            <p:cNvPr id="714" name="Platform-pc-tower_4492351-200.png" descr="Platform-pc-tower_4492351-200.png"/>
            <p:cNvPicPr>
              <a:picLocks noChangeAspect="1"/>
            </p:cNvPicPr>
            <p:nvPr/>
          </p:nvPicPr>
          <p:blipFill>
            <a:blip r:embed="rId5">
              <a:extLst/>
            </a:blip>
            <a:stretch>
              <a:fillRect/>
            </a:stretch>
          </p:blipFill>
          <p:spPr>
            <a:xfrm>
              <a:off x="1592534" y="1185308"/>
              <a:ext cx="500423" cy="500424"/>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7"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5</a:t>
            </a:r>
            <a:r>
              <a:t> - Fournisseurs et solutions  </a:t>
            </a:r>
          </a:p>
        </p:txBody>
      </p:sp>
      <p:sp>
        <p:nvSpPr>
          <p:cNvPr id="718" name="IaaS, Infrastructure as a Service, suite…"/>
          <p:cNvSpPr/>
          <p:nvPr>
            <p:ph type="body" idx="1"/>
          </p:nvPr>
        </p:nvSpPr>
        <p:spPr>
          <a:xfrm>
            <a:off x="508000" y="3041650"/>
            <a:ext cx="11988800" cy="5727700"/>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IaaS, Infrastructure as a Service, suite</a:t>
            </a:r>
          </a:p>
          <a:p>
            <a:pPr lvl="1" marL="739588" indent="-320488">
              <a:spcBef>
                <a:spcPts val="800"/>
              </a:spcBef>
              <a:buBlip>
                <a:blip r:embed="rId2"/>
              </a:buBlip>
              <a:defRPr sz="2600">
                <a:solidFill>
                  <a:srgbClr val="000000"/>
                </a:solidFill>
                <a:latin typeface="Candara"/>
                <a:ea typeface="Candara"/>
                <a:cs typeface="Candara"/>
                <a:sym typeface="Candara"/>
              </a:defRPr>
            </a:pPr>
            <a:r>
              <a:rPr u="sng">
                <a:solidFill>
                  <a:schemeClr val="accent3">
                    <a:hueOff val="929958"/>
                    <a:satOff val="10247"/>
                    <a:lumOff val="-24509"/>
                  </a:schemeClr>
                </a:solidFill>
                <a:hlinkClick r:id="rId3" invalidUrl="" action="" tgtFrame="" tooltip="" history="1" highlightClick="0" endSnd="0"/>
              </a:rPr>
              <a:t>Microsoft Azure</a:t>
            </a:r>
          </a:p>
          <a:p>
            <a:pPr lvl="2" marL="1158688" indent="-320488">
              <a:spcBef>
                <a:spcPts val="600"/>
              </a:spcBef>
              <a:buBlip>
                <a:blip r:embed="rId2"/>
              </a:buBlip>
              <a:defRPr sz="2400">
                <a:solidFill>
                  <a:srgbClr val="000000"/>
                </a:solidFill>
                <a:latin typeface="Candara"/>
                <a:ea typeface="Candara"/>
                <a:cs typeface="Candara"/>
                <a:sym typeface="Candara"/>
              </a:defRPr>
            </a:pPr>
            <a:r>
              <a:t>Les principaux éléments de l'offre IaaS d'Azure sont :</a:t>
            </a:r>
          </a:p>
          <a:p>
            <a:pPr lvl="3" marL="1577788" indent="-320488">
              <a:spcBef>
                <a:spcPts val="600"/>
              </a:spcBef>
              <a:buBlip>
                <a:blip r:embed="rId2"/>
              </a:buBlip>
              <a:defRPr spc="-22" sz="2200">
                <a:solidFill>
                  <a:srgbClr val="000000"/>
                </a:solidFill>
                <a:latin typeface="Candara"/>
                <a:ea typeface="Candara"/>
                <a:cs typeface="Candara"/>
                <a:sym typeface="Candara"/>
              </a:defRPr>
            </a:pPr>
            <a:r>
              <a:t>Déploiement de VMs Windows et Linux hautement personnalisables et adaptables ;</a:t>
            </a:r>
          </a:p>
          <a:p>
            <a:pPr lvl="3" marL="1577788" indent="-320488">
              <a:spcBef>
                <a:spcPts val="600"/>
              </a:spcBef>
              <a:buBlip>
                <a:blip r:embed="rId2"/>
              </a:buBlip>
              <a:defRPr spc="-22" sz="2200">
                <a:solidFill>
                  <a:srgbClr val="000000"/>
                </a:solidFill>
                <a:latin typeface="Candara"/>
                <a:ea typeface="Candara"/>
                <a:cs typeface="Candara"/>
                <a:sym typeface="Candara"/>
              </a:defRPr>
            </a:pPr>
            <a:r>
              <a:t>Stockage cloud : Solutions de stockage sécurisées et extensibles pour les fichiers, bases de données et disques ;</a:t>
            </a:r>
          </a:p>
          <a:p>
            <a:pPr lvl="3" marL="1577788" indent="-320488">
              <a:spcBef>
                <a:spcPts val="600"/>
              </a:spcBef>
              <a:buBlip>
                <a:blip r:embed="rId2"/>
              </a:buBlip>
              <a:defRPr spc="-22" sz="2200">
                <a:solidFill>
                  <a:srgbClr val="000000"/>
                </a:solidFill>
                <a:latin typeface="Candara"/>
                <a:ea typeface="Candara"/>
                <a:cs typeface="Candara"/>
                <a:sym typeface="Candara"/>
              </a:defRPr>
            </a:pPr>
            <a:r>
              <a:t>Mise en réseau : VPN, CDN et connexions ExpressRoute ;</a:t>
            </a:r>
          </a:p>
          <a:p>
            <a:pPr lvl="3" marL="1577788" indent="-320488">
              <a:spcBef>
                <a:spcPts val="600"/>
              </a:spcBef>
              <a:buBlip>
                <a:blip r:embed="rId2"/>
              </a:buBlip>
              <a:defRPr spc="-22" sz="2200">
                <a:solidFill>
                  <a:srgbClr val="000000"/>
                </a:solidFill>
                <a:latin typeface="Candara"/>
                <a:ea typeface="Candara"/>
                <a:cs typeface="Candara"/>
                <a:sym typeface="Candara"/>
              </a:defRPr>
            </a:pPr>
            <a:r>
              <a:t>Sécurité : Protections intégrées pour les données et applications, y compris la gestion sécurisée des identités et des accès (IAM) ;</a:t>
            </a:r>
          </a:p>
          <a:p>
            <a:pPr lvl="3" marL="1577788" indent="-320488">
              <a:spcBef>
                <a:spcPts val="600"/>
              </a:spcBef>
              <a:buBlip>
                <a:blip r:embed="rId2"/>
              </a:buBlip>
              <a:defRPr spc="-22" sz="2200">
                <a:solidFill>
                  <a:srgbClr val="000000"/>
                </a:solidFill>
                <a:latin typeface="Candara"/>
                <a:ea typeface="Candara"/>
                <a:cs typeface="Candara"/>
                <a:sym typeface="Candara"/>
              </a:defRPr>
            </a:pPr>
            <a:r>
              <a:t>Évolutivité ; Tarification flexible ;</a:t>
            </a:r>
          </a:p>
          <a:p>
            <a:pPr lvl="3" marL="1577788" indent="-320488">
              <a:spcBef>
                <a:spcPts val="600"/>
              </a:spcBef>
              <a:buBlip>
                <a:blip r:embed="rId2"/>
              </a:buBlip>
              <a:defRPr spc="-22" sz="2200">
                <a:solidFill>
                  <a:srgbClr val="000000"/>
                </a:solidFill>
                <a:latin typeface="Candara"/>
                <a:ea typeface="Candara"/>
                <a:cs typeface="Candara"/>
                <a:sym typeface="Candara"/>
              </a:defRPr>
            </a:pPr>
            <a:r>
              <a:t>Intégration : Compatibilité aisée avec d'autres outils Microsoft et services Azure, comme Power Platform et les services d'analyse de données.</a:t>
            </a:r>
          </a:p>
        </p:txBody>
      </p:sp>
      <p:sp>
        <p:nvSpPr>
          <p:cNvPr id="719" name="Numéro de diapositive"/>
          <p:cNvSpPr/>
          <p:nvPr>
            <p:ph type="sldNum" sz="quarter" idx="2"/>
          </p:nvPr>
        </p:nvSpPr>
        <p:spPr>
          <a:xfrm>
            <a:off x="12108857" y="9213850"/>
            <a:ext cx="40779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723" name="Grouper"/>
          <p:cNvGrpSpPr/>
          <p:nvPr/>
        </p:nvGrpSpPr>
        <p:grpSpPr>
          <a:xfrm>
            <a:off x="10060468" y="2285429"/>
            <a:ext cx="2593672" cy="2134558"/>
            <a:chOff x="0" y="0"/>
            <a:chExt cx="2593670" cy="2134557"/>
          </a:xfrm>
        </p:grpSpPr>
        <p:pic>
          <p:nvPicPr>
            <p:cNvPr id="720" name="droppedImage.png" descr="droppedImage.png"/>
            <p:cNvPicPr>
              <a:picLocks noChangeAspect="0"/>
            </p:cNvPicPr>
            <p:nvPr/>
          </p:nvPicPr>
          <p:blipFill>
            <a:blip r:embed="rId4">
              <a:alphaModFix amt="45000"/>
              <a:extLst/>
            </a:blip>
            <a:srcRect l="0" t="0" r="0" b="0"/>
            <a:stretch>
              <a:fillRect/>
            </a:stretch>
          </p:blipFill>
          <p:spPr>
            <a:xfrm rot="15180000">
              <a:off x="523063" y="-52246"/>
              <a:ext cx="1547545" cy="2239049"/>
            </a:xfrm>
            <a:prstGeom prst="rect">
              <a:avLst/>
            </a:prstGeom>
            <a:ln w="12700" cap="flat">
              <a:noFill/>
              <a:miter lim="400000"/>
            </a:ln>
            <a:effectLst/>
          </p:spPr>
        </p:pic>
        <p:sp>
          <p:nvSpPr>
            <p:cNvPr id="721" name="IaaS"/>
            <p:cNvSpPr txBox="1"/>
            <p:nvPr/>
          </p:nvSpPr>
          <p:spPr>
            <a:xfrm>
              <a:off x="510111" y="1126852"/>
              <a:ext cx="1082424" cy="6173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marL="0" indent="0" algn="ctr" defTabSz="457200">
                <a:spcBef>
                  <a:spcPts val="0"/>
                </a:spcBef>
                <a:buClrTx/>
                <a:buSzTx/>
                <a:buNone/>
                <a:defRPr b="1" i="1" sz="3200">
                  <a:solidFill>
                    <a:srgbClr val="781758"/>
                  </a:solidFill>
                  <a:latin typeface="Helvetica"/>
                  <a:ea typeface="Helvetica"/>
                  <a:cs typeface="Helvetica"/>
                  <a:sym typeface="Helvetica"/>
                </a:defRPr>
              </a:lvl1pPr>
            </a:lstStyle>
            <a:p>
              <a:pPr/>
              <a:r>
                <a:t>IaaS</a:t>
              </a:r>
            </a:p>
          </p:txBody>
        </p:sp>
        <p:pic>
          <p:nvPicPr>
            <p:cNvPr id="722" name="Platform-pc-tower_4492351-200.png" descr="Platform-pc-tower_4492351-200.png"/>
            <p:cNvPicPr>
              <a:picLocks noChangeAspect="1"/>
            </p:cNvPicPr>
            <p:nvPr/>
          </p:nvPicPr>
          <p:blipFill>
            <a:blip r:embed="rId5">
              <a:extLst/>
            </a:blip>
            <a:stretch>
              <a:fillRect/>
            </a:stretch>
          </p:blipFill>
          <p:spPr>
            <a:xfrm>
              <a:off x="1592534" y="1185308"/>
              <a:ext cx="500423" cy="500424"/>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5"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5</a:t>
            </a:r>
            <a:r>
              <a:t> - Fournisseurs et solutions  </a:t>
            </a:r>
          </a:p>
        </p:txBody>
      </p:sp>
      <p:sp>
        <p:nvSpPr>
          <p:cNvPr id="726" name="IaaS, Infrastructure as a Service, suite…"/>
          <p:cNvSpPr/>
          <p:nvPr>
            <p:ph type="body" idx="1"/>
          </p:nvPr>
        </p:nvSpPr>
        <p:spPr>
          <a:xfrm>
            <a:off x="508000" y="3041650"/>
            <a:ext cx="11988800" cy="5727700"/>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IaaS, Infrastructure as a Service, suite</a:t>
            </a:r>
          </a:p>
          <a:p>
            <a:pPr lvl="1" marL="739588" indent="-320488">
              <a:spcBef>
                <a:spcPts val="800"/>
              </a:spcBef>
              <a:buBlip>
                <a:blip r:embed="rId2"/>
              </a:buBlip>
              <a:defRPr sz="2600">
                <a:solidFill>
                  <a:srgbClr val="000000"/>
                </a:solidFill>
                <a:latin typeface="Candara"/>
                <a:ea typeface="Candara"/>
                <a:cs typeface="Candara"/>
                <a:sym typeface="Candara"/>
              </a:defRPr>
            </a:pPr>
            <a:r>
              <a:t>OpenStack</a:t>
            </a:r>
          </a:p>
          <a:p>
            <a:pPr lvl="2" marL="1158688" indent="-320488">
              <a:spcBef>
                <a:spcPts val="800"/>
              </a:spcBef>
              <a:buBlip>
                <a:blip r:embed="rId2"/>
              </a:buBlip>
              <a:defRPr sz="2600">
                <a:solidFill>
                  <a:srgbClr val="000000"/>
                </a:solidFill>
                <a:latin typeface="Candara"/>
                <a:ea typeface="Candara"/>
                <a:cs typeface="Candara"/>
                <a:sym typeface="Candara"/>
              </a:defRPr>
            </a:pPr>
            <a:r>
              <a:t>IAAS Open source, qui a rejoint la Fondation Linux en 2025.</a:t>
            </a:r>
          </a:p>
          <a:p>
            <a:pPr lvl="2" marL="1158688" indent="-320488">
              <a:spcBef>
                <a:spcPts val="800"/>
              </a:spcBef>
              <a:buBlip>
                <a:blip r:embed="rId2"/>
              </a:buBlip>
              <a:defRPr sz="2600">
                <a:solidFill>
                  <a:srgbClr val="000000"/>
                </a:solidFill>
                <a:latin typeface="Candara"/>
                <a:ea typeface="Candara"/>
                <a:cs typeface="Candara"/>
                <a:sym typeface="Candara"/>
              </a:defRPr>
            </a:pPr>
            <a:r>
              <a:t>Ensemble de logiciels open source permettant de déployer des infrastructures.</a:t>
            </a:r>
          </a:p>
          <a:p>
            <a:pPr lvl="2" marL="1158688" indent="-320488">
              <a:spcBef>
                <a:spcPts val="800"/>
              </a:spcBef>
              <a:buBlip>
                <a:blip r:embed="rId2"/>
              </a:buBlip>
              <a:defRPr sz="2600">
                <a:solidFill>
                  <a:srgbClr val="000000"/>
                </a:solidFill>
                <a:latin typeface="Candara"/>
                <a:ea typeface="Candara"/>
                <a:cs typeface="Candara"/>
                <a:sym typeface="Candara"/>
              </a:defRPr>
            </a:pPr>
            <a:r>
              <a:t>Architecture modulaire composée de plusieurs projets corrélés (Nova, Swift, Glance…)</a:t>
            </a:r>
          </a:p>
          <a:p>
            <a:pPr lvl="2" marL="1158688" indent="-320488">
              <a:spcBef>
                <a:spcPts val="800"/>
              </a:spcBef>
              <a:buBlip>
                <a:blip r:embed="rId2"/>
              </a:buBlip>
              <a:defRPr sz="2600">
                <a:solidFill>
                  <a:srgbClr val="000000"/>
                </a:solidFill>
                <a:latin typeface="Candara"/>
                <a:ea typeface="Candara"/>
                <a:cs typeface="Candara"/>
                <a:sym typeface="Candara"/>
              </a:defRPr>
            </a:pPr>
            <a:r>
              <a:rPr u="sng">
                <a:solidFill>
                  <a:schemeClr val="accent3">
                    <a:hueOff val="929958"/>
                    <a:satOff val="10247"/>
                    <a:lumOff val="-24509"/>
                  </a:schemeClr>
                </a:solidFill>
                <a:hlinkClick r:id="rId3" invalidUrl="" action="" tgtFrame="" tooltip="" history="1" highlightClick="0" endSnd="0"/>
              </a:rPr>
              <a:t>www.openstack.org</a:t>
            </a:r>
          </a:p>
        </p:txBody>
      </p:sp>
      <p:sp>
        <p:nvSpPr>
          <p:cNvPr id="727" name="Numéro de diapositive"/>
          <p:cNvSpPr/>
          <p:nvPr>
            <p:ph type="sldNum" sz="quarter" idx="2"/>
          </p:nvPr>
        </p:nvSpPr>
        <p:spPr>
          <a:xfrm>
            <a:off x="12109601" y="9213850"/>
            <a:ext cx="40630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731" name="Grouper"/>
          <p:cNvGrpSpPr/>
          <p:nvPr/>
        </p:nvGrpSpPr>
        <p:grpSpPr>
          <a:xfrm>
            <a:off x="10060468" y="2285429"/>
            <a:ext cx="2593672" cy="2134558"/>
            <a:chOff x="0" y="0"/>
            <a:chExt cx="2593670" cy="2134557"/>
          </a:xfrm>
        </p:grpSpPr>
        <p:pic>
          <p:nvPicPr>
            <p:cNvPr id="728" name="droppedImage.png" descr="droppedImage.png"/>
            <p:cNvPicPr>
              <a:picLocks noChangeAspect="0"/>
            </p:cNvPicPr>
            <p:nvPr/>
          </p:nvPicPr>
          <p:blipFill>
            <a:blip r:embed="rId4">
              <a:alphaModFix amt="45000"/>
              <a:extLst/>
            </a:blip>
            <a:srcRect l="0" t="0" r="0" b="0"/>
            <a:stretch>
              <a:fillRect/>
            </a:stretch>
          </p:blipFill>
          <p:spPr>
            <a:xfrm rot="15180000">
              <a:off x="523063" y="-52246"/>
              <a:ext cx="1547545" cy="2239049"/>
            </a:xfrm>
            <a:prstGeom prst="rect">
              <a:avLst/>
            </a:prstGeom>
            <a:ln w="12700" cap="flat">
              <a:noFill/>
              <a:miter lim="400000"/>
            </a:ln>
            <a:effectLst/>
          </p:spPr>
        </p:pic>
        <p:sp>
          <p:nvSpPr>
            <p:cNvPr id="729" name="IaaS"/>
            <p:cNvSpPr txBox="1"/>
            <p:nvPr/>
          </p:nvSpPr>
          <p:spPr>
            <a:xfrm>
              <a:off x="510111" y="1126852"/>
              <a:ext cx="1082424" cy="6173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marL="0" indent="0" algn="ctr" defTabSz="457200">
                <a:spcBef>
                  <a:spcPts val="0"/>
                </a:spcBef>
                <a:buClrTx/>
                <a:buSzTx/>
                <a:buNone/>
                <a:defRPr b="1" i="1" sz="3200">
                  <a:solidFill>
                    <a:srgbClr val="781758"/>
                  </a:solidFill>
                  <a:latin typeface="Helvetica"/>
                  <a:ea typeface="Helvetica"/>
                  <a:cs typeface="Helvetica"/>
                  <a:sym typeface="Helvetica"/>
                </a:defRPr>
              </a:lvl1pPr>
            </a:lstStyle>
            <a:p>
              <a:pPr/>
              <a:r>
                <a:t>IaaS</a:t>
              </a:r>
            </a:p>
          </p:txBody>
        </p:sp>
        <p:pic>
          <p:nvPicPr>
            <p:cNvPr id="730" name="Platform-pc-tower_4492351-200.png" descr="Platform-pc-tower_4492351-200.png"/>
            <p:cNvPicPr>
              <a:picLocks noChangeAspect="1"/>
            </p:cNvPicPr>
            <p:nvPr/>
          </p:nvPicPr>
          <p:blipFill>
            <a:blip r:embed="rId5">
              <a:extLst/>
            </a:blip>
            <a:stretch>
              <a:fillRect/>
            </a:stretch>
          </p:blipFill>
          <p:spPr>
            <a:xfrm>
              <a:off x="1592534" y="1185308"/>
              <a:ext cx="500423" cy="500424"/>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La virtualisation système Chapitre 1…"/>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système	</a:t>
            </a:r>
            <a:r>
              <a:rPr sz="3500">
                <a:solidFill>
                  <a:srgbClr val="5B5854"/>
                </a:solidFill>
              </a:rPr>
              <a:t>Chapitre </a:t>
            </a:r>
            <a:r>
              <a:rPr sz="4000">
                <a:solidFill>
                  <a:srgbClr val="5B5854"/>
                </a:solidFill>
              </a:rPr>
              <a:t>1</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Avantages / Inconvénients</a:t>
            </a:r>
          </a:p>
        </p:txBody>
      </p:sp>
      <p:sp>
        <p:nvSpPr>
          <p:cNvPr id="191" name="Inconvénients de la virtualisation système…"/>
          <p:cNvSpPr/>
          <p:nvPr>
            <p:ph type="body" idx="1"/>
          </p:nvPr>
        </p:nvSpPr>
        <p:spPr>
          <a:prstGeom prst="rect">
            <a:avLst/>
          </a:prstGeom>
        </p:spPr>
        <p:txBody>
          <a:bodyPr anchor="t"/>
          <a:lstStyle/>
          <a:p>
            <a:pPr>
              <a:spcBef>
                <a:spcPts val="1000"/>
              </a:spcBef>
              <a:buBlip>
                <a:blip r:embed="rId2"/>
              </a:buBlip>
              <a:defRPr>
                <a:solidFill>
                  <a:srgbClr val="000000"/>
                </a:solidFill>
                <a:latin typeface="Candara"/>
                <a:ea typeface="Candara"/>
                <a:cs typeface="Candara"/>
                <a:sym typeface="Candara"/>
              </a:defRPr>
            </a:pPr>
            <a:r>
              <a:rPr b="1"/>
              <a:t>Inconvénients</a:t>
            </a:r>
            <a:r>
              <a:t> de la virtualisation système</a:t>
            </a:r>
          </a:p>
          <a:p>
            <a:pPr lvl="1" marL="739588" indent="-320488">
              <a:spcBef>
                <a:spcPts val="1000"/>
              </a:spcBef>
              <a:buBlip>
                <a:blip r:embed="rId2"/>
              </a:buBlip>
              <a:defRPr sz="2600">
                <a:solidFill>
                  <a:srgbClr val="000000"/>
                </a:solidFill>
                <a:latin typeface="Candara"/>
                <a:ea typeface="Candara"/>
                <a:cs typeface="Candara"/>
                <a:sym typeface="Candara"/>
              </a:defRPr>
            </a:pPr>
            <a:r>
              <a:t>Complexité : </a:t>
            </a:r>
          </a:p>
          <a:p>
            <a:pPr lvl="2" marL="1158688" indent="-320488">
              <a:spcBef>
                <a:spcPts val="1000"/>
              </a:spcBef>
              <a:buBlip>
                <a:blip r:embed="rId2"/>
              </a:buBlip>
              <a:defRPr sz="2200">
                <a:solidFill>
                  <a:srgbClr val="000000"/>
                </a:solidFill>
                <a:latin typeface="Candara"/>
                <a:ea typeface="Candara"/>
                <a:cs typeface="Candara"/>
                <a:sym typeface="Candara"/>
              </a:defRPr>
            </a:pPr>
            <a:r>
              <a:t>La mise en œuvre et la gestion de la virtualisation nécessitent des </a:t>
            </a:r>
            <a:r>
              <a:rPr b="1"/>
              <a:t>compétences techniques spécifiques</a:t>
            </a:r>
            <a:r>
              <a:t>.</a:t>
            </a:r>
          </a:p>
          <a:p>
            <a:pPr lvl="1" marL="739588" indent="-320488">
              <a:spcBef>
                <a:spcPts val="1000"/>
              </a:spcBef>
              <a:buBlip>
                <a:blip r:embed="rId2"/>
              </a:buBlip>
              <a:defRPr sz="2600">
                <a:solidFill>
                  <a:srgbClr val="000000"/>
                </a:solidFill>
                <a:latin typeface="Candara"/>
                <a:ea typeface="Candara"/>
                <a:cs typeface="Candara"/>
                <a:sym typeface="Candara"/>
              </a:defRPr>
            </a:pPr>
            <a:r>
              <a:t>Coûts initiaux : </a:t>
            </a:r>
          </a:p>
          <a:p>
            <a:pPr lvl="2" marL="1158688" indent="-320488">
              <a:spcBef>
                <a:spcPts val="1000"/>
              </a:spcBef>
              <a:buBlip>
                <a:blip r:embed="rId2"/>
              </a:buBlip>
              <a:defRPr sz="2200">
                <a:solidFill>
                  <a:srgbClr val="000000"/>
                </a:solidFill>
                <a:latin typeface="Candara"/>
                <a:ea typeface="Candara"/>
                <a:cs typeface="Candara"/>
                <a:sym typeface="Candara"/>
              </a:defRPr>
            </a:pPr>
            <a:r>
              <a:t>L'investissement initial peut être élevé (achat de </a:t>
            </a:r>
            <a:r>
              <a:rPr b="1"/>
              <a:t>serveurs puissants et licences logicielles</a:t>
            </a:r>
            <a:r>
              <a:t>).</a:t>
            </a:r>
          </a:p>
          <a:p>
            <a:pPr lvl="1" marL="739588" indent="-320488">
              <a:spcBef>
                <a:spcPts val="1000"/>
              </a:spcBef>
              <a:buBlip>
                <a:blip r:embed="rId2"/>
              </a:buBlip>
              <a:defRPr sz="2600">
                <a:solidFill>
                  <a:srgbClr val="000000"/>
                </a:solidFill>
                <a:latin typeface="Candara"/>
                <a:ea typeface="Candara"/>
                <a:cs typeface="Candara"/>
                <a:sym typeface="Candara"/>
              </a:defRPr>
            </a:pPr>
            <a:r>
              <a:t>Risque accru en cas de panne : </a:t>
            </a:r>
          </a:p>
          <a:p>
            <a:pPr lvl="2" marL="1158688" indent="-320488">
              <a:spcBef>
                <a:spcPts val="1000"/>
              </a:spcBef>
              <a:buBlip>
                <a:blip r:embed="rId2"/>
              </a:buBlip>
              <a:defRPr sz="2200">
                <a:solidFill>
                  <a:srgbClr val="000000"/>
                </a:solidFill>
                <a:latin typeface="Candara"/>
                <a:ea typeface="Candara"/>
                <a:cs typeface="Candara"/>
                <a:sym typeface="Candara"/>
              </a:defRPr>
            </a:pPr>
            <a:r>
              <a:t>Une défaillance du serveur hôte peut affecter tous les systèmes virtuels hébergés.</a:t>
            </a:r>
          </a:p>
        </p:txBody>
      </p:sp>
      <p:sp>
        <p:nvSpPr>
          <p:cNvPr id="192" name="Numéro de diapositive"/>
          <p:cNvSpPr/>
          <p:nvPr>
            <p:ph type="sldNum" sz="quarter" idx="2"/>
          </p:nvPr>
        </p:nvSpPr>
        <p:spPr>
          <a:xfrm>
            <a:off x="12181782" y="9213850"/>
            <a:ext cx="261939"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3"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5</a:t>
            </a:r>
            <a:r>
              <a:t> - Fournisseurs et solutions  </a:t>
            </a:r>
          </a:p>
        </p:txBody>
      </p:sp>
      <p:sp>
        <p:nvSpPr>
          <p:cNvPr id="734" name="PaaS, Platform as a Service…"/>
          <p:cNvSpPr/>
          <p:nvPr>
            <p:ph type="body" idx="1"/>
          </p:nvPr>
        </p:nvSpPr>
        <p:spPr>
          <a:xfrm>
            <a:off x="508000" y="3041650"/>
            <a:ext cx="11988800" cy="5727700"/>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PaaS, Platform as a Service</a:t>
            </a:r>
          </a:p>
          <a:p>
            <a:pPr lvl="1" marL="739588" marR="2286000" indent="-320488">
              <a:spcBef>
                <a:spcPts val="800"/>
              </a:spcBef>
              <a:buBlip>
                <a:blip r:embed="rId2"/>
              </a:buBlip>
              <a:defRPr sz="2600">
                <a:solidFill>
                  <a:srgbClr val="000000"/>
                </a:solidFill>
                <a:latin typeface="Candara"/>
                <a:ea typeface="Candara"/>
                <a:cs typeface="Candara"/>
                <a:sym typeface="Candara"/>
              </a:defRPr>
            </a:pPr>
            <a:r>
              <a:t>AWS, </a:t>
            </a:r>
            <a:r>
              <a:rPr i="1"/>
              <a:t>Amazon Web Services</a:t>
            </a:r>
            <a:r>
              <a:t>, offre des services PaaS comme </a:t>
            </a:r>
            <a:r>
              <a:rPr i="1"/>
              <a:t>AWS Elastic Beanstalk</a:t>
            </a:r>
            <a:r>
              <a:t> et </a:t>
            </a:r>
            <a:r>
              <a:rPr i="1"/>
              <a:t>AWS Lambda</a:t>
            </a:r>
            <a:r>
              <a:t>.</a:t>
            </a:r>
          </a:p>
          <a:p>
            <a:pPr lvl="1" marL="739588" indent="-320488">
              <a:spcBef>
                <a:spcPts val="800"/>
              </a:spcBef>
              <a:buBlip>
                <a:blip r:embed="rId2"/>
              </a:buBlip>
              <a:defRPr sz="2600">
                <a:solidFill>
                  <a:srgbClr val="000000"/>
                </a:solidFill>
                <a:latin typeface="Candara"/>
                <a:ea typeface="Candara"/>
                <a:cs typeface="Candara"/>
                <a:sym typeface="Candara"/>
              </a:defRPr>
            </a:pPr>
            <a:r>
              <a:t>Microsoft Azure propose une gamme complète de services PaaS, se positionnant comme l'un des leaders du marché.</a:t>
            </a:r>
          </a:p>
          <a:p>
            <a:pPr lvl="1" marL="739588" indent="-320488">
              <a:spcBef>
                <a:spcPts val="800"/>
              </a:spcBef>
              <a:buBlip>
                <a:blip r:embed="rId2"/>
              </a:buBlip>
              <a:defRPr sz="2600">
                <a:solidFill>
                  <a:srgbClr val="000000"/>
                </a:solidFill>
                <a:latin typeface="Candara"/>
                <a:ea typeface="Candara"/>
                <a:cs typeface="Candara"/>
                <a:sym typeface="Candara"/>
              </a:defRPr>
            </a:pPr>
            <a:r>
              <a:t>Google Cloud Platform fournit des services PaaS tels que Google App Engine.</a:t>
            </a:r>
          </a:p>
          <a:p>
            <a:pPr lvl="1" marL="739588" indent="-320488">
              <a:spcBef>
                <a:spcPts val="800"/>
              </a:spcBef>
              <a:buBlip>
                <a:blip r:embed="rId2"/>
              </a:buBlip>
              <a:defRPr sz="2600">
                <a:solidFill>
                  <a:srgbClr val="000000"/>
                </a:solidFill>
                <a:latin typeface="Candara"/>
                <a:ea typeface="Candara"/>
                <a:cs typeface="Candara"/>
                <a:sym typeface="Candara"/>
              </a:defRPr>
            </a:pPr>
            <a:r>
              <a:t>Heroku est une plateforme PaaS populaire, particulièrement auprès des développeurs.</a:t>
            </a:r>
          </a:p>
          <a:p>
            <a:pPr lvl="1" marL="739588" indent="-320488">
              <a:spcBef>
                <a:spcPts val="800"/>
              </a:spcBef>
              <a:buBlip>
                <a:blip r:embed="rId2"/>
              </a:buBlip>
              <a:defRPr sz="2600">
                <a:solidFill>
                  <a:srgbClr val="000000"/>
                </a:solidFill>
                <a:latin typeface="Candara"/>
                <a:ea typeface="Candara"/>
                <a:cs typeface="Candara"/>
                <a:sym typeface="Candara"/>
              </a:defRPr>
            </a:pPr>
            <a:r>
              <a:t>Oracle Cloud : Offre des solutions PaaS avec sa suite de services cloud.</a:t>
            </a:r>
          </a:p>
          <a:p>
            <a:pPr lvl="1" marL="739588" indent="-320488">
              <a:spcBef>
                <a:spcPts val="800"/>
              </a:spcBef>
              <a:buBlip>
                <a:blip r:embed="rId2"/>
              </a:buBlip>
              <a:defRPr sz="2600">
                <a:solidFill>
                  <a:srgbClr val="000000"/>
                </a:solidFill>
                <a:latin typeface="Candara"/>
                <a:ea typeface="Candara"/>
                <a:cs typeface="Candara"/>
                <a:sym typeface="Candara"/>
              </a:defRPr>
            </a:pPr>
            <a:r>
              <a:t>IBM Cloud Foundry.</a:t>
            </a:r>
          </a:p>
          <a:p>
            <a:pPr lvl="1" marL="739588" indent="-320488">
              <a:spcBef>
                <a:spcPts val="800"/>
              </a:spcBef>
              <a:buBlip>
                <a:blip r:embed="rId2"/>
              </a:buBlip>
              <a:defRPr sz="2600">
                <a:solidFill>
                  <a:srgbClr val="000000"/>
                </a:solidFill>
                <a:latin typeface="Candara"/>
                <a:ea typeface="Candara"/>
                <a:cs typeface="Candara"/>
                <a:sym typeface="Candara"/>
              </a:defRPr>
            </a:pPr>
            <a:r>
              <a:t>Red Hat OpenShift : Une plateforme PaaS basée sur Kubernetes.</a:t>
            </a:r>
          </a:p>
        </p:txBody>
      </p:sp>
      <p:sp>
        <p:nvSpPr>
          <p:cNvPr id="735" name="Numéro de diapositive"/>
          <p:cNvSpPr/>
          <p:nvPr>
            <p:ph type="sldNum" sz="quarter" idx="2"/>
          </p:nvPr>
        </p:nvSpPr>
        <p:spPr>
          <a:xfrm>
            <a:off x="12125922" y="9213850"/>
            <a:ext cx="373659"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739" name="Grouper"/>
          <p:cNvGrpSpPr/>
          <p:nvPr/>
        </p:nvGrpSpPr>
        <p:grpSpPr>
          <a:xfrm>
            <a:off x="10002353" y="2340143"/>
            <a:ext cx="2593268" cy="2134226"/>
            <a:chOff x="0" y="0"/>
            <a:chExt cx="2593267" cy="2134225"/>
          </a:xfrm>
        </p:grpSpPr>
        <p:pic>
          <p:nvPicPr>
            <p:cNvPr id="736" name="droppedImage.png" descr="droppedImage.png"/>
            <p:cNvPicPr>
              <a:picLocks noChangeAspect="0"/>
            </p:cNvPicPr>
            <p:nvPr/>
          </p:nvPicPr>
          <p:blipFill>
            <a:blip r:embed="rId3">
              <a:alphaModFix amt="45000"/>
              <a:extLst/>
            </a:blip>
            <a:srcRect l="0" t="0" r="0" b="0"/>
            <a:stretch>
              <a:fillRect/>
            </a:stretch>
          </p:blipFill>
          <p:spPr>
            <a:xfrm rot="15180000">
              <a:off x="522982" y="-52238"/>
              <a:ext cx="1547304" cy="2238702"/>
            </a:xfrm>
            <a:prstGeom prst="rect">
              <a:avLst/>
            </a:prstGeom>
            <a:ln w="12700" cap="flat">
              <a:noFill/>
              <a:miter lim="400000"/>
            </a:ln>
            <a:effectLst/>
          </p:spPr>
        </p:pic>
        <p:pic>
          <p:nvPicPr>
            <p:cNvPr id="737" name="infrastructure_11907450-200.png" descr="infrastructure_11907450-200.png"/>
            <p:cNvPicPr>
              <a:picLocks noChangeAspect="1"/>
            </p:cNvPicPr>
            <p:nvPr/>
          </p:nvPicPr>
          <p:blipFill>
            <a:blip r:embed="rId4">
              <a:extLst/>
            </a:blip>
            <a:stretch>
              <a:fillRect/>
            </a:stretch>
          </p:blipFill>
          <p:spPr>
            <a:xfrm>
              <a:off x="1594043" y="824810"/>
              <a:ext cx="484419" cy="484419"/>
            </a:xfrm>
            <a:prstGeom prst="rect">
              <a:avLst/>
            </a:prstGeom>
            <a:ln w="12700" cap="flat">
              <a:noFill/>
              <a:miter lim="400000"/>
            </a:ln>
            <a:effectLst/>
          </p:spPr>
        </p:pic>
        <p:sp>
          <p:nvSpPr>
            <p:cNvPr id="738" name="PaaS"/>
            <p:cNvSpPr txBox="1"/>
            <p:nvPr/>
          </p:nvSpPr>
          <p:spPr>
            <a:xfrm>
              <a:off x="580405" y="746671"/>
              <a:ext cx="1082256" cy="617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marL="0" indent="0" algn="ctr" defTabSz="448055">
                <a:spcBef>
                  <a:spcPts val="0"/>
                </a:spcBef>
                <a:buClrTx/>
                <a:buSzTx/>
                <a:buNone/>
                <a:defRPr b="1" i="1" sz="3136">
                  <a:solidFill>
                    <a:srgbClr val="587817"/>
                  </a:solidFill>
                  <a:latin typeface="Helvetica"/>
                  <a:ea typeface="Helvetica"/>
                  <a:cs typeface="Helvetica"/>
                  <a:sym typeface="Helvetica"/>
                </a:defRPr>
              </a:lvl1pPr>
            </a:lstStyle>
            <a:p>
              <a:pPr/>
              <a:r>
                <a:t>PaaS</a:t>
              </a:r>
            </a:p>
          </p:txBody>
        </p:sp>
      </p:grpSp>
    </p:spTree>
  </p:cSld>
  <p:clrMapOvr>
    <a:masterClrMapping/>
  </p:clrMapOvr>
  <p:transition xmlns:p14="http://schemas.microsoft.com/office/powerpoint/2010/main" spd="med" advClick="1"/>
</p:sld>
</file>

<file path=ppt/slides/slide1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1"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5</a:t>
            </a:r>
            <a:r>
              <a:t> - Fournisseurs et solutions  </a:t>
            </a:r>
          </a:p>
        </p:txBody>
      </p:sp>
      <p:sp>
        <p:nvSpPr>
          <p:cNvPr id="742" name="SaaS, Software as a Service…"/>
          <p:cNvSpPr/>
          <p:nvPr>
            <p:ph type="body" idx="1"/>
          </p:nvPr>
        </p:nvSpPr>
        <p:spPr>
          <a:xfrm>
            <a:off x="508000" y="3041650"/>
            <a:ext cx="11988800" cy="5727700"/>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SaaS, Software as a Service</a:t>
            </a:r>
          </a:p>
          <a:p>
            <a:pPr lvl="1" marL="739588" indent="-320488">
              <a:spcBef>
                <a:spcPts val="800"/>
              </a:spcBef>
              <a:buBlip>
                <a:blip r:embed="rId2"/>
              </a:buBlip>
              <a:defRPr sz="2600">
                <a:solidFill>
                  <a:srgbClr val="000000"/>
                </a:solidFill>
                <a:latin typeface="Candara"/>
                <a:ea typeface="Candara"/>
                <a:cs typeface="Candara"/>
                <a:sym typeface="Candara"/>
              </a:defRPr>
            </a:pPr>
            <a:r>
              <a:t>Google Workspace (ex G Suite)</a:t>
            </a:r>
          </a:p>
          <a:p>
            <a:pPr lvl="2" marL="1158688" indent="-320488">
              <a:spcBef>
                <a:spcPts val="800"/>
              </a:spcBef>
              <a:buBlip>
                <a:blip r:embed="rId2"/>
              </a:buBlip>
              <a:defRPr sz="2400">
                <a:solidFill>
                  <a:srgbClr val="000000"/>
                </a:solidFill>
                <a:latin typeface="Candara"/>
                <a:ea typeface="Candara"/>
                <a:cs typeface="Candara"/>
                <a:sym typeface="Candara"/>
              </a:defRPr>
            </a:pPr>
            <a:r>
              <a:t>Inclus : Gmail, Agenda, Docs, Drive, Forms, Sites, etc.</a:t>
            </a:r>
          </a:p>
          <a:p>
            <a:pPr lvl="1" marL="739588" indent="-320488">
              <a:spcBef>
                <a:spcPts val="800"/>
              </a:spcBef>
              <a:buBlip>
                <a:blip r:embed="rId2"/>
              </a:buBlip>
              <a:defRPr sz="2600">
                <a:solidFill>
                  <a:srgbClr val="000000"/>
                </a:solidFill>
                <a:latin typeface="Candara"/>
                <a:ea typeface="Candara"/>
                <a:cs typeface="Candara"/>
                <a:sym typeface="Candara"/>
              </a:defRPr>
            </a:pPr>
            <a:r>
              <a:t>Microsoft 365</a:t>
            </a:r>
          </a:p>
          <a:p>
            <a:pPr lvl="2" marL="1158688" indent="-320488">
              <a:spcBef>
                <a:spcPts val="800"/>
              </a:spcBef>
              <a:buBlip>
                <a:blip r:embed="rId2"/>
              </a:buBlip>
              <a:defRPr sz="2400">
                <a:solidFill>
                  <a:srgbClr val="000000"/>
                </a:solidFill>
                <a:latin typeface="Candara"/>
                <a:ea typeface="Candara"/>
                <a:cs typeface="Candara"/>
                <a:sym typeface="Candara"/>
              </a:defRPr>
            </a:pPr>
            <a:r>
              <a:t>Il est constitué de la suite Office (Word, Excel, PowerPoint, Outlook, OneNote, Publisher et Access), ainsi que des services en ligne tels que OneDrive, Exchange Online, SharePoint Online, Teams et Yammer. </a:t>
            </a:r>
          </a:p>
          <a:p>
            <a:pPr lvl="1" marL="739588" indent="-320488">
              <a:spcBef>
                <a:spcPts val="800"/>
              </a:spcBef>
              <a:buBlip>
                <a:blip r:embed="rId2"/>
              </a:buBlip>
              <a:defRPr sz="2600">
                <a:solidFill>
                  <a:srgbClr val="000000"/>
                </a:solidFill>
                <a:latin typeface="Candara"/>
                <a:ea typeface="Candara"/>
                <a:cs typeface="Candara"/>
                <a:sym typeface="Candara"/>
              </a:defRPr>
            </a:pPr>
            <a:r>
              <a:t>Salesforce , dominant le secteur de la gestion de la relation client (CRM </a:t>
            </a:r>
            <a:r>
              <a:rPr baseline="31999">
                <a:solidFill>
                  <a:srgbClr val="AC1C00"/>
                </a:solidFill>
              </a:rPr>
              <a:t>*</a:t>
            </a:r>
            <a:r>
              <a:t>)</a:t>
            </a:r>
          </a:p>
          <a:p>
            <a:pPr lvl="1" marL="739588" indent="-320488">
              <a:spcBef>
                <a:spcPts val="800"/>
              </a:spcBef>
              <a:buBlip>
                <a:blip r:embed="rId2"/>
              </a:buBlip>
              <a:defRPr sz="2600">
                <a:solidFill>
                  <a:srgbClr val="000000"/>
                </a:solidFill>
                <a:latin typeface="Candara"/>
                <a:ea typeface="Candara"/>
                <a:cs typeface="Candara"/>
                <a:sym typeface="Candara"/>
              </a:defRPr>
            </a:pPr>
            <a:r>
              <a:t>Adobe : Troisième fournisseur important de solutions SaaS</a:t>
            </a:r>
          </a:p>
        </p:txBody>
      </p:sp>
      <p:sp>
        <p:nvSpPr>
          <p:cNvPr id="743" name="Numéro de diapositive"/>
          <p:cNvSpPr/>
          <p:nvPr>
            <p:ph type="sldNum" sz="quarter" idx="2"/>
          </p:nvPr>
        </p:nvSpPr>
        <p:spPr>
          <a:xfrm>
            <a:off x="12144873" y="9213850"/>
            <a:ext cx="335757"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747" name="Grouper"/>
          <p:cNvGrpSpPr/>
          <p:nvPr/>
        </p:nvGrpSpPr>
        <p:grpSpPr>
          <a:xfrm>
            <a:off x="9993555" y="2391298"/>
            <a:ext cx="2585014" cy="2127434"/>
            <a:chOff x="0" y="0"/>
            <a:chExt cx="2585013" cy="2127432"/>
          </a:xfrm>
        </p:grpSpPr>
        <p:pic>
          <p:nvPicPr>
            <p:cNvPr id="744" name="droppedImage.png" descr="droppedImage.png"/>
            <p:cNvPicPr>
              <a:picLocks noChangeAspect="0"/>
            </p:cNvPicPr>
            <p:nvPr/>
          </p:nvPicPr>
          <p:blipFill>
            <a:blip r:embed="rId3">
              <a:alphaModFix amt="45000"/>
              <a:extLst/>
            </a:blip>
            <a:srcRect l="0" t="0" r="0" b="0"/>
            <a:stretch>
              <a:fillRect/>
            </a:stretch>
          </p:blipFill>
          <p:spPr>
            <a:xfrm rot="15180000">
              <a:off x="521317" y="-52072"/>
              <a:ext cx="1542379" cy="2231576"/>
            </a:xfrm>
            <a:prstGeom prst="rect">
              <a:avLst/>
            </a:prstGeom>
            <a:ln w="12700" cap="flat">
              <a:noFill/>
              <a:miter lim="400000"/>
            </a:ln>
            <a:effectLst/>
          </p:spPr>
        </p:pic>
        <p:pic>
          <p:nvPicPr>
            <p:cNvPr id="745" name="calendar.svg" descr="calendar.svg"/>
            <p:cNvPicPr>
              <a:picLocks noChangeAspect="1"/>
            </p:cNvPicPr>
            <p:nvPr/>
          </p:nvPicPr>
          <p:blipFill>
            <a:blip r:embed="rId4">
              <a:extLst/>
            </a:blip>
            <a:stretch>
              <a:fillRect/>
            </a:stretch>
          </p:blipFill>
          <p:spPr>
            <a:xfrm>
              <a:off x="1583393" y="448349"/>
              <a:ext cx="500254" cy="500254"/>
            </a:xfrm>
            <a:prstGeom prst="rect">
              <a:avLst/>
            </a:prstGeom>
            <a:ln w="12700" cap="flat">
              <a:noFill/>
              <a:miter lim="400000"/>
            </a:ln>
            <a:effectLst/>
          </p:spPr>
        </p:pic>
        <p:sp>
          <p:nvSpPr>
            <p:cNvPr id="746" name="SaaS"/>
            <p:cNvSpPr txBox="1"/>
            <p:nvPr/>
          </p:nvSpPr>
          <p:spPr>
            <a:xfrm>
              <a:off x="504584" y="389891"/>
              <a:ext cx="1078810" cy="615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marL="0" indent="0" algn="ctr" defTabSz="448055">
                <a:spcBef>
                  <a:spcPts val="0"/>
                </a:spcBef>
                <a:buClrTx/>
                <a:buSzTx/>
                <a:buNone/>
                <a:defRPr b="1" i="1" sz="3136">
                  <a:solidFill>
                    <a:srgbClr val="175778"/>
                  </a:solidFill>
                  <a:latin typeface="Helvetica"/>
                  <a:ea typeface="Helvetica"/>
                  <a:cs typeface="Helvetica"/>
                  <a:sym typeface="Helvetica"/>
                </a:defRPr>
              </a:lvl1pPr>
            </a:lstStyle>
            <a:p>
              <a:pPr/>
              <a:r>
                <a:t>SaaS</a:t>
              </a:r>
            </a:p>
          </p:txBody>
        </p:sp>
      </p:grpSp>
      <p:sp>
        <p:nvSpPr>
          <p:cNvPr id="748" name="*  CRM : Customer Relationship Management"/>
          <p:cNvSpPr txBox="1"/>
          <p:nvPr/>
        </p:nvSpPr>
        <p:spPr>
          <a:xfrm>
            <a:off x="527636" y="8664064"/>
            <a:ext cx="476044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ormAutofit fontScale="100000" lnSpcReduction="0"/>
          </a:bodyPr>
          <a:lstStyle/>
          <a:p>
            <a:pPr lvl="1" marL="0" indent="0">
              <a:spcBef>
                <a:spcPts val="800"/>
              </a:spcBef>
              <a:buClrTx/>
              <a:buSzTx/>
              <a:buNone/>
              <a:defRPr sz="2000"/>
            </a:pPr>
            <a:r>
              <a:rPr baseline="31999" sz="2400">
                <a:solidFill>
                  <a:srgbClr val="AC1C00"/>
                </a:solidFill>
              </a:rPr>
              <a:t>*  </a:t>
            </a:r>
            <a:r>
              <a:t>CRM : </a:t>
            </a:r>
            <a:r>
              <a:rPr i="1"/>
              <a:t>Customer Relationship Management</a:t>
            </a:r>
          </a:p>
        </p:txBody>
      </p:sp>
    </p:spTree>
  </p:cSld>
  <p:clrMapOvr>
    <a:masterClrMapping/>
  </p:clrMapOvr>
  <p:transition xmlns:p14="http://schemas.microsoft.com/office/powerpoint/2010/main" spd="med" advClick="1"/>
</p:sld>
</file>

<file path=ppt/slides/slide1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0"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5</a:t>
            </a:r>
            <a:r>
              <a:t> - Fournisseurs et solutions  </a:t>
            </a:r>
          </a:p>
        </p:txBody>
      </p:sp>
      <p:sp>
        <p:nvSpPr>
          <p:cNvPr id="751" name="SaaS, Software as a Service…"/>
          <p:cNvSpPr/>
          <p:nvPr>
            <p:ph type="body" idx="1"/>
          </p:nvPr>
        </p:nvSpPr>
        <p:spPr>
          <a:xfrm>
            <a:off x="508000" y="3041650"/>
            <a:ext cx="11988800" cy="5727700"/>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SaaS, Software as a Service</a:t>
            </a:r>
          </a:p>
          <a:p>
            <a:pPr lvl="1" marL="739588" marR="2159000" indent="-320488">
              <a:spcBef>
                <a:spcPts val="800"/>
              </a:spcBef>
              <a:buBlip>
                <a:blip r:embed="rId2"/>
              </a:buBlip>
              <a:defRPr sz="2600">
                <a:solidFill>
                  <a:srgbClr val="000000"/>
                </a:solidFill>
                <a:latin typeface="Candara"/>
                <a:ea typeface="Candara"/>
                <a:cs typeface="Candara"/>
                <a:sym typeface="Candara"/>
              </a:defRPr>
            </a:pPr>
            <a:r>
              <a:t>Atlassian : Il propose des outils essentiels pour le déve-loppement de logiciels et la gestion de projet, notamment </a:t>
            </a:r>
            <a:r>
              <a:rPr i="1"/>
              <a:t>Jira</a:t>
            </a:r>
            <a:r>
              <a:t> et </a:t>
            </a:r>
            <a:r>
              <a:rPr i="1"/>
              <a:t>Confluence</a:t>
            </a:r>
            <a:r>
              <a:t>. Cf. </a:t>
            </a:r>
            <a:r>
              <a:rPr u="sng">
                <a:solidFill>
                  <a:schemeClr val="accent3">
                    <a:hueOff val="929958"/>
                    <a:satOff val="10247"/>
                    <a:lumOff val="-24509"/>
                  </a:schemeClr>
                </a:solidFill>
                <a:hlinkClick r:id="rId3" invalidUrl="" action="" tgtFrame="" tooltip="" history="1" highlightClick="0" endSnd="0"/>
              </a:rPr>
              <a:t>atlassian.com/fr</a:t>
            </a:r>
          </a:p>
          <a:p>
            <a:pPr lvl="1" marL="739588" indent="-320488">
              <a:spcBef>
                <a:spcPts val="800"/>
              </a:spcBef>
              <a:buBlip>
                <a:blip r:embed="rId2"/>
              </a:buBlip>
              <a:defRPr sz="2600">
                <a:solidFill>
                  <a:srgbClr val="000000"/>
                </a:solidFill>
                <a:latin typeface="Candara"/>
                <a:ea typeface="Candara"/>
                <a:cs typeface="Candara"/>
                <a:sym typeface="Candara"/>
              </a:defRPr>
            </a:pPr>
            <a:r>
              <a:t>Dassault Systèmes : Leader français du marché des éditeurs de logiciels, reconnue pour ses logiciels de conception par ordinateur et ses solutions de jumeaux numériques. Cf. </a:t>
            </a:r>
            <a:r>
              <a:rPr u="sng">
                <a:solidFill>
                  <a:schemeClr val="accent3">
                    <a:hueOff val="929958"/>
                    <a:satOff val="10247"/>
                    <a:lumOff val="-24509"/>
                  </a:schemeClr>
                </a:solidFill>
                <a:hlinkClick r:id="rId4" invalidUrl="" action="" tgtFrame="" tooltip="" history="1" highlightClick="0" endSnd="0"/>
              </a:rPr>
              <a:t>3DEXPERIENCE</a:t>
            </a:r>
            <a:r>
              <a:t> </a:t>
            </a:r>
          </a:p>
          <a:p>
            <a:pPr lvl="1" marL="739588" indent="-320488">
              <a:spcBef>
                <a:spcPts val="800"/>
              </a:spcBef>
              <a:buBlip>
                <a:blip r:embed="rId2"/>
              </a:buBlip>
              <a:defRPr sz="2600">
                <a:solidFill>
                  <a:srgbClr val="000000"/>
                </a:solidFill>
                <a:latin typeface="Candara"/>
                <a:ea typeface="Candara"/>
                <a:cs typeface="Candara"/>
                <a:sym typeface="Candara"/>
              </a:defRPr>
            </a:pPr>
            <a:r>
              <a:t>Criteo : entreprise française de reciblage publicitaire sur internet</a:t>
            </a:r>
          </a:p>
        </p:txBody>
      </p:sp>
      <p:sp>
        <p:nvSpPr>
          <p:cNvPr id="752" name="Numéro de diapositive"/>
          <p:cNvSpPr/>
          <p:nvPr>
            <p:ph type="sldNum" sz="quarter" idx="2"/>
          </p:nvPr>
        </p:nvSpPr>
        <p:spPr>
          <a:xfrm>
            <a:off x="12135943" y="9213850"/>
            <a:ext cx="353617"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756" name="Grouper"/>
          <p:cNvGrpSpPr/>
          <p:nvPr/>
        </p:nvGrpSpPr>
        <p:grpSpPr>
          <a:xfrm>
            <a:off x="9993555" y="2391298"/>
            <a:ext cx="2585014" cy="2127434"/>
            <a:chOff x="0" y="0"/>
            <a:chExt cx="2585013" cy="2127432"/>
          </a:xfrm>
        </p:grpSpPr>
        <p:pic>
          <p:nvPicPr>
            <p:cNvPr id="753" name="droppedImage.png" descr="droppedImage.png"/>
            <p:cNvPicPr>
              <a:picLocks noChangeAspect="0"/>
            </p:cNvPicPr>
            <p:nvPr/>
          </p:nvPicPr>
          <p:blipFill>
            <a:blip r:embed="rId5">
              <a:alphaModFix amt="45000"/>
              <a:extLst/>
            </a:blip>
            <a:srcRect l="0" t="0" r="0" b="0"/>
            <a:stretch>
              <a:fillRect/>
            </a:stretch>
          </p:blipFill>
          <p:spPr>
            <a:xfrm rot="15180000">
              <a:off x="521317" y="-52072"/>
              <a:ext cx="1542379" cy="2231576"/>
            </a:xfrm>
            <a:prstGeom prst="rect">
              <a:avLst/>
            </a:prstGeom>
            <a:ln w="12700" cap="flat">
              <a:noFill/>
              <a:miter lim="400000"/>
            </a:ln>
            <a:effectLst/>
          </p:spPr>
        </p:pic>
        <p:pic>
          <p:nvPicPr>
            <p:cNvPr id="754" name="calendar.svg" descr="calendar.svg"/>
            <p:cNvPicPr>
              <a:picLocks noChangeAspect="1"/>
            </p:cNvPicPr>
            <p:nvPr/>
          </p:nvPicPr>
          <p:blipFill>
            <a:blip r:embed="rId6">
              <a:extLst/>
            </a:blip>
            <a:stretch>
              <a:fillRect/>
            </a:stretch>
          </p:blipFill>
          <p:spPr>
            <a:xfrm>
              <a:off x="1583393" y="448349"/>
              <a:ext cx="500254" cy="500254"/>
            </a:xfrm>
            <a:prstGeom prst="rect">
              <a:avLst/>
            </a:prstGeom>
            <a:ln w="12700" cap="flat">
              <a:noFill/>
              <a:miter lim="400000"/>
            </a:ln>
            <a:effectLst/>
          </p:spPr>
        </p:pic>
        <p:sp>
          <p:nvSpPr>
            <p:cNvPr id="755" name="SaaS"/>
            <p:cNvSpPr txBox="1"/>
            <p:nvPr/>
          </p:nvSpPr>
          <p:spPr>
            <a:xfrm>
              <a:off x="504584" y="389891"/>
              <a:ext cx="1078810" cy="615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marL="0" indent="0" algn="ctr" defTabSz="448055">
                <a:spcBef>
                  <a:spcPts val="0"/>
                </a:spcBef>
                <a:buClrTx/>
                <a:buSzTx/>
                <a:buNone/>
                <a:defRPr b="1" i="1" sz="3136">
                  <a:solidFill>
                    <a:srgbClr val="175778"/>
                  </a:solidFill>
                  <a:latin typeface="Helvetica"/>
                  <a:ea typeface="Helvetica"/>
                  <a:cs typeface="Helvetica"/>
                  <a:sym typeface="Helvetica"/>
                </a:defRPr>
              </a:lvl1pPr>
            </a:lstStyle>
            <a:p>
              <a:pPr/>
              <a:r>
                <a:t>SaaS</a:t>
              </a:r>
            </a:p>
          </p:txBody>
        </p:sp>
      </p:grpSp>
      <p:sp>
        <p:nvSpPr>
          <p:cNvPr id="757" name="*  CRM : Customer Relationship Management"/>
          <p:cNvSpPr txBox="1"/>
          <p:nvPr/>
        </p:nvSpPr>
        <p:spPr>
          <a:xfrm>
            <a:off x="527636" y="8664064"/>
            <a:ext cx="476044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ormAutofit fontScale="100000" lnSpcReduction="0"/>
          </a:bodyPr>
          <a:lstStyle/>
          <a:p>
            <a:pPr lvl="1" marL="0" indent="0">
              <a:spcBef>
                <a:spcPts val="800"/>
              </a:spcBef>
              <a:buClrTx/>
              <a:buSzTx/>
              <a:buNone/>
              <a:defRPr sz="2000"/>
            </a:pPr>
            <a:r>
              <a:rPr baseline="31999" sz="2400">
                <a:solidFill>
                  <a:srgbClr val="AC1C00"/>
                </a:solidFill>
              </a:rPr>
              <a:t>*  </a:t>
            </a:r>
            <a:r>
              <a:t>CRM : </a:t>
            </a:r>
            <a:r>
              <a:rPr i="1"/>
              <a:t>Customer Relationship Management</a:t>
            </a:r>
          </a:p>
        </p:txBody>
      </p:sp>
    </p:spTree>
  </p:cSld>
  <p:clrMapOvr>
    <a:masterClrMapping/>
  </p:clrMapOvr>
  <p:transition xmlns:p14="http://schemas.microsoft.com/office/powerpoint/2010/main" spd="med" advClick="1"/>
</p:sld>
</file>

<file path=ppt/slides/slide1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9"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6</a:t>
            </a:r>
            <a:r>
              <a:t> - Conclusion </a:t>
            </a:r>
          </a:p>
        </p:txBody>
      </p:sp>
      <p:sp>
        <p:nvSpPr>
          <p:cNvPr id="760" name="Voir :…"/>
          <p:cNvSpPr/>
          <p:nvPr>
            <p:ph type="body" idx="1"/>
          </p:nvPr>
        </p:nvSpPr>
        <p:spPr>
          <a:xfrm>
            <a:off x="508000" y="3041650"/>
            <a:ext cx="11988800" cy="5727700"/>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Voir :</a:t>
            </a:r>
          </a:p>
          <a:p>
            <a:pPr lvl="1" marL="739588" indent="-320488">
              <a:spcBef>
                <a:spcPts val="800"/>
              </a:spcBef>
              <a:buBlip>
                <a:blip r:embed="rId2"/>
              </a:buBlip>
              <a:defRPr sz="2600">
                <a:solidFill>
                  <a:srgbClr val="000000"/>
                </a:solidFill>
                <a:latin typeface="Candara"/>
                <a:ea typeface="Candara"/>
                <a:cs typeface="Candara"/>
                <a:sym typeface="Candara"/>
              </a:defRPr>
            </a:pPr>
            <a:r>
              <a:rPr u="sng">
                <a:solidFill>
                  <a:schemeClr val="accent3">
                    <a:hueOff val="929958"/>
                    <a:satOff val="10247"/>
                    <a:lumOff val="-24509"/>
                  </a:schemeClr>
                </a:solidFill>
                <a:hlinkClick r:id="rId3" invalidUrl="" action="" tgtFrame="" tooltip="" history="1" highlightClick="0" endSnd="0"/>
              </a:rPr>
              <a:t>11 Avantages du Cloud Computing en 2025</a:t>
            </a:r>
            <a:r>
              <a:t> - Kinsta</a:t>
            </a:r>
          </a:p>
          <a:p>
            <a:pPr lvl="1" marL="739588" indent="-320488">
              <a:spcBef>
                <a:spcPts val="800"/>
              </a:spcBef>
              <a:buBlip>
                <a:blip r:embed="rId2"/>
              </a:buBlip>
              <a:defRPr sz="2600">
                <a:solidFill>
                  <a:srgbClr val="000000"/>
                </a:solidFill>
                <a:latin typeface="Candara"/>
                <a:ea typeface="Candara"/>
                <a:cs typeface="Candara"/>
                <a:sym typeface="Candara"/>
              </a:defRPr>
            </a:pPr>
            <a:r>
              <a:rPr u="sng">
                <a:solidFill>
                  <a:schemeClr val="accent3">
                    <a:hueOff val="929958"/>
                    <a:satOff val="10247"/>
                    <a:lumOff val="-24509"/>
                  </a:schemeClr>
                </a:solidFill>
                <a:hlinkClick r:id="rId4" invalidUrl="" action="" tgtFrame="" tooltip="" history="1" highlightClick="0" endSnd="0"/>
              </a:rPr>
              <a:t>Qu'est-ce que le cloud ? | Définition du cloud</a:t>
            </a:r>
            <a:r>
              <a:t> - Cloudflare</a:t>
            </a:r>
          </a:p>
          <a:p>
            <a:pPr lvl="1" marL="739588" indent="-320488">
              <a:spcBef>
                <a:spcPts val="800"/>
              </a:spcBef>
              <a:buBlip>
                <a:blip r:embed="rId2"/>
              </a:buBlip>
              <a:defRPr sz="2600">
                <a:solidFill>
                  <a:srgbClr val="000000"/>
                </a:solidFill>
                <a:latin typeface="Candara"/>
                <a:ea typeface="Candara"/>
                <a:cs typeface="Candara"/>
                <a:sym typeface="Candara"/>
              </a:defRPr>
            </a:pPr>
            <a:r>
              <a:rPr u="sng">
                <a:solidFill>
                  <a:schemeClr val="accent3">
                    <a:hueOff val="929958"/>
                    <a:satOff val="10247"/>
                    <a:lumOff val="-24509"/>
                  </a:schemeClr>
                </a:solidFill>
                <a:hlinkClick r:id="rId5" invalidUrl="" action="" tgtFrame="" tooltip="" history="1" highlightClick="0" endSnd="0"/>
              </a:rPr>
              <a:t>Administration : 5 outils Open source pour surveiller le cloud</a:t>
            </a:r>
            <a:r>
              <a:t> - LeMagIT</a:t>
            </a:r>
          </a:p>
          <a:p>
            <a:pPr lvl="1" marL="739588" indent="-320488">
              <a:spcBef>
                <a:spcPts val="800"/>
              </a:spcBef>
              <a:buBlip>
                <a:blip r:embed="rId2"/>
              </a:buBlip>
              <a:defRPr sz="2600">
                <a:solidFill>
                  <a:srgbClr val="000000"/>
                </a:solidFill>
                <a:latin typeface="Candara"/>
                <a:ea typeface="Candara"/>
                <a:cs typeface="Candara"/>
                <a:sym typeface="Candara"/>
              </a:defRPr>
            </a:pPr>
            <a:r>
              <a:rPr u="sng">
                <a:solidFill>
                  <a:schemeClr val="accent3">
                    <a:hueOff val="929958"/>
                    <a:satOff val="10247"/>
                    <a:lumOff val="-24509"/>
                  </a:schemeClr>
                </a:solidFill>
                <a:hlinkClick r:id="rId6" invalidUrl="" action="" tgtFrame="" tooltip="" history="1" highlightClick="0" endSnd="0"/>
              </a:rPr>
              <a:t>Cloud computing</a:t>
            </a:r>
            <a:r>
              <a:t> - OVHcloud</a:t>
            </a:r>
          </a:p>
          <a:p>
            <a:pPr lvl="1" marL="0" indent="0">
              <a:spcBef>
                <a:spcPts val="800"/>
              </a:spcBef>
              <a:buSzTx/>
              <a:buNone/>
              <a:tabLst>
                <a:tab pos="698500" algn="l"/>
                <a:tab pos="11671300" algn="r"/>
              </a:tabLst>
              <a:defRPr sz="2600">
                <a:solidFill>
                  <a:srgbClr val="000000"/>
                </a:solidFill>
                <a:latin typeface="Candara"/>
                <a:ea typeface="Candara"/>
                <a:cs typeface="Candara"/>
                <a:sym typeface="Candara"/>
              </a:defRPr>
            </a:pPr>
          </a:p>
          <a:p>
            <a:pPr lvl="1" marL="0" indent="0">
              <a:spcBef>
                <a:spcPts val="800"/>
              </a:spcBef>
              <a:buSzTx/>
              <a:buNone/>
              <a:tabLst>
                <a:tab pos="698500" algn="l"/>
                <a:tab pos="11671300" algn="r"/>
              </a:tabLst>
              <a:defRPr sz="2600">
                <a:solidFill>
                  <a:srgbClr val="000000"/>
                </a:solidFill>
                <a:latin typeface="Candara"/>
                <a:ea typeface="Candara"/>
                <a:cs typeface="Candara"/>
                <a:sym typeface="Candara"/>
              </a:defRPr>
            </a:pPr>
          </a:p>
          <a:p>
            <a:pPr lvl="1" marL="0" indent="0">
              <a:spcBef>
                <a:spcPts val="800"/>
              </a:spcBef>
              <a:buSzTx/>
              <a:buNone/>
              <a:tabLst>
                <a:tab pos="698500" algn="l"/>
                <a:tab pos="11671300" algn="r"/>
              </a:tabLst>
              <a:defRPr sz="2600">
                <a:solidFill>
                  <a:srgbClr val="000000"/>
                </a:solidFill>
                <a:latin typeface="Candara"/>
                <a:ea typeface="Candara"/>
                <a:cs typeface="Candara"/>
                <a:sym typeface="Candara"/>
              </a:defRPr>
            </a:pPr>
            <a:r>
              <a:t>	</a:t>
            </a:r>
            <a:r>
              <a:rPr sz="1600">
                <a:solidFill>
                  <a:schemeClr val="accent5"/>
                </a:solidFill>
              </a:rPr>
              <a:t>—————————————————————————————————————————————————————</a:t>
            </a:r>
          </a:p>
        </p:txBody>
      </p:sp>
      <p:sp>
        <p:nvSpPr>
          <p:cNvPr id="761" name="Numéro de diapositive"/>
          <p:cNvSpPr/>
          <p:nvPr>
            <p:ph type="sldNum" sz="quarter" idx="2"/>
          </p:nvPr>
        </p:nvSpPr>
        <p:spPr>
          <a:xfrm>
            <a:off x="12134356" y="9213850"/>
            <a:ext cx="35679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3" name="Big Data &amp; Hadoop Chapitre 6…"/>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Big Data &amp; Hadoop	</a:t>
            </a:r>
            <a:r>
              <a:rPr sz="3500">
                <a:solidFill>
                  <a:srgbClr val="5B5854"/>
                </a:solidFill>
              </a:rPr>
              <a:t>Chapitre </a:t>
            </a:r>
            <a:r>
              <a:rPr sz="4000">
                <a:solidFill>
                  <a:srgbClr val="5B5854"/>
                </a:solidFill>
              </a:rPr>
              <a:t>6</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1</a:t>
            </a:r>
            <a:r>
              <a:t> - Big Data - définition et caractéristiques </a:t>
            </a:r>
          </a:p>
        </p:txBody>
      </p:sp>
      <p:sp>
        <p:nvSpPr>
          <p:cNvPr id="764" name="Le Big Data…"/>
          <p:cNvSpPr/>
          <p:nvPr>
            <p:ph type="body" idx="1"/>
          </p:nvPr>
        </p:nvSpPr>
        <p:spPr>
          <a:xfrm>
            <a:off x="508000" y="3041650"/>
            <a:ext cx="11988800" cy="5727700"/>
          </a:xfrm>
          <a:prstGeom prst="rect">
            <a:avLst/>
          </a:prstGeom>
        </p:spPr>
        <p:txBody>
          <a:bodyPr anchor="t"/>
          <a:lstStyle/>
          <a:p>
            <a:pPr marL="301258" indent="-301258" defTabSz="549148">
              <a:spcBef>
                <a:spcPts val="900"/>
              </a:spcBef>
              <a:buBlip>
                <a:blip r:embed="rId3"/>
              </a:buBlip>
              <a:defRPr sz="3196">
                <a:solidFill>
                  <a:srgbClr val="000000"/>
                </a:solidFill>
                <a:latin typeface="Candara"/>
                <a:ea typeface="Candara"/>
                <a:cs typeface="Candara"/>
                <a:sym typeface="Candara"/>
              </a:defRPr>
            </a:pPr>
            <a:r>
              <a:t>Le Big Data</a:t>
            </a:r>
          </a:p>
          <a:p>
            <a:pPr lvl="1" marL="695212" marR="4297679" indent="-301258" defTabSz="549148">
              <a:spcBef>
                <a:spcPts val="700"/>
              </a:spcBef>
              <a:buBlip>
                <a:blip r:embed="rId3"/>
              </a:buBlip>
              <a:defRPr sz="2444">
                <a:solidFill>
                  <a:srgbClr val="000000"/>
                </a:solidFill>
                <a:latin typeface="Candara"/>
                <a:ea typeface="Candara"/>
                <a:cs typeface="Candara"/>
                <a:sym typeface="Candara"/>
              </a:defRPr>
            </a:pPr>
            <a:r>
              <a:t>Le Big Data désigne des </a:t>
            </a:r>
            <a:r>
              <a:rPr b="1"/>
              <a:t>ensembles de données massifs et complexes</a:t>
            </a:r>
            <a:r>
              <a:t>, caractérisés par </a:t>
            </a:r>
            <a:r>
              <a:rPr b="1"/>
              <a:t>les 5V</a:t>
            </a:r>
            <a:r>
              <a:t> :</a:t>
            </a:r>
          </a:p>
          <a:p>
            <a:pPr lvl="2" marL="1089166" marR="4297679" indent="-301258" defTabSz="549148">
              <a:spcBef>
                <a:spcPts val="700"/>
              </a:spcBef>
              <a:buBlip>
                <a:blip r:embed="rId3"/>
              </a:buBlip>
              <a:defRPr sz="2256">
                <a:solidFill>
                  <a:srgbClr val="000000"/>
                </a:solidFill>
                <a:latin typeface="Candara"/>
                <a:ea typeface="Candara"/>
                <a:cs typeface="Candara"/>
                <a:sym typeface="Candara"/>
              </a:defRPr>
            </a:pPr>
            <a:r>
              <a:rPr b="1"/>
              <a:t>Volume</a:t>
            </a:r>
            <a:r>
              <a:t> : Traitement de données atteignant des pétaoctets (Près de 200 Zo de données numériques créées dans le monde en 2025)</a:t>
            </a:r>
          </a:p>
          <a:p>
            <a:pPr lvl="2" marL="1089166" marR="4297679" indent="-301258" defTabSz="549148">
              <a:spcBef>
                <a:spcPts val="700"/>
              </a:spcBef>
              <a:buBlip>
                <a:blip r:embed="rId3"/>
              </a:buBlip>
              <a:defRPr sz="2256">
                <a:solidFill>
                  <a:srgbClr val="000000"/>
                </a:solidFill>
                <a:latin typeface="Candara"/>
                <a:ea typeface="Candara"/>
                <a:cs typeface="Candara"/>
                <a:sym typeface="Candara"/>
              </a:defRPr>
            </a:pPr>
            <a:r>
              <a:rPr b="1"/>
              <a:t>Vitesse</a:t>
            </a:r>
            <a:r>
              <a:t> : Collecte et analyse en temps réel (flux sociaux, IoT)</a:t>
            </a:r>
          </a:p>
          <a:p>
            <a:pPr lvl="2" marL="1089166" marR="4297679" indent="-301258" defTabSz="549148">
              <a:spcBef>
                <a:spcPts val="700"/>
              </a:spcBef>
              <a:buBlip>
                <a:blip r:embed="rId3"/>
              </a:buBlip>
              <a:defRPr sz="2256">
                <a:solidFill>
                  <a:srgbClr val="000000"/>
                </a:solidFill>
                <a:latin typeface="Candara"/>
                <a:ea typeface="Candara"/>
                <a:cs typeface="Candara"/>
                <a:sym typeface="Candara"/>
              </a:defRPr>
            </a:pPr>
            <a:r>
              <a:rPr b="1"/>
              <a:t>Variété</a:t>
            </a:r>
            <a:r>
              <a:t> : Données structurées, semi-structurées et non structurées (texte, images, logs)</a:t>
            </a:r>
          </a:p>
          <a:p>
            <a:pPr lvl="2" marL="1089166" marR="4297679" indent="-301258" defTabSz="549148">
              <a:spcBef>
                <a:spcPts val="700"/>
              </a:spcBef>
              <a:buBlip>
                <a:blip r:embed="rId3"/>
              </a:buBlip>
              <a:defRPr sz="2256">
                <a:solidFill>
                  <a:srgbClr val="000000"/>
                </a:solidFill>
                <a:latin typeface="Candara"/>
                <a:ea typeface="Candara"/>
                <a:cs typeface="Candara"/>
                <a:sym typeface="Candara"/>
              </a:defRPr>
            </a:pPr>
            <a:r>
              <a:rPr b="1"/>
              <a:t>Véracité</a:t>
            </a:r>
            <a:r>
              <a:t> : Enjeux de fiabilité et qualité des données</a:t>
            </a:r>
          </a:p>
          <a:p>
            <a:pPr lvl="2" marL="1089166" marR="4297679" indent="-301258" defTabSz="549148">
              <a:spcBef>
                <a:spcPts val="700"/>
              </a:spcBef>
              <a:buBlip>
                <a:blip r:embed="rId3"/>
              </a:buBlip>
              <a:defRPr sz="2256">
                <a:solidFill>
                  <a:srgbClr val="000000"/>
                </a:solidFill>
                <a:latin typeface="Candara"/>
                <a:ea typeface="Candara"/>
                <a:cs typeface="Candara"/>
                <a:sym typeface="Candara"/>
              </a:defRPr>
            </a:pPr>
            <a:r>
              <a:rPr b="1"/>
              <a:t>Valeur</a:t>
            </a:r>
            <a:r>
              <a:t> : Extraction d’informations exploitables (</a:t>
            </a:r>
            <a:r>
              <a:rPr i="1"/>
              <a:t>actionnables insights</a:t>
            </a:r>
            <a:r>
              <a:t>)</a:t>
            </a:r>
          </a:p>
        </p:txBody>
      </p:sp>
      <p:sp>
        <p:nvSpPr>
          <p:cNvPr id="765" name="Numéro de diapositive"/>
          <p:cNvSpPr/>
          <p:nvPr>
            <p:ph type="sldNum" sz="quarter" idx="2"/>
          </p:nvPr>
        </p:nvSpPr>
        <p:spPr>
          <a:xfrm>
            <a:off x="12129941" y="9213850"/>
            <a:ext cx="365622"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66" name="Big bang du big data.jpeg" descr="Big bang du big data.jpeg"/>
          <p:cNvPicPr>
            <a:picLocks noChangeAspect="1"/>
          </p:cNvPicPr>
          <p:nvPr/>
        </p:nvPicPr>
        <p:blipFill>
          <a:blip r:embed="rId4">
            <a:extLst/>
          </a:blip>
          <a:stretch>
            <a:fillRect/>
          </a:stretch>
        </p:blipFill>
        <p:spPr>
          <a:xfrm>
            <a:off x="8127069" y="3298532"/>
            <a:ext cx="4623678" cy="4623679"/>
          </a:xfrm>
          <a:prstGeom prst="rect">
            <a:avLst/>
          </a:prstGeom>
          <a:ln w="12700">
            <a:miter lim="400000"/>
          </a:ln>
        </p:spPr>
      </p:pic>
      <p:sp>
        <p:nvSpPr>
          <p:cNvPr id="767" name="Fig 6.1 - Le Big Bang du Big Data"/>
          <p:cNvSpPr txBox="1"/>
          <p:nvPr/>
        </p:nvSpPr>
        <p:spPr>
          <a:xfrm>
            <a:off x="8212263" y="8121942"/>
            <a:ext cx="4833225"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0" indent="0" defTabSz="450000">
              <a:spcBef>
                <a:spcPts val="0"/>
              </a:spcBef>
              <a:buClrTx/>
              <a:buSzTx/>
              <a:buNone/>
              <a:defRPr sz="1600">
                <a:latin typeface="Trebuchet MS"/>
                <a:ea typeface="Trebuchet MS"/>
                <a:cs typeface="Trebuchet MS"/>
                <a:sym typeface="Trebuchet MS"/>
              </a:defRPr>
            </a:pPr>
            <a:r>
              <a:t>Fig 6.1 - </a:t>
            </a:r>
            <a:r>
              <a:rPr u="sng">
                <a:solidFill>
                  <a:srgbClr val="A53234"/>
                </a:solidFill>
                <a:hlinkClick r:id="rId5" invalidUrl="" action="" tgtFrame="" tooltip="" history="1" highlightClick="0" endSnd="0"/>
              </a:rPr>
              <a:t>Le Big Bang du Big Data</a:t>
            </a:r>
          </a:p>
        </p:txBody>
      </p:sp>
    </p:spTree>
  </p:cSld>
  <p:clrMapOvr>
    <a:masterClrMapping/>
  </p:clrMapOvr>
  <p:transition xmlns:p14="http://schemas.microsoft.com/office/powerpoint/2010/main" spd="med" advClick="1"/>
</p:sld>
</file>

<file path=ppt/slides/slide1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1" name="Big Data &amp; Hadoop Chapitre 6…"/>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Big Data &amp; Hadoop	</a:t>
            </a:r>
            <a:r>
              <a:rPr sz="3500">
                <a:solidFill>
                  <a:srgbClr val="5B5854"/>
                </a:solidFill>
              </a:rPr>
              <a:t>Chapitre </a:t>
            </a:r>
            <a:r>
              <a:rPr sz="4000">
                <a:solidFill>
                  <a:srgbClr val="5B5854"/>
                </a:solidFill>
              </a:rPr>
              <a:t>6</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1</a:t>
            </a:r>
            <a:r>
              <a:t> - Big Data - définition et caractéristiques </a:t>
            </a:r>
          </a:p>
        </p:txBody>
      </p:sp>
      <p:sp>
        <p:nvSpPr>
          <p:cNvPr id="772" name="Stockage et données…"/>
          <p:cNvSpPr/>
          <p:nvPr>
            <p:ph type="body" idx="1"/>
          </p:nvPr>
        </p:nvSpPr>
        <p:spPr>
          <a:xfrm>
            <a:off x="508000" y="3041650"/>
            <a:ext cx="11988800" cy="5727700"/>
          </a:xfrm>
          <a:prstGeom prst="rect">
            <a:avLst/>
          </a:prstGeom>
        </p:spPr>
        <p:txBody>
          <a:bodyPr anchor="t"/>
          <a:lstStyle/>
          <a:p>
            <a:pPr marL="320488" indent="-320488">
              <a:spcBef>
                <a:spcPts val="1000"/>
              </a:spcBef>
              <a:buBlip>
                <a:blip r:embed="rId3"/>
              </a:buBlip>
              <a:defRPr>
                <a:solidFill>
                  <a:srgbClr val="000000"/>
                </a:solidFill>
                <a:latin typeface="Candara"/>
                <a:ea typeface="Candara"/>
                <a:cs typeface="Candara"/>
                <a:sym typeface="Candara"/>
              </a:defRPr>
            </a:pPr>
            <a:r>
              <a:t>Stockage et données</a:t>
            </a:r>
          </a:p>
          <a:p>
            <a:pPr lvl="1" marL="739588" indent="-320488">
              <a:spcBef>
                <a:spcPts val="800"/>
              </a:spcBef>
              <a:buBlip>
                <a:blip r:embed="rId3"/>
              </a:buBlip>
              <a:defRPr sz="2600">
                <a:solidFill>
                  <a:srgbClr val="000000"/>
                </a:solidFill>
                <a:latin typeface="Candara"/>
                <a:ea typeface="Candara"/>
                <a:cs typeface="Candara"/>
                <a:sym typeface="Candara"/>
              </a:defRPr>
            </a:pPr>
            <a:r>
              <a:rPr i="1"/>
              <a:t>Data store</a:t>
            </a:r>
            <a:r>
              <a:t> ; Dépôt de données :</a:t>
            </a:r>
          </a:p>
          <a:p>
            <a:pPr lvl="2" marL="1158688" indent="-320488">
              <a:spcBef>
                <a:spcPts val="800"/>
              </a:spcBef>
              <a:buBlip>
                <a:blip r:embed="rId3"/>
              </a:buBlip>
              <a:defRPr sz="2600">
                <a:solidFill>
                  <a:srgbClr val="000000"/>
                </a:solidFill>
                <a:latin typeface="Candara"/>
                <a:ea typeface="Candara"/>
                <a:cs typeface="Candara"/>
                <a:sym typeface="Candara"/>
              </a:defRPr>
            </a:pPr>
            <a:r>
              <a:t>Terme </a:t>
            </a:r>
            <a:r>
              <a:rPr b="1"/>
              <a:t>générique</a:t>
            </a:r>
            <a:r>
              <a:t> qui désigne l’ensemble des bases de données, des systèmes de fichiers ou de répertoires.</a:t>
            </a:r>
          </a:p>
          <a:p>
            <a:pPr lvl="1" marL="739588" indent="-320488">
              <a:spcBef>
                <a:spcPts val="800"/>
              </a:spcBef>
              <a:buBlip>
                <a:blip r:embed="rId3"/>
              </a:buBlip>
              <a:defRPr sz="2600">
                <a:solidFill>
                  <a:srgbClr val="000000"/>
                </a:solidFill>
                <a:latin typeface="Candara"/>
                <a:ea typeface="Candara"/>
                <a:cs typeface="Candara"/>
                <a:sym typeface="Candara"/>
              </a:defRPr>
            </a:pPr>
            <a:r>
              <a:rPr i="1"/>
              <a:t>Data warehouse</a:t>
            </a:r>
            <a:r>
              <a:t> ; entrepôt de données ;</a:t>
            </a:r>
          </a:p>
          <a:p>
            <a:pPr lvl="2" marL="1158688" indent="-320488">
              <a:spcBef>
                <a:spcPts val="800"/>
              </a:spcBef>
              <a:buBlip>
                <a:blip r:embed="rId3"/>
              </a:buBlip>
              <a:defRPr sz="2600">
                <a:solidFill>
                  <a:srgbClr val="000000"/>
                </a:solidFill>
                <a:latin typeface="Candara"/>
                <a:ea typeface="Candara"/>
                <a:cs typeface="Candara"/>
                <a:sym typeface="Candara"/>
              </a:defRPr>
            </a:pPr>
            <a:r>
              <a:t>Type particulier de base de données.</a:t>
            </a:r>
          </a:p>
          <a:p>
            <a:pPr lvl="1" marL="739588" indent="-320488">
              <a:spcBef>
                <a:spcPts val="800"/>
              </a:spcBef>
              <a:buBlip>
                <a:blip r:embed="rId3"/>
              </a:buBlip>
              <a:defRPr sz="2600">
                <a:solidFill>
                  <a:srgbClr val="000000"/>
                </a:solidFill>
                <a:latin typeface="Candara"/>
                <a:ea typeface="Candara"/>
                <a:cs typeface="Candara"/>
                <a:sym typeface="Candara"/>
              </a:defRPr>
            </a:pPr>
            <a:r>
              <a:rPr i="1"/>
              <a:t>Data lake</a:t>
            </a:r>
            <a:r>
              <a:t> ; lac de données :</a:t>
            </a:r>
          </a:p>
          <a:p>
            <a:pPr lvl="2" marL="1158688" indent="-320488">
              <a:spcBef>
                <a:spcPts val="800"/>
              </a:spcBef>
              <a:buBlip>
                <a:blip r:embed="rId3"/>
              </a:buBlip>
              <a:defRPr sz="2600">
                <a:solidFill>
                  <a:srgbClr val="000000"/>
                </a:solidFill>
                <a:latin typeface="Candara"/>
                <a:ea typeface="Candara"/>
                <a:cs typeface="Candara"/>
                <a:sym typeface="Candara"/>
              </a:defRPr>
            </a:pPr>
            <a:r>
              <a:t>Stockage de données massives, en clusters, où les données sont gardées </a:t>
            </a:r>
            <a:r>
              <a:rPr b="1"/>
              <a:t>dans leur formats natifs</a:t>
            </a:r>
            <a:r>
              <a:t>, dans des base NoSQL par exemple. </a:t>
            </a:r>
          </a:p>
          <a:p>
            <a:pPr lvl="1" marL="739588" indent="-320488">
              <a:spcBef>
                <a:spcPts val="800"/>
              </a:spcBef>
              <a:buBlip>
                <a:blip r:embed="rId3"/>
              </a:buBlip>
              <a:defRPr sz="2600">
                <a:solidFill>
                  <a:srgbClr val="000000"/>
                </a:solidFill>
                <a:latin typeface="Candara"/>
                <a:ea typeface="Candara"/>
                <a:cs typeface="Candara"/>
                <a:sym typeface="Candara"/>
              </a:defRPr>
            </a:pPr>
            <a:r>
              <a:rPr i="1"/>
              <a:t>Dataviz</a:t>
            </a:r>
            <a:r>
              <a:t> ; </a:t>
            </a:r>
            <a:r>
              <a:rPr b="1"/>
              <a:t>visualisation</a:t>
            </a:r>
            <a:r>
              <a:t> de données.</a:t>
            </a:r>
          </a:p>
        </p:txBody>
      </p:sp>
      <p:sp>
        <p:nvSpPr>
          <p:cNvPr id="773" name="Numéro de diapositive"/>
          <p:cNvSpPr/>
          <p:nvPr>
            <p:ph type="sldNum" sz="quarter" idx="2"/>
          </p:nvPr>
        </p:nvSpPr>
        <p:spPr>
          <a:xfrm>
            <a:off x="12134008" y="9213850"/>
            <a:ext cx="357487"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7" name="Big Data &amp; Hadoop Chapitre 6…"/>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Big Data &amp; Hadoop	</a:t>
            </a:r>
            <a:r>
              <a:rPr sz="3500">
                <a:solidFill>
                  <a:srgbClr val="5B5854"/>
                </a:solidFill>
              </a:rPr>
              <a:t>Chapitre </a:t>
            </a:r>
            <a:r>
              <a:rPr sz="4000">
                <a:solidFill>
                  <a:srgbClr val="5B5854"/>
                </a:solidFill>
              </a:rPr>
              <a:t>6</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1</a:t>
            </a:r>
            <a:r>
              <a:t> - Big Data - définition et caractéristiques </a:t>
            </a:r>
          </a:p>
        </p:txBody>
      </p:sp>
      <p:sp>
        <p:nvSpPr>
          <p:cNvPr id="778" name="Stockage et données, suite…"/>
          <p:cNvSpPr/>
          <p:nvPr>
            <p:ph type="body" idx="1"/>
          </p:nvPr>
        </p:nvSpPr>
        <p:spPr>
          <a:xfrm>
            <a:off x="508000" y="3041650"/>
            <a:ext cx="11988800" cy="5727700"/>
          </a:xfrm>
          <a:prstGeom prst="rect">
            <a:avLst/>
          </a:prstGeom>
        </p:spPr>
        <p:txBody>
          <a:bodyPr anchor="t"/>
          <a:lstStyle/>
          <a:p>
            <a:pPr marL="282029" indent="-282029" defTabSz="514095">
              <a:spcBef>
                <a:spcPts val="800"/>
              </a:spcBef>
              <a:buBlip>
                <a:blip r:embed="rId2"/>
              </a:buBlip>
              <a:defRPr sz="2992">
                <a:solidFill>
                  <a:srgbClr val="000000"/>
                </a:solidFill>
                <a:latin typeface="Candara"/>
                <a:ea typeface="Candara"/>
                <a:cs typeface="Candara"/>
                <a:sym typeface="Candara"/>
              </a:defRPr>
            </a:pPr>
            <a:r>
              <a:t>Stockage et données, suite</a:t>
            </a:r>
          </a:p>
          <a:p>
            <a:pPr lvl="1" marL="650837" indent="-282029" defTabSz="514095">
              <a:spcBef>
                <a:spcPts val="700"/>
              </a:spcBef>
              <a:buBlip>
                <a:blip r:embed="rId2"/>
              </a:buBlip>
              <a:defRPr sz="2288">
                <a:solidFill>
                  <a:srgbClr val="000000"/>
                </a:solidFill>
                <a:latin typeface="Candara"/>
                <a:ea typeface="Candara"/>
                <a:cs typeface="Candara"/>
                <a:sym typeface="Candara"/>
              </a:defRPr>
            </a:pPr>
            <a:r>
              <a:rPr i="1"/>
              <a:t>Data mining</a:t>
            </a:r>
            <a:r>
              <a:t> ; exploration de données :</a:t>
            </a:r>
          </a:p>
          <a:p>
            <a:pPr lvl="2" marL="1019645" indent="-282029" defTabSz="514095">
              <a:spcBef>
                <a:spcPts val="700"/>
              </a:spcBef>
              <a:buBlip>
                <a:blip r:embed="rId2"/>
              </a:buBlip>
              <a:defRPr sz="2288">
                <a:solidFill>
                  <a:srgbClr val="000000"/>
                </a:solidFill>
                <a:latin typeface="Candara"/>
                <a:ea typeface="Candara"/>
                <a:cs typeface="Candara"/>
                <a:sym typeface="Candara"/>
              </a:defRPr>
            </a:pPr>
            <a:r>
              <a:t>Consiste à rechercher des relations qui n'ont pas encore été identifiées.</a:t>
            </a:r>
          </a:p>
          <a:p>
            <a:pPr lvl="2" marL="1019645" indent="-282029" defTabSz="514095">
              <a:spcBef>
                <a:spcPts val="700"/>
              </a:spcBef>
              <a:buBlip>
                <a:blip r:embed="rId2"/>
              </a:buBlip>
              <a:defRPr spc="0" sz="2288">
                <a:solidFill>
                  <a:srgbClr val="000000"/>
                </a:solidFill>
                <a:latin typeface="Candara"/>
                <a:ea typeface="Candara"/>
                <a:cs typeface="Candara"/>
                <a:sym typeface="Candara"/>
              </a:defRPr>
            </a:pPr>
            <a:r>
              <a:t>Processus utilisé pour extraire des données utilisables d’un plus grand ensemble de données brutes.</a:t>
            </a:r>
          </a:p>
          <a:p>
            <a:pPr lvl="1" marL="650837" indent="-282029" defTabSz="514095">
              <a:spcBef>
                <a:spcPts val="700"/>
              </a:spcBef>
              <a:buBlip>
                <a:blip r:embed="rId2"/>
              </a:buBlip>
              <a:defRPr sz="2288">
                <a:solidFill>
                  <a:srgbClr val="000000"/>
                </a:solidFill>
                <a:latin typeface="Candara"/>
                <a:ea typeface="Candara"/>
                <a:cs typeface="Candara"/>
                <a:sym typeface="Candara"/>
              </a:defRPr>
            </a:pPr>
            <a:r>
              <a:rPr i="1"/>
              <a:t>Open data </a:t>
            </a:r>
            <a:r>
              <a:t>; données ouvertes :</a:t>
            </a:r>
          </a:p>
          <a:p>
            <a:pPr lvl="2" marL="1019645" indent="-282029" defTabSz="514095">
              <a:spcBef>
                <a:spcPts val="700"/>
              </a:spcBef>
              <a:buBlip>
                <a:blip r:embed="rId2"/>
              </a:buBlip>
              <a:defRPr sz="2288">
                <a:solidFill>
                  <a:srgbClr val="000000"/>
                </a:solidFill>
                <a:latin typeface="Candara"/>
                <a:ea typeface="Candara"/>
                <a:cs typeface="Candara"/>
                <a:sym typeface="Candara"/>
              </a:defRPr>
            </a:pPr>
            <a:r>
              <a:t>Données numériques dont l'accès et l'usage sont laissés libres aux usagers.</a:t>
            </a:r>
          </a:p>
          <a:p>
            <a:pPr lvl="1" marL="650837" indent="-282029" defTabSz="514095">
              <a:spcBef>
                <a:spcPts val="700"/>
              </a:spcBef>
              <a:buBlip>
                <a:blip r:embed="rId2"/>
              </a:buBlip>
              <a:defRPr sz="2288">
                <a:solidFill>
                  <a:srgbClr val="000000"/>
                </a:solidFill>
                <a:latin typeface="Candara"/>
                <a:ea typeface="Candara"/>
                <a:cs typeface="Candara"/>
                <a:sym typeface="Candara"/>
              </a:defRPr>
            </a:pPr>
            <a:r>
              <a:t>BI, </a:t>
            </a:r>
            <a:r>
              <a:rPr i="1"/>
              <a:t>Business Intelligence</a:t>
            </a:r>
            <a:r>
              <a:t> ; informatique décisionnelle :</a:t>
            </a:r>
          </a:p>
          <a:p>
            <a:pPr lvl="2" marL="1019645" indent="-282029" defTabSz="514095">
              <a:spcBef>
                <a:spcPts val="700"/>
              </a:spcBef>
              <a:buBlip>
                <a:blip r:embed="rId2"/>
              </a:buBlip>
              <a:defRPr sz="2288">
                <a:solidFill>
                  <a:srgbClr val="000000"/>
                </a:solidFill>
                <a:latin typeface="Candara"/>
                <a:ea typeface="Candara"/>
                <a:cs typeface="Candara"/>
                <a:sym typeface="Candara"/>
              </a:defRPr>
            </a:pPr>
            <a:r>
              <a:t>Processus d'analyse des données qui vise à doper les performances métier en aidant à prendre des décisions plus avisées.</a:t>
            </a:r>
          </a:p>
          <a:p>
            <a:pPr lvl="1" marL="650837" indent="-282029" defTabSz="514095">
              <a:spcBef>
                <a:spcPts val="700"/>
              </a:spcBef>
              <a:buBlip>
                <a:blip r:embed="rId2"/>
              </a:buBlip>
              <a:defRPr sz="2288">
                <a:solidFill>
                  <a:srgbClr val="000000"/>
                </a:solidFill>
                <a:latin typeface="Candara"/>
                <a:ea typeface="Candara"/>
                <a:cs typeface="Candara"/>
                <a:sym typeface="Candara"/>
              </a:defRPr>
            </a:pPr>
            <a:r>
              <a:t>Voir aussi : </a:t>
            </a:r>
          </a:p>
          <a:p>
            <a:pPr lvl="2" marL="1019645" indent="-282029" defTabSz="514095">
              <a:spcBef>
                <a:spcPts val="700"/>
              </a:spcBef>
              <a:buBlip>
                <a:blip r:embed="rId2"/>
              </a:buBlip>
              <a:defRPr sz="2288">
                <a:solidFill>
                  <a:srgbClr val="000000"/>
                </a:solidFill>
                <a:latin typeface="Candara"/>
                <a:ea typeface="Candara"/>
                <a:cs typeface="Candara"/>
                <a:sym typeface="Candara"/>
              </a:defRPr>
            </a:pPr>
            <a:r>
              <a:rPr u="sng">
                <a:solidFill>
                  <a:schemeClr val="accent3">
                    <a:hueOff val="929958"/>
                    <a:satOff val="10247"/>
                    <a:lumOff val="-24509"/>
                  </a:schemeClr>
                </a:solidFill>
                <a:hlinkClick r:id="rId3" invalidUrl="" action="ppaction://hlinksldjump" tgtFrame="" tooltip="" history="1" highlightClick="0" endSnd="0"/>
              </a:rPr>
              <a:t>La virtualisation de stockage, chapitre 4</a:t>
            </a:r>
            <a:r>
              <a:t>.</a:t>
            </a:r>
          </a:p>
          <a:p>
            <a:pPr lvl="2" marL="1019645" indent="-282029" defTabSz="514095">
              <a:spcBef>
                <a:spcPts val="700"/>
              </a:spcBef>
              <a:buBlip>
                <a:blip r:embed="rId2"/>
              </a:buBlip>
              <a:defRPr sz="2288">
                <a:solidFill>
                  <a:srgbClr val="000000"/>
                </a:solidFill>
                <a:latin typeface="Candara"/>
                <a:ea typeface="Candara"/>
                <a:cs typeface="Candara"/>
                <a:sym typeface="Candara"/>
              </a:defRPr>
            </a:pPr>
            <a:r>
              <a:rPr u="sng">
                <a:solidFill>
                  <a:schemeClr val="accent3">
                    <a:hueOff val="929958"/>
                    <a:satOff val="10247"/>
                    <a:lumOff val="-24509"/>
                  </a:schemeClr>
                </a:solidFill>
                <a:hlinkClick r:id="rId4" invalidUrl="" action="" tgtFrame="" tooltip="" history="1" highlightClick="0" endSnd="0"/>
              </a:rPr>
              <a:t>www.ovhcloud.com/fr/learn/#big-data</a:t>
            </a:r>
          </a:p>
        </p:txBody>
      </p:sp>
      <p:sp>
        <p:nvSpPr>
          <p:cNvPr id="779" name="Numéro de diapositive"/>
          <p:cNvSpPr/>
          <p:nvPr>
            <p:ph type="sldNum" sz="quarter" idx="2"/>
          </p:nvPr>
        </p:nvSpPr>
        <p:spPr>
          <a:xfrm>
            <a:off x="12128254" y="9213850"/>
            <a:ext cx="368995"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1" name="Big Data &amp; Hadoop Chapitre 6…"/>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Big Data &amp; Hadoop	</a:t>
            </a:r>
            <a:r>
              <a:rPr sz="3500">
                <a:solidFill>
                  <a:srgbClr val="5B5854"/>
                </a:solidFill>
              </a:rPr>
              <a:t>Chapitre </a:t>
            </a:r>
            <a:r>
              <a:rPr sz="4000">
                <a:solidFill>
                  <a:srgbClr val="5B5854"/>
                </a:solidFill>
              </a:rPr>
              <a:t>6</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1</a:t>
            </a:r>
            <a:r>
              <a:t> - Big Data - définition et caractéristiques </a:t>
            </a:r>
          </a:p>
        </p:txBody>
      </p:sp>
      <p:sp>
        <p:nvSpPr>
          <p:cNvPr id="782" name="Applications sectorielles…"/>
          <p:cNvSpPr/>
          <p:nvPr>
            <p:ph type="body" idx="1"/>
          </p:nvPr>
        </p:nvSpPr>
        <p:spPr>
          <a:xfrm>
            <a:off x="508000" y="3041650"/>
            <a:ext cx="11988800" cy="5727700"/>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Applications sectorielles</a:t>
            </a:r>
          </a:p>
          <a:p>
            <a:pPr lvl="1" marL="739588" indent="-320488">
              <a:spcBef>
                <a:spcPts val="800"/>
              </a:spcBef>
              <a:buBlip>
                <a:blip r:embed="rId2"/>
              </a:buBlip>
              <a:defRPr sz="2600">
                <a:solidFill>
                  <a:srgbClr val="000000"/>
                </a:solidFill>
                <a:latin typeface="Candara"/>
                <a:ea typeface="Candara"/>
                <a:cs typeface="Candara"/>
                <a:sym typeface="Candara"/>
              </a:defRPr>
            </a:pPr>
            <a:r>
              <a:t>Marketing : Personnalisation des campagnes via l'analyse comportementale</a:t>
            </a:r>
          </a:p>
          <a:p>
            <a:pPr lvl="1" marL="739588" indent="-320488">
              <a:spcBef>
                <a:spcPts val="800"/>
              </a:spcBef>
              <a:buBlip>
                <a:blip r:embed="rId2"/>
              </a:buBlip>
              <a:defRPr sz="2600">
                <a:solidFill>
                  <a:srgbClr val="000000"/>
                </a:solidFill>
                <a:latin typeface="Candara"/>
                <a:ea typeface="Candara"/>
                <a:cs typeface="Candara"/>
                <a:sym typeface="Candara"/>
              </a:defRPr>
            </a:pPr>
            <a:r>
              <a:t>Santé : Médecine prédictive et gestion épidémiologique</a:t>
            </a:r>
          </a:p>
          <a:p>
            <a:pPr lvl="1" marL="739588" indent="-320488">
              <a:spcBef>
                <a:spcPts val="800"/>
              </a:spcBef>
              <a:buBlip>
                <a:blip r:embed="rId2"/>
              </a:buBlip>
              <a:defRPr sz="2600">
                <a:solidFill>
                  <a:srgbClr val="000000"/>
                </a:solidFill>
                <a:latin typeface="Candara"/>
                <a:ea typeface="Candara"/>
                <a:cs typeface="Candara"/>
                <a:sym typeface="Candara"/>
              </a:defRPr>
            </a:pPr>
            <a:r>
              <a:t>Finance : Détection de fraude et évaluation de risque</a:t>
            </a:r>
          </a:p>
          <a:p>
            <a:pPr lvl="1" marL="739588" indent="-320488">
              <a:spcBef>
                <a:spcPts val="800"/>
              </a:spcBef>
              <a:buBlip>
                <a:blip r:embed="rId2"/>
              </a:buBlip>
              <a:defRPr sz="2600">
                <a:solidFill>
                  <a:srgbClr val="000000"/>
                </a:solidFill>
                <a:latin typeface="Candara"/>
                <a:ea typeface="Candara"/>
                <a:cs typeface="Candara"/>
                <a:sym typeface="Candara"/>
              </a:defRPr>
            </a:pPr>
            <a:r>
              <a:t>Industrie : Maintenance prédictive des équipements</a:t>
            </a:r>
          </a:p>
          <a:p>
            <a:pPr marL="320488" indent="-320488">
              <a:spcBef>
                <a:spcPts val="1000"/>
              </a:spcBef>
              <a:buBlip>
                <a:blip r:embed="rId2"/>
              </a:buBlip>
              <a:defRPr>
                <a:solidFill>
                  <a:srgbClr val="000000"/>
                </a:solidFill>
                <a:latin typeface="Candara"/>
                <a:ea typeface="Candara"/>
                <a:cs typeface="Candara"/>
                <a:sym typeface="Candara"/>
              </a:defRPr>
            </a:pPr>
            <a:r>
              <a:t>Défis majeurs</a:t>
            </a:r>
          </a:p>
          <a:p>
            <a:pPr lvl="1" marL="739588" indent="-320488">
              <a:spcBef>
                <a:spcPts val="800"/>
              </a:spcBef>
              <a:buBlip>
                <a:blip r:embed="rId2"/>
              </a:buBlip>
              <a:defRPr sz="2600">
                <a:solidFill>
                  <a:srgbClr val="000000"/>
                </a:solidFill>
                <a:latin typeface="Candara"/>
                <a:ea typeface="Candara"/>
                <a:cs typeface="Candara"/>
                <a:sym typeface="Candara"/>
              </a:defRPr>
            </a:pPr>
            <a:r>
              <a:t>Stockage : Coûts infrastructurels exponentiels</a:t>
            </a:r>
          </a:p>
          <a:p>
            <a:pPr lvl="1" marL="739588" indent="-320488">
              <a:spcBef>
                <a:spcPts val="800"/>
              </a:spcBef>
              <a:buBlip>
                <a:blip r:embed="rId2"/>
              </a:buBlip>
              <a:defRPr sz="2600">
                <a:solidFill>
                  <a:srgbClr val="000000"/>
                </a:solidFill>
                <a:latin typeface="Candara"/>
                <a:ea typeface="Candara"/>
                <a:cs typeface="Candara"/>
                <a:sym typeface="Candara"/>
              </a:defRPr>
            </a:pPr>
            <a:r>
              <a:t>Traitement : Limites des architectures traditionnelles</a:t>
            </a:r>
          </a:p>
          <a:p>
            <a:pPr lvl="1" marL="739588" indent="-320488">
              <a:spcBef>
                <a:spcPts val="800"/>
              </a:spcBef>
              <a:buBlip>
                <a:blip r:embed="rId2"/>
              </a:buBlip>
              <a:defRPr sz="2600">
                <a:solidFill>
                  <a:srgbClr val="000000"/>
                </a:solidFill>
                <a:latin typeface="Candara"/>
                <a:ea typeface="Candara"/>
                <a:cs typeface="Candara"/>
                <a:sym typeface="Candara"/>
              </a:defRPr>
            </a:pPr>
            <a:r>
              <a:t>Éthique : Confidentialité des données et RGPD</a:t>
            </a:r>
          </a:p>
        </p:txBody>
      </p:sp>
      <p:sp>
        <p:nvSpPr>
          <p:cNvPr id="783" name="Numéro de diapositive"/>
          <p:cNvSpPr/>
          <p:nvPr>
            <p:ph type="sldNum" sz="quarter" idx="2"/>
          </p:nvPr>
        </p:nvSpPr>
        <p:spPr>
          <a:xfrm>
            <a:off x="12134306" y="9213850"/>
            <a:ext cx="35689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5" name="Big Data &amp; Hadoop Chapitre 6…"/>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Big Data &amp; Hadoop	</a:t>
            </a:r>
            <a:r>
              <a:rPr sz="3500">
                <a:solidFill>
                  <a:srgbClr val="5B5854"/>
                </a:solidFill>
              </a:rPr>
              <a:t>Chapitre </a:t>
            </a:r>
            <a:r>
              <a:rPr sz="4000">
                <a:solidFill>
                  <a:srgbClr val="5B5854"/>
                </a:solidFill>
              </a:rPr>
              <a:t>6</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Apache Hadoop : Architecture et Fonctionnement </a:t>
            </a:r>
          </a:p>
        </p:txBody>
      </p:sp>
      <p:sp>
        <p:nvSpPr>
          <p:cNvPr id="786" name="Principes fondamentaux…"/>
          <p:cNvSpPr/>
          <p:nvPr>
            <p:ph type="body" idx="1"/>
          </p:nvPr>
        </p:nvSpPr>
        <p:spPr>
          <a:xfrm>
            <a:off x="508000" y="3041650"/>
            <a:ext cx="11988800" cy="5727700"/>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Principes fondamentaux</a:t>
            </a:r>
          </a:p>
          <a:p>
            <a:pPr lvl="1" marL="739588" indent="-320488">
              <a:spcBef>
                <a:spcPts val="1000"/>
              </a:spcBef>
              <a:buBlip>
                <a:blip r:embed="rId2"/>
              </a:buBlip>
              <a:defRPr sz="2600">
                <a:solidFill>
                  <a:srgbClr val="000000"/>
                </a:solidFill>
                <a:latin typeface="Candara"/>
                <a:ea typeface="Candara"/>
                <a:cs typeface="Candara"/>
                <a:sym typeface="Candara"/>
              </a:defRPr>
            </a:pPr>
            <a:r>
              <a:rPr u="sng">
                <a:solidFill>
                  <a:schemeClr val="accent3">
                    <a:hueOff val="929958"/>
                    <a:satOff val="10247"/>
                    <a:lumOff val="-24509"/>
                  </a:schemeClr>
                </a:solidFill>
                <a:hlinkClick r:id="rId3" invalidUrl="" action="" tgtFrame="" tooltip="" history="1" highlightClick="0" endSnd="0"/>
              </a:rPr>
              <a:t>Apache Hadoop</a:t>
            </a:r>
            <a:r>
              <a:t> est un framework open-source conçu pour :</a:t>
            </a:r>
          </a:p>
          <a:p>
            <a:pPr lvl="2" marL="1158688" indent="-320488">
              <a:spcBef>
                <a:spcPts val="800"/>
              </a:spcBef>
              <a:buBlip>
                <a:blip r:embed="rId2"/>
              </a:buBlip>
              <a:defRPr sz="2400">
                <a:solidFill>
                  <a:srgbClr val="000000"/>
                </a:solidFill>
                <a:latin typeface="Candara"/>
                <a:ea typeface="Candara"/>
                <a:cs typeface="Candara"/>
                <a:sym typeface="Candara"/>
              </a:defRPr>
            </a:pPr>
            <a:r>
              <a:t>Stocker des données massives via HDFS, </a:t>
            </a:r>
            <a:r>
              <a:rPr i="1"/>
              <a:t>Hadoop Distributed File System</a:t>
            </a:r>
            <a:r>
              <a:t> ;</a:t>
            </a:r>
          </a:p>
          <a:p>
            <a:pPr lvl="2" marL="1158688" indent="-320488">
              <a:spcBef>
                <a:spcPts val="800"/>
              </a:spcBef>
              <a:buBlip>
                <a:blip r:embed="rId2"/>
              </a:buBlip>
              <a:defRPr sz="2400">
                <a:solidFill>
                  <a:srgbClr val="000000"/>
                </a:solidFill>
                <a:latin typeface="Candara"/>
                <a:ea typeface="Candara"/>
                <a:cs typeface="Candara"/>
                <a:sym typeface="Candara"/>
              </a:defRPr>
            </a:pPr>
            <a:r>
              <a:t>Rechercher et restituer des données ;</a:t>
            </a:r>
          </a:p>
          <a:p>
            <a:pPr lvl="2" marL="1158688" indent="-320488">
              <a:spcBef>
                <a:spcPts val="800"/>
              </a:spcBef>
              <a:buBlip>
                <a:blip r:embed="rId2"/>
              </a:buBlip>
              <a:defRPr sz="2400">
                <a:solidFill>
                  <a:srgbClr val="000000"/>
                </a:solidFill>
                <a:latin typeface="Candara"/>
                <a:ea typeface="Candara"/>
                <a:cs typeface="Candara"/>
                <a:sym typeface="Candara"/>
              </a:defRPr>
            </a:pPr>
            <a:r>
              <a:t>Traiter en parallèle avec </a:t>
            </a:r>
            <a:r>
              <a:rPr i="1"/>
              <a:t>MapReduce</a:t>
            </a:r>
            <a:r>
              <a:t> ;</a:t>
            </a:r>
          </a:p>
          <a:p>
            <a:pPr lvl="2" marL="1158688" indent="-320488">
              <a:spcBef>
                <a:spcPts val="800"/>
              </a:spcBef>
              <a:buBlip>
                <a:blip r:embed="rId2"/>
              </a:buBlip>
              <a:defRPr sz="2400">
                <a:solidFill>
                  <a:srgbClr val="000000"/>
                </a:solidFill>
                <a:latin typeface="Candara"/>
                <a:ea typeface="Candara"/>
                <a:cs typeface="Candara"/>
                <a:sym typeface="Candara"/>
              </a:defRPr>
            </a:pPr>
            <a:r>
              <a:t>Gérer les ressources via YARN, </a:t>
            </a:r>
            <a:r>
              <a:rPr i="1"/>
              <a:t>Yet Another Resource Negociator.</a:t>
            </a:r>
            <a:endParaRPr i="1"/>
          </a:p>
          <a:p>
            <a:pPr lvl="1" marL="739588" indent="-320488">
              <a:spcBef>
                <a:spcPts val="1000"/>
              </a:spcBef>
              <a:buBlip>
                <a:blip r:embed="rId2"/>
              </a:buBlip>
              <a:defRPr sz="2600">
                <a:solidFill>
                  <a:srgbClr val="000000"/>
                </a:solidFill>
                <a:latin typeface="Candara"/>
                <a:ea typeface="Candara"/>
                <a:cs typeface="Candara"/>
                <a:sym typeface="Candara"/>
              </a:defRPr>
            </a:pPr>
            <a:r>
              <a:t>Contexte</a:t>
            </a:r>
          </a:p>
          <a:p>
            <a:pPr lvl="2" marL="1158688" indent="-320488">
              <a:spcBef>
                <a:spcPts val="800"/>
              </a:spcBef>
              <a:buBlip>
                <a:blip r:embed="rId2"/>
              </a:buBlip>
              <a:defRPr sz="2400">
                <a:solidFill>
                  <a:srgbClr val="000000"/>
                </a:solidFill>
                <a:latin typeface="Candara"/>
                <a:ea typeface="Candara"/>
                <a:cs typeface="Candara"/>
                <a:sym typeface="Candara"/>
              </a:defRPr>
            </a:pPr>
            <a:r>
              <a:t>Hadoop a été créé par Doug Cutting et fait partie des projets de la fondation logicielle Apache depuis 2009.</a:t>
            </a:r>
          </a:p>
          <a:p>
            <a:pPr lvl="2" marL="1158688" indent="-320488">
              <a:spcBef>
                <a:spcPts val="800"/>
              </a:spcBef>
              <a:buBlip>
                <a:blip r:embed="rId2"/>
              </a:buBlip>
              <a:defRPr sz="2400">
                <a:solidFill>
                  <a:srgbClr val="000000"/>
                </a:solidFill>
                <a:latin typeface="Candara"/>
                <a:ea typeface="Candara"/>
                <a:cs typeface="Candara"/>
                <a:sym typeface="Candara"/>
              </a:defRPr>
            </a:pPr>
            <a:r>
              <a:t>Hadoop a été inspiré par la publication de MapReduce, GoogleFS et BigTable de Google.</a:t>
            </a:r>
          </a:p>
          <a:p>
            <a:pPr lvl="2" marL="1158688" indent="-320488">
              <a:spcBef>
                <a:spcPts val="800"/>
              </a:spcBef>
              <a:buBlip>
                <a:blip r:embed="rId2"/>
              </a:buBlip>
              <a:defRPr sz="2400">
                <a:solidFill>
                  <a:srgbClr val="000000"/>
                </a:solidFill>
                <a:latin typeface="Candara"/>
                <a:ea typeface="Candara"/>
                <a:cs typeface="Candara"/>
                <a:sym typeface="Candara"/>
              </a:defRPr>
            </a:pPr>
            <a:r>
              <a:t>La version actuele d’Apache Hadoop est 3.4.1 (octobre 2024).</a:t>
            </a:r>
          </a:p>
        </p:txBody>
      </p:sp>
      <p:sp>
        <p:nvSpPr>
          <p:cNvPr id="787" name="Numéro de diapositive"/>
          <p:cNvSpPr/>
          <p:nvPr>
            <p:ph type="sldNum" sz="quarter" idx="2"/>
          </p:nvPr>
        </p:nvSpPr>
        <p:spPr>
          <a:xfrm>
            <a:off x="12127807" y="9213850"/>
            <a:ext cx="369889"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88" name="vidéo-collée.png" descr="vidéo-collée.png"/>
          <p:cNvPicPr>
            <a:picLocks noChangeAspect="1"/>
          </p:cNvPicPr>
          <p:nvPr/>
        </p:nvPicPr>
        <p:blipFill>
          <a:blip r:embed="rId4">
            <a:extLst/>
          </a:blip>
          <a:stretch>
            <a:fillRect/>
          </a:stretch>
        </p:blipFill>
        <p:spPr>
          <a:xfrm>
            <a:off x="8308504" y="2578100"/>
            <a:ext cx="4508727" cy="1352618"/>
          </a:xfrm>
          <a:prstGeom prst="rect">
            <a:avLst/>
          </a:prstGeom>
          <a:ln w="12700">
            <a:miter lim="400000"/>
          </a:ln>
        </p:spPr>
      </p:pic>
    </p:spTree>
  </p:cSld>
  <p:clrMapOvr>
    <a:masterClrMapping/>
  </p:clrMapOvr>
  <p:transition xmlns:p14="http://schemas.microsoft.com/office/powerpoint/2010/main" spd="med" advClick="1"/>
</p:sld>
</file>

<file path=ppt/slides/slide1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0" name="Big Data &amp; Hadoop Chapitre 6…"/>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Big Data &amp; Hadoop	</a:t>
            </a:r>
            <a:r>
              <a:rPr sz="3500">
                <a:solidFill>
                  <a:srgbClr val="5B5854"/>
                </a:solidFill>
              </a:rPr>
              <a:t>Chapitre </a:t>
            </a:r>
            <a:r>
              <a:rPr sz="4000">
                <a:solidFill>
                  <a:srgbClr val="5B5854"/>
                </a:solidFill>
              </a:rPr>
              <a:t>6</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Hadoop : Architecture et Fonctionnement </a:t>
            </a:r>
          </a:p>
        </p:txBody>
      </p:sp>
      <p:sp>
        <p:nvSpPr>
          <p:cNvPr id="791" name="L’écosystème Apache Hadoop"/>
          <p:cNvSpPr/>
          <p:nvPr>
            <p:ph type="body" idx="1"/>
          </p:nvPr>
        </p:nvSpPr>
        <p:spPr>
          <a:xfrm>
            <a:off x="508000" y="3041650"/>
            <a:ext cx="11988800" cy="5727700"/>
          </a:xfrm>
          <a:prstGeom prst="rect">
            <a:avLst/>
          </a:prstGeom>
        </p:spPr>
        <p:txBody>
          <a:bodyPr anchor="t"/>
          <a:lstStyle>
            <a:lvl1pPr marL="320488" indent="-320488">
              <a:spcBef>
                <a:spcPts val="1000"/>
              </a:spcBef>
              <a:buBlip>
                <a:blip r:embed="rId2"/>
              </a:buBlip>
              <a:defRPr>
                <a:solidFill>
                  <a:srgbClr val="000000"/>
                </a:solidFill>
                <a:latin typeface="Candara"/>
                <a:ea typeface="Candara"/>
                <a:cs typeface="Candara"/>
                <a:sym typeface="Candara"/>
              </a:defRPr>
            </a:lvl1pPr>
          </a:lstStyle>
          <a:p>
            <a:pPr/>
            <a:r>
              <a:t>L’écosystème Apache Hadoop</a:t>
            </a:r>
          </a:p>
        </p:txBody>
      </p:sp>
      <p:sp>
        <p:nvSpPr>
          <p:cNvPr id="792" name="Numéro de diapositive"/>
          <p:cNvSpPr/>
          <p:nvPr>
            <p:ph type="sldNum" sz="quarter" idx="2"/>
          </p:nvPr>
        </p:nvSpPr>
        <p:spPr>
          <a:xfrm>
            <a:off x="12128551" y="9213850"/>
            <a:ext cx="36840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93" name="Hadoop-écosystème.jpg" descr="Hadoop-écosystème.jpg"/>
          <p:cNvPicPr>
            <a:picLocks noChangeAspect="1"/>
          </p:cNvPicPr>
          <p:nvPr/>
        </p:nvPicPr>
        <p:blipFill>
          <a:blip r:embed="rId3">
            <a:extLst/>
          </a:blip>
          <a:stretch>
            <a:fillRect/>
          </a:stretch>
        </p:blipFill>
        <p:spPr>
          <a:xfrm>
            <a:off x="1086602" y="3711937"/>
            <a:ext cx="10831596" cy="5668536"/>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La virtualisation système Chapitre 1…"/>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système	</a:t>
            </a:r>
            <a:r>
              <a:rPr sz="3500">
                <a:solidFill>
                  <a:srgbClr val="5B5854"/>
                </a:solidFill>
              </a:rPr>
              <a:t>Chapitre </a:t>
            </a:r>
            <a:r>
              <a:rPr sz="4000">
                <a:solidFill>
                  <a:srgbClr val="5B5854"/>
                </a:solidFill>
              </a:rPr>
              <a:t>1</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Avantages / Inconvénients</a:t>
            </a:r>
          </a:p>
        </p:txBody>
      </p:sp>
      <p:sp>
        <p:nvSpPr>
          <p:cNvPr id="195" name="Inconvénients de la virtualisation système, suite……"/>
          <p:cNvSpPr/>
          <p:nvPr>
            <p:ph type="body" idx="1"/>
          </p:nvPr>
        </p:nvSpPr>
        <p:spPr>
          <a:prstGeom prst="rect">
            <a:avLst/>
          </a:prstGeom>
        </p:spPr>
        <p:txBody>
          <a:bodyPr anchor="t"/>
          <a:lstStyle/>
          <a:p>
            <a:pPr>
              <a:spcBef>
                <a:spcPts val="1000"/>
              </a:spcBef>
              <a:buBlip>
                <a:blip r:embed="rId3"/>
              </a:buBlip>
              <a:defRPr>
                <a:solidFill>
                  <a:srgbClr val="000000"/>
                </a:solidFill>
                <a:latin typeface="Candara"/>
                <a:ea typeface="Candara"/>
                <a:cs typeface="Candara"/>
                <a:sym typeface="Candara"/>
              </a:defRPr>
            </a:pPr>
            <a:r>
              <a:rPr b="1"/>
              <a:t>Inconvénients</a:t>
            </a:r>
            <a:r>
              <a:t> de la virtualisation système, suite…</a:t>
            </a:r>
          </a:p>
          <a:p>
            <a:pPr lvl="1" marL="739588" indent="-320488">
              <a:spcBef>
                <a:spcPts val="1000"/>
              </a:spcBef>
              <a:buBlip>
                <a:blip r:embed="rId3"/>
              </a:buBlip>
              <a:defRPr sz="2600">
                <a:solidFill>
                  <a:srgbClr val="000000"/>
                </a:solidFill>
                <a:latin typeface="Candara"/>
                <a:ea typeface="Candara"/>
                <a:cs typeface="Candara"/>
                <a:sym typeface="Candara"/>
              </a:defRPr>
            </a:pPr>
            <a:r>
              <a:t>Problèmes de sécurité : </a:t>
            </a:r>
          </a:p>
          <a:p>
            <a:pPr lvl="2" marL="1158688" indent="-320488">
              <a:spcBef>
                <a:spcPts val="1000"/>
              </a:spcBef>
              <a:buBlip>
                <a:blip r:embed="rId3"/>
              </a:buBlip>
              <a:defRPr sz="2200">
                <a:solidFill>
                  <a:srgbClr val="000000"/>
                </a:solidFill>
                <a:latin typeface="Candara"/>
                <a:ea typeface="Candara"/>
                <a:cs typeface="Candara"/>
                <a:sym typeface="Candara"/>
              </a:defRPr>
            </a:pPr>
            <a:r>
              <a:t>La compromission d'une machine virtuelle peut potentiellement affecter l'ensemble de l'infrastructure.</a:t>
            </a:r>
          </a:p>
          <a:p>
            <a:pPr lvl="1" marL="739588" indent="-320488">
              <a:spcBef>
                <a:spcPts val="1000"/>
              </a:spcBef>
              <a:buBlip>
                <a:blip r:embed="rId3"/>
              </a:buBlip>
              <a:defRPr sz="2600">
                <a:solidFill>
                  <a:srgbClr val="000000"/>
                </a:solidFill>
                <a:latin typeface="Candara"/>
                <a:ea typeface="Candara"/>
                <a:cs typeface="Candara"/>
                <a:sym typeface="Candara"/>
              </a:defRPr>
            </a:pPr>
            <a:r>
              <a:t>Performance : </a:t>
            </a:r>
          </a:p>
          <a:p>
            <a:pPr lvl="2" marL="1158688" indent="-320488">
              <a:spcBef>
                <a:spcPts val="1000"/>
              </a:spcBef>
              <a:buBlip>
                <a:blip r:embed="rId3"/>
              </a:buBlip>
              <a:defRPr sz="2200">
                <a:solidFill>
                  <a:srgbClr val="000000"/>
                </a:solidFill>
                <a:latin typeface="Candara"/>
                <a:ea typeface="Candara"/>
                <a:cs typeface="Candara"/>
                <a:sym typeface="Candara"/>
              </a:defRPr>
            </a:pPr>
            <a:r>
              <a:t>Les performances peuvent être affectées par la concurrence entre machines virtuelles sur le même système hôte.</a:t>
            </a:r>
          </a:p>
          <a:p>
            <a:pPr lvl="1" marL="739588" indent="-320488">
              <a:spcBef>
                <a:spcPts val="1000"/>
              </a:spcBef>
              <a:buBlip>
                <a:blip r:embed="rId3"/>
              </a:buBlip>
              <a:defRPr sz="2600">
                <a:solidFill>
                  <a:srgbClr val="000000"/>
                </a:solidFill>
                <a:latin typeface="Candara"/>
                <a:ea typeface="Candara"/>
                <a:cs typeface="Candara"/>
                <a:sym typeface="Candara"/>
              </a:defRPr>
            </a:pPr>
            <a:r>
              <a:t>Overhead : </a:t>
            </a:r>
          </a:p>
          <a:p>
            <a:pPr lvl="2" marL="1158688" indent="-320488">
              <a:spcBef>
                <a:spcPts val="1000"/>
              </a:spcBef>
              <a:buBlip>
                <a:blip r:embed="rId3"/>
              </a:buBlip>
              <a:defRPr sz="2200">
                <a:solidFill>
                  <a:srgbClr val="000000"/>
                </a:solidFill>
                <a:latin typeface="Candara"/>
                <a:ea typeface="Candara"/>
                <a:cs typeface="Candara"/>
                <a:sym typeface="Candara"/>
              </a:defRPr>
            </a:pPr>
            <a:r>
              <a:t>La réplication de l'environnement matériel et du système d'exploitation pour chaque machine virtuelle génère un surcoût.</a:t>
            </a:r>
          </a:p>
        </p:txBody>
      </p:sp>
      <p:sp>
        <p:nvSpPr>
          <p:cNvPr id="196" name="Numéro de diapositive"/>
          <p:cNvSpPr/>
          <p:nvPr>
            <p:ph type="sldNum" sz="quarter" idx="2"/>
          </p:nvPr>
        </p:nvSpPr>
        <p:spPr>
          <a:xfrm>
            <a:off x="12172853" y="9213850"/>
            <a:ext cx="279797"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5" name="Big Data &amp; Hadoop Chapitre 6…"/>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Big Data &amp; Hadoop	</a:t>
            </a:r>
            <a:r>
              <a:rPr sz="3500">
                <a:solidFill>
                  <a:srgbClr val="5B5854"/>
                </a:solidFill>
              </a:rPr>
              <a:t>Chapitre </a:t>
            </a:r>
            <a:r>
              <a:rPr sz="4000">
                <a:solidFill>
                  <a:srgbClr val="5B5854"/>
                </a:solidFill>
              </a:rPr>
              <a:t>6</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Hadoop : Architecture et Fonctionnement </a:t>
            </a:r>
          </a:p>
        </p:txBody>
      </p:sp>
      <p:sp>
        <p:nvSpPr>
          <p:cNvPr id="796" name="Principes fondamentaux, suite…"/>
          <p:cNvSpPr/>
          <p:nvPr>
            <p:ph type="body" idx="1"/>
          </p:nvPr>
        </p:nvSpPr>
        <p:spPr>
          <a:xfrm>
            <a:off x="508000" y="3041650"/>
            <a:ext cx="11988800" cy="5727700"/>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Principes fondamentaux, suite</a:t>
            </a:r>
          </a:p>
          <a:p>
            <a:pPr lvl="1" marL="739588" indent="-320488">
              <a:spcBef>
                <a:spcPts val="1000"/>
              </a:spcBef>
              <a:buBlip>
                <a:blip r:embed="rId2"/>
              </a:buBlip>
              <a:defRPr sz="2600">
                <a:solidFill>
                  <a:srgbClr val="000000"/>
                </a:solidFill>
                <a:latin typeface="Candara"/>
                <a:ea typeface="Candara"/>
                <a:cs typeface="Candara"/>
                <a:sym typeface="Candara"/>
              </a:defRPr>
            </a:pPr>
            <a:r>
              <a:t>Les principaux modules de Hadoop</a:t>
            </a:r>
          </a:p>
          <a:p>
            <a:pPr lvl="2" marL="1158688" indent="-320488">
              <a:spcBef>
                <a:spcPts val="800"/>
              </a:spcBef>
              <a:buBlip>
                <a:blip r:embed="rId2"/>
              </a:buBlip>
              <a:defRPr sz="2400">
                <a:solidFill>
                  <a:srgbClr val="000000"/>
                </a:solidFill>
                <a:latin typeface="Candara"/>
                <a:ea typeface="Candara"/>
                <a:cs typeface="Candara"/>
                <a:sym typeface="Candara"/>
              </a:defRPr>
            </a:pPr>
            <a:r>
              <a:rPr b="1"/>
              <a:t>Hadoop Common</a:t>
            </a:r>
            <a:r>
              <a:t> :  un ensemble d’utilitaires et de bibliothèques permettant de piloter d’autres modules Hadoop. </a:t>
            </a:r>
          </a:p>
          <a:p>
            <a:pPr lvl="2" marL="1158688" indent="-320488">
              <a:spcBef>
                <a:spcPts val="800"/>
              </a:spcBef>
              <a:buBlip>
                <a:blip r:embed="rId2"/>
              </a:buBlip>
              <a:defRPr sz="2400">
                <a:solidFill>
                  <a:srgbClr val="000000"/>
                </a:solidFill>
                <a:latin typeface="Candara"/>
                <a:ea typeface="Candara"/>
                <a:cs typeface="Candara"/>
                <a:sym typeface="Candara"/>
              </a:defRPr>
            </a:pPr>
            <a:r>
              <a:rPr b="1"/>
              <a:t>HDFS</a:t>
            </a:r>
            <a:r>
              <a:t>, </a:t>
            </a:r>
            <a:r>
              <a:rPr i="1"/>
              <a:t>Hadoop Distributed File System</a:t>
            </a:r>
            <a:r>
              <a:t> :  système de fichiers de Hadoop, conçu pour stocker d’importants volumes de données structurées ou non sur un ensemble de serveurs.</a:t>
            </a:r>
          </a:p>
          <a:p>
            <a:pPr lvl="2" marL="1158688" indent="-320488">
              <a:spcBef>
                <a:spcPts val="800"/>
              </a:spcBef>
              <a:buBlip>
                <a:blip r:embed="rId2"/>
              </a:buBlip>
              <a:defRPr sz="2400">
                <a:solidFill>
                  <a:srgbClr val="000000"/>
                </a:solidFill>
                <a:latin typeface="Candara"/>
                <a:ea typeface="Candara"/>
                <a:cs typeface="Candara"/>
                <a:sym typeface="Candara"/>
              </a:defRPr>
            </a:pPr>
            <a:r>
              <a:rPr b="1"/>
              <a:t>Haddop</a:t>
            </a:r>
            <a:r>
              <a:t> </a:t>
            </a:r>
            <a:r>
              <a:rPr b="1"/>
              <a:t>MapReduce</a:t>
            </a:r>
            <a:r>
              <a:t> permet d’exécuter en parallèle des calculs sur de grandes quantités de données. Il comprend deux fonctions Map et Reduce exécutées l’une après l’autre.</a:t>
            </a:r>
          </a:p>
          <a:p>
            <a:pPr lvl="2" marL="1158688" indent="-320488">
              <a:spcBef>
                <a:spcPts val="800"/>
              </a:spcBef>
              <a:buBlip>
                <a:blip r:embed="rId2"/>
              </a:buBlip>
              <a:defRPr sz="2400">
                <a:solidFill>
                  <a:srgbClr val="000000"/>
                </a:solidFill>
                <a:latin typeface="Candara"/>
                <a:ea typeface="Candara"/>
                <a:cs typeface="Candara"/>
                <a:sym typeface="Candara"/>
              </a:defRPr>
            </a:pPr>
            <a:r>
              <a:rPr b="1"/>
              <a:t>YARN</a:t>
            </a:r>
            <a:r>
              <a:t>, </a:t>
            </a:r>
            <a:r>
              <a:rPr i="1"/>
              <a:t>Yet Another Resource Negociator</a:t>
            </a:r>
            <a:r>
              <a:t> est le gestionnaire de ressources et de cluster de Hadoop. Appelé MapReduce 2.0, YARN est apparu dans la version 2 de Hadoop.</a:t>
            </a:r>
          </a:p>
        </p:txBody>
      </p:sp>
      <p:sp>
        <p:nvSpPr>
          <p:cNvPr id="797" name="Numéro de diapositive"/>
          <p:cNvSpPr/>
          <p:nvPr>
            <p:ph type="sldNum" sz="quarter" idx="2"/>
          </p:nvPr>
        </p:nvSpPr>
        <p:spPr>
          <a:xfrm>
            <a:off x="12116992" y="9213850"/>
            <a:ext cx="391519"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9" name="Big Data &amp; Hadoop Chapitre 6…"/>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Big Data &amp; Hadoop	</a:t>
            </a:r>
            <a:r>
              <a:rPr sz="3500">
                <a:solidFill>
                  <a:srgbClr val="5B5854"/>
                </a:solidFill>
              </a:rPr>
              <a:t>Chapitre </a:t>
            </a:r>
            <a:r>
              <a:rPr sz="4000">
                <a:solidFill>
                  <a:srgbClr val="5B5854"/>
                </a:solidFill>
              </a:rPr>
              <a:t>6</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Hadoop : Architecture et Fonctionnement </a:t>
            </a:r>
          </a:p>
        </p:txBody>
      </p:sp>
      <p:sp>
        <p:nvSpPr>
          <p:cNvPr id="800" name="Architecture technique"/>
          <p:cNvSpPr/>
          <p:nvPr>
            <p:ph type="body" idx="1"/>
          </p:nvPr>
        </p:nvSpPr>
        <p:spPr>
          <a:xfrm>
            <a:off x="508000" y="3041650"/>
            <a:ext cx="11988800" cy="5727700"/>
          </a:xfrm>
          <a:prstGeom prst="rect">
            <a:avLst/>
          </a:prstGeom>
        </p:spPr>
        <p:txBody>
          <a:bodyPr anchor="t"/>
          <a:lstStyle>
            <a:lvl1pPr marL="320488" indent="-320488">
              <a:spcBef>
                <a:spcPts val="1000"/>
              </a:spcBef>
              <a:buBlip>
                <a:blip r:embed="rId3"/>
              </a:buBlip>
              <a:defRPr>
                <a:solidFill>
                  <a:srgbClr val="000000"/>
                </a:solidFill>
                <a:latin typeface="Candara"/>
                <a:ea typeface="Candara"/>
                <a:cs typeface="Candara"/>
                <a:sym typeface="Candara"/>
              </a:defRPr>
            </a:lvl1pPr>
          </a:lstStyle>
          <a:p>
            <a:pPr/>
            <a:r>
              <a:t>Architecture technique</a:t>
            </a:r>
          </a:p>
        </p:txBody>
      </p:sp>
      <p:sp>
        <p:nvSpPr>
          <p:cNvPr id="801" name="Numéro de diapositive"/>
          <p:cNvSpPr/>
          <p:nvPr>
            <p:ph type="sldNum" sz="quarter" idx="2"/>
          </p:nvPr>
        </p:nvSpPr>
        <p:spPr>
          <a:xfrm>
            <a:off x="12135943" y="9213850"/>
            <a:ext cx="353617"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802" name="Tableau 1"/>
          <p:cNvGraphicFramePr/>
          <p:nvPr/>
        </p:nvGraphicFramePr>
        <p:xfrm>
          <a:off x="1205833" y="4217820"/>
          <a:ext cx="11322231" cy="337980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281991"/>
                <a:gridCol w="4568560"/>
                <a:gridCol w="4467233"/>
              </a:tblGrid>
              <a:tr h="675071">
                <a:tc>
                  <a:txBody>
                    <a:bodyPr/>
                    <a:lstStyle/>
                    <a:p>
                      <a:pPr defTabSz="457200">
                        <a:defRPr sz="1800">
                          <a:solidFill>
                            <a:srgbClr val="000000"/>
                          </a:solidFill>
                        </a:defRPr>
                      </a:pPr>
                      <a:r>
                        <a:rPr b="1" sz="2100">
                          <a:solidFill>
                            <a:srgbClr val="5B5854"/>
                          </a:solidFill>
                          <a:latin typeface="Helvetica"/>
                          <a:ea typeface="Helvetica"/>
                          <a:cs typeface="Helvetica"/>
                          <a:sym typeface="Helvetica"/>
                        </a:rPr>
                        <a:t>Composant</a:t>
                      </a:r>
                    </a:p>
                  </a:txBody>
                  <a:tcPr marL="127000" marR="127000" marT="63500" marB="63500" anchor="ctr" anchorCtr="0" horzOverflow="overflow">
                    <a:lnL w="4445">
                      <a:solidFill>
                        <a:srgbClr val="000000"/>
                      </a:solidFill>
                      <a:miter lim="400000"/>
                    </a:lnL>
                    <a:lnR w="12700">
                      <a:solidFill>
                        <a:srgbClr val="000000"/>
                      </a:solidFill>
                      <a:miter lim="400000"/>
                    </a:lnR>
                    <a:lnT w="4445">
                      <a:solidFill>
                        <a:srgbClr val="000000"/>
                      </a:solidFill>
                      <a:miter lim="400000"/>
                    </a:lnT>
                    <a:lnB w="4445">
                      <a:solidFill>
                        <a:srgbClr val="000000"/>
                      </a:solidFill>
                      <a:miter lim="400000"/>
                    </a:lnB>
                    <a:solidFill>
                      <a:srgbClr val="CCAFA8"/>
                    </a:solidFill>
                  </a:tcPr>
                </a:tc>
                <a:tc>
                  <a:txBody>
                    <a:bodyPr/>
                    <a:lstStyle/>
                    <a:p>
                      <a:pPr defTabSz="457200">
                        <a:defRPr sz="1800">
                          <a:solidFill>
                            <a:srgbClr val="000000"/>
                          </a:solidFill>
                        </a:defRPr>
                      </a:pPr>
                      <a:r>
                        <a:rPr b="1" sz="2100">
                          <a:solidFill>
                            <a:srgbClr val="5B5854"/>
                          </a:solidFill>
                          <a:latin typeface="Helvetica"/>
                          <a:ea typeface="Helvetica"/>
                          <a:cs typeface="Helvetica"/>
                          <a:sym typeface="Helvetica"/>
                        </a:rPr>
                        <a:t>Rôle</a:t>
                      </a:r>
                    </a:p>
                  </a:txBody>
                  <a:tcPr marL="127000" marR="127000" marT="63500" marB="63500" anchor="ctr" anchorCtr="0" horzOverflow="overflow">
                    <a:lnL w="12700">
                      <a:solidFill>
                        <a:srgbClr val="000000"/>
                      </a:solidFill>
                      <a:miter lim="400000"/>
                    </a:lnL>
                    <a:lnR w="12700">
                      <a:solidFill>
                        <a:srgbClr val="000000"/>
                      </a:solidFill>
                      <a:miter lim="400000"/>
                    </a:lnR>
                    <a:lnT w="4445">
                      <a:solidFill>
                        <a:srgbClr val="000000"/>
                      </a:solidFill>
                      <a:miter lim="400000"/>
                    </a:lnT>
                    <a:lnB w="4445">
                      <a:solidFill>
                        <a:srgbClr val="000000"/>
                      </a:solidFill>
                      <a:miter lim="400000"/>
                    </a:lnB>
                    <a:solidFill>
                      <a:srgbClr val="CCAFA8"/>
                    </a:solidFill>
                  </a:tcPr>
                </a:tc>
                <a:tc>
                  <a:txBody>
                    <a:bodyPr/>
                    <a:lstStyle/>
                    <a:p>
                      <a:pPr defTabSz="457200">
                        <a:defRPr sz="1800">
                          <a:solidFill>
                            <a:srgbClr val="000000"/>
                          </a:solidFill>
                        </a:defRPr>
                      </a:pPr>
                      <a:r>
                        <a:rPr b="1" sz="2100">
                          <a:solidFill>
                            <a:srgbClr val="5B5854"/>
                          </a:solidFill>
                          <a:latin typeface="Helvetica"/>
                          <a:ea typeface="Helvetica"/>
                          <a:cs typeface="Helvetica"/>
                          <a:sym typeface="Helvetica"/>
                        </a:rPr>
                        <a:t>Caractéristiques</a:t>
                      </a:r>
                    </a:p>
                  </a:txBody>
                  <a:tcPr marL="127000" marR="127000" marT="63500" marB="63500" anchor="ctr" anchorCtr="0" horzOverflow="overflow">
                    <a:lnL w="12700">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CCAFA8"/>
                    </a:solidFill>
                  </a:tcPr>
                </a:tc>
              </a:tr>
              <a:tr h="675071">
                <a:tc>
                  <a:txBody>
                    <a:bodyPr/>
                    <a:lstStyle/>
                    <a:p>
                      <a:pPr algn="l" defTabSz="457200">
                        <a:defRPr sz="1800">
                          <a:solidFill>
                            <a:srgbClr val="000000"/>
                          </a:solidFill>
                        </a:defRPr>
                      </a:pPr>
                      <a:r>
                        <a:rPr b="1" sz="2100">
                          <a:solidFill>
                            <a:srgbClr val="5B5854"/>
                          </a:solidFill>
                          <a:latin typeface="Helvetica"/>
                          <a:ea typeface="Helvetica"/>
                          <a:cs typeface="Helvetica"/>
                          <a:sym typeface="Helvetica"/>
                        </a:rPr>
                        <a:t>NameNode</a:t>
                      </a:r>
                    </a:p>
                  </a:txBody>
                  <a:tcPr marL="127000" marR="127000" marT="63500" marB="63500" anchor="ctr"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c>
                  <a:txBody>
                    <a:bodyPr/>
                    <a:lstStyle/>
                    <a:p>
                      <a:pPr algn="l" defTabSz="457200">
                        <a:defRPr sz="1800">
                          <a:solidFill>
                            <a:srgbClr val="000000"/>
                          </a:solidFill>
                        </a:defRPr>
                      </a:pPr>
                      <a:r>
                        <a:rPr sz="2100">
                          <a:solidFill>
                            <a:srgbClr val="5B5854"/>
                          </a:solidFill>
                          <a:latin typeface="Helvetica"/>
                          <a:ea typeface="Helvetica"/>
                          <a:cs typeface="Helvetica"/>
                          <a:sym typeface="Helvetica"/>
                        </a:rPr>
                        <a:t>Gère les métadonnées HDFS</a:t>
                      </a:r>
                    </a:p>
                  </a:txBody>
                  <a:tcPr marL="127000" marR="127000" marT="63500" marB="63500" anchor="ctr"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c>
                  <a:txBody>
                    <a:bodyPr/>
                    <a:lstStyle/>
                    <a:p>
                      <a:pPr algn="l" defTabSz="457200">
                        <a:defRPr sz="1800">
                          <a:solidFill>
                            <a:srgbClr val="000000"/>
                          </a:solidFill>
                        </a:defRPr>
                      </a:pPr>
                      <a:r>
                        <a:rPr sz="2100">
                          <a:solidFill>
                            <a:srgbClr val="5B5854"/>
                          </a:solidFill>
                          <a:latin typeface="Helvetica"/>
                          <a:ea typeface="Helvetica"/>
                          <a:cs typeface="Helvetica"/>
                          <a:sym typeface="Helvetica"/>
                        </a:rPr>
                        <a:t>Point unique de défaillance</a:t>
                      </a:r>
                    </a:p>
                  </a:txBody>
                  <a:tcPr marL="127000" marR="127000" marT="63500" marB="63500" anchor="ctr"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r>
              <a:tr h="675071">
                <a:tc>
                  <a:txBody>
                    <a:bodyPr/>
                    <a:lstStyle/>
                    <a:p>
                      <a:pPr algn="l" defTabSz="457200">
                        <a:defRPr sz="1800">
                          <a:solidFill>
                            <a:srgbClr val="000000"/>
                          </a:solidFill>
                        </a:defRPr>
                      </a:pPr>
                      <a:r>
                        <a:rPr b="1" sz="2100">
                          <a:solidFill>
                            <a:srgbClr val="5B5854"/>
                          </a:solidFill>
                          <a:latin typeface="Helvetica"/>
                          <a:ea typeface="Helvetica"/>
                          <a:cs typeface="Helvetica"/>
                          <a:sym typeface="Helvetica"/>
                        </a:rPr>
                        <a:t>DataNode</a:t>
                      </a:r>
                    </a:p>
                  </a:txBody>
                  <a:tcPr marL="127000" marR="127000" marT="63500" marB="63500" anchor="ctr"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l" defTabSz="457200">
                        <a:defRPr sz="1800">
                          <a:solidFill>
                            <a:srgbClr val="000000"/>
                          </a:solidFill>
                        </a:defRPr>
                      </a:pPr>
                      <a:r>
                        <a:rPr sz="2100">
                          <a:solidFill>
                            <a:srgbClr val="5B5854"/>
                          </a:solidFill>
                          <a:latin typeface="Helvetica"/>
                          <a:ea typeface="Helvetica"/>
                          <a:cs typeface="Helvetica"/>
                          <a:sym typeface="Helvetica"/>
                        </a:rPr>
                        <a:t>Stocke les blocs de données et gère l’accès disque des données</a:t>
                      </a:r>
                    </a:p>
                  </a:txBody>
                  <a:tcPr marL="127000" marR="127000" marT="63500" marB="63500" anchor="ctr"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l" defTabSz="457200">
                        <a:defRPr sz="1800">
                          <a:solidFill>
                            <a:srgbClr val="000000"/>
                          </a:solidFill>
                        </a:defRPr>
                      </a:pPr>
                      <a:r>
                        <a:rPr sz="2100">
                          <a:solidFill>
                            <a:srgbClr val="5B5854"/>
                          </a:solidFill>
                          <a:latin typeface="Helvetica"/>
                          <a:ea typeface="Helvetica"/>
                          <a:cs typeface="Helvetica"/>
                          <a:sym typeface="Helvetica"/>
                        </a:rPr>
                        <a:t>Réplication automatique</a:t>
                      </a:r>
                    </a:p>
                  </a:txBody>
                  <a:tcPr marL="127000" marR="127000" marT="63500" marB="63500" anchor="ctr"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r>
              <a:tr h="675071">
                <a:tc>
                  <a:txBody>
                    <a:bodyPr/>
                    <a:lstStyle/>
                    <a:p>
                      <a:pPr algn="l" defTabSz="457200">
                        <a:defRPr sz="1800">
                          <a:solidFill>
                            <a:srgbClr val="000000"/>
                          </a:solidFill>
                        </a:defRPr>
                      </a:pPr>
                      <a:r>
                        <a:rPr b="1" sz="2100">
                          <a:solidFill>
                            <a:srgbClr val="5B5854"/>
                          </a:solidFill>
                          <a:latin typeface="Helvetica"/>
                          <a:ea typeface="Helvetica"/>
                          <a:cs typeface="Helvetica"/>
                          <a:sym typeface="Helvetica"/>
                        </a:rPr>
                        <a:t>JobTracker</a:t>
                      </a:r>
                    </a:p>
                  </a:txBody>
                  <a:tcPr marL="127000" marR="127000" marT="63500" marB="63500" anchor="ctr"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c>
                  <a:txBody>
                    <a:bodyPr/>
                    <a:lstStyle/>
                    <a:p>
                      <a:pPr algn="l" defTabSz="457200">
                        <a:defRPr sz="1800">
                          <a:solidFill>
                            <a:srgbClr val="000000"/>
                          </a:solidFill>
                        </a:defRPr>
                      </a:pPr>
                      <a:r>
                        <a:rPr sz="2100">
                          <a:solidFill>
                            <a:srgbClr val="5B5854"/>
                          </a:solidFill>
                          <a:latin typeface="Helvetica"/>
                          <a:ea typeface="Helvetica"/>
                          <a:cs typeface="Helvetica"/>
                          <a:sym typeface="Helvetica"/>
                        </a:rPr>
                        <a:t>Orchestre les tâches MapReduce</a:t>
                      </a:r>
                    </a:p>
                  </a:txBody>
                  <a:tcPr marL="127000" marR="127000" marT="63500" marB="63500" anchor="ctr"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c>
                  <a:txBody>
                    <a:bodyPr/>
                    <a:lstStyle/>
                    <a:p>
                      <a:pPr algn="l" defTabSz="457200">
                        <a:defRPr sz="1800">
                          <a:solidFill>
                            <a:srgbClr val="000000"/>
                          </a:solidFill>
                        </a:defRPr>
                      </a:pPr>
                      <a:r>
                        <a:rPr sz="2100">
                          <a:solidFill>
                            <a:srgbClr val="5B5854"/>
                          </a:solidFill>
                          <a:latin typeface="Helvetica"/>
                          <a:ea typeface="Helvetica"/>
                          <a:cs typeface="Helvetica"/>
                          <a:sym typeface="Helvetica"/>
                        </a:rPr>
                        <a:t>Assignation aux TaskTrackers</a:t>
                      </a:r>
                    </a:p>
                  </a:txBody>
                  <a:tcPr marL="127000" marR="127000" marT="63500" marB="63500" anchor="ctr"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r>
              <a:tr h="675071">
                <a:tc>
                  <a:txBody>
                    <a:bodyPr/>
                    <a:lstStyle/>
                    <a:p>
                      <a:pPr algn="l" defTabSz="457200">
                        <a:defRPr sz="1800">
                          <a:solidFill>
                            <a:srgbClr val="000000"/>
                          </a:solidFill>
                        </a:defRPr>
                      </a:pPr>
                      <a:r>
                        <a:rPr b="1" sz="2100">
                          <a:solidFill>
                            <a:srgbClr val="5B5854"/>
                          </a:solidFill>
                          <a:latin typeface="Helvetica"/>
                          <a:ea typeface="Helvetica"/>
                          <a:cs typeface="Helvetica"/>
                          <a:sym typeface="Helvetica"/>
                        </a:rPr>
                        <a:t>NodeManager</a:t>
                      </a:r>
                    </a:p>
                  </a:txBody>
                  <a:tcPr marL="127000" marR="127000" marT="63500" marB="63500" anchor="ctr"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l" defTabSz="457200">
                        <a:defRPr sz="1800">
                          <a:solidFill>
                            <a:srgbClr val="000000"/>
                          </a:solidFill>
                        </a:defRPr>
                      </a:pPr>
                      <a:r>
                        <a:rPr sz="2100">
                          <a:solidFill>
                            <a:srgbClr val="5B5854"/>
                          </a:solidFill>
                          <a:latin typeface="Helvetica"/>
                          <a:ea typeface="Helvetica"/>
                          <a:cs typeface="Helvetica"/>
                          <a:sym typeface="Helvetica"/>
                        </a:rPr>
                        <a:t>Gère les ressources par nœud</a:t>
                      </a:r>
                    </a:p>
                  </a:txBody>
                  <a:tcPr marL="127000" marR="127000" marT="63500" marB="63500" anchor="ctr"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l" defTabSz="457200">
                        <a:defRPr sz="1800">
                          <a:solidFill>
                            <a:srgbClr val="000000"/>
                          </a:solidFill>
                        </a:defRPr>
                      </a:pPr>
                      <a:r>
                        <a:rPr sz="2100">
                          <a:solidFill>
                            <a:srgbClr val="5B5854"/>
                          </a:solidFill>
                          <a:latin typeface="Helvetica"/>
                          <a:ea typeface="Helvetica"/>
                          <a:cs typeface="Helvetica"/>
                          <a:sym typeface="Helvetica"/>
                        </a:rPr>
                        <a:t>Partie de YARN</a:t>
                      </a:r>
                    </a:p>
                  </a:txBody>
                  <a:tcPr marL="127000" marR="127000" marT="63500" marB="63500" anchor="ctr"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r>
            </a:tbl>
          </a:graphicData>
        </a:graphic>
      </p:graphicFrame>
    </p:spTree>
  </p:cSld>
  <p:clrMapOvr>
    <a:masterClrMapping/>
  </p:clrMapOvr>
  <p:transition xmlns:p14="http://schemas.microsoft.com/office/powerpoint/2010/main" spd="med" advClick="1"/>
</p:sld>
</file>

<file path=ppt/slides/slide1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6" name="Big Data &amp; Hadoop Chapitre 6…"/>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Big Data &amp; Hadoop	</a:t>
            </a:r>
            <a:r>
              <a:rPr sz="3500">
                <a:solidFill>
                  <a:srgbClr val="5B5854"/>
                </a:solidFill>
              </a:rPr>
              <a:t>Chapitre </a:t>
            </a:r>
            <a:r>
              <a:rPr sz="4000">
                <a:solidFill>
                  <a:srgbClr val="5B5854"/>
                </a:solidFill>
              </a:rPr>
              <a:t>6</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Hadoop : Architecture et Fonctionnement </a:t>
            </a:r>
          </a:p>
        </p:txBody>
      </p:sp>
      <p:sp>
        <p:nvSpPr>
          <p:cNvPr id="807" name="Processus MapReduce…"/>
          <p:cNvSpPr/>
          <p:nvPr>
            <p:ph type="body" idx="1"/>
          </p:nvPr>
        </p:nvSpPr>
        <p:spPr>
          <a:xfrm>
            <a:off x="508000" y="3041650"/>
            <a:ext cx="11988800" cy="5727700"/>
          </a:xfrm>
          <a:prstGeom prst="rect">
            <a:avLst/>
          </a:prstGeom>
        </p:spPr>
        <p:txBody>
          <a:bodyPr anchor="t"/>
          <a:lstStyle/>
          <a:p>
            <a:pPr marL="307668" indent="-307668" defTabSz="560831">
              <a:spcBef>
                <a:spcPts val="900"/>
              </a:spcBef>
              <a:buBlip>
                <a:blip r:embed="rId2"/>
              </a:buBlip>
              <a:defRPr sz="3264">
                <a:solidFill>
                  <a:srgbClr val="000000"/>
                </a:solidFill>
                <a:latin typeface="Candara"/>
                <a:ea typeface="Candara"/>
                <a:cs typeface="Candara"/>
                <a:sym typeface="Candara"/>
              </a:defRPr>
            </a:pPr>
            <a:r>
              <a:t>Processus MapReduce</a:t>
            </a:r>
          </a:p>
          <a:p>
            <a:pPr lvl="1" marL="710004" indent="-307668" defTabSz="560831">
              <a:spcBef>
                <a:spcPts val="700"/>
              </a:spcBef>
              <a:buBlip>
                <a:blip r:embed="rId2"/>
              </a:buBlip>
              <a:defRPr sz="2496">
                <a:solidFill>
                  <a:srgbClr val="000000"/>
                </a:solidFill>
                <a:latin typeface="Candara"/>
                <a:ea typeface="Candara"/>
                <a:cs typeface="Candara"/>
                <a:sym typeface="Candara"/>
              </a:defRPr>
            </a:pPr>
            <a:r>
              <a:t>Framework logiciel en Java permettant de développer des programmes exécutables de manière distribués grâce à l'utilisation de l'algorithme </a:t>
            </a:r>
            <a:r>
              <a:rPr b="1"/>
              <a:t>MapReduce</a:t>
            </a:r>
            <a:r>
              <a:t> développé par Google.</a:t>
            </a:r>
          </a:p>
          <a:p>
            <a:pPr lvl="1" marL="710004" indent="-307668" defTabSz="560831">
              <a:spcBef>
                <a:spcPts val="700"/>
              </a:spcBef>
              <a:buBlip>
                <a:blip r:embed="rId2"/>
              </a:buBlip>
              <a:defRPr sz="2496">
                <a:solidFill>
                  <a:srgbClr val="000000"/>
                </a:solidFill>
                <a:latin typeface="Candara"/>
                <a:ea typeface="Candara"/>
                <a:cs typeface="Candara"/>
                <a:sym typeface="Candara"/>
              </a:defRPr>
            </a:pPr>
            <a:r>
              <a:t>MapReduce ne permet de traiter que des problèmes qui peuvent se décomposer en de multiples tâches parallèles.</a:t>
            </a:r>
          </a:p>
          <a:p>
            <a:pPr lvl="1" marL="710004" indent="-307668" defTabSz="560831">
              <a:spcBef>
                <a:spcPts val="700"/>
              </a:spcBef>
              <a:buBlip>
                <a:blip r:embed="rId2"/>
              </a:buBlip>
              <a:defRPr sz="2496">
                <a:solidFill>
                  <a:srgbClr val="000000"/>
                </a:solidFill>
                <a:latin typeface="Candara"/>
                <a:ea typeface="Candara"/>
                <a:cs typeface="Candara"/>
                <a:sym typeface="Candara"/>
              </a:defRPr>
            </a:pPr>
            <a:r>
              <a:t>Phase </a:t>
            </a:r>
            <a:r>
              <a:rPr b="1"/>
              <a:t>Map</a:t>
            </a:r>
            <a:r>
              <a:t> :</a:t>
            </a:r>
          </a:p>
          <a:p>
            <a:pPr lvl="2" marL="1112340" indent="-307668" defTabSz="560831">
              <a:spcBef>
                <a:spcPts val="700"/>
              </a:spcBef>
              <a:buBlip>
                <a:blip r:embed="rId2"/>
              </a:buBlip>
              <a:defRPr sz="2496">
                <a:solidFill>
                  <a:srgbClr val="000000"/>
                </a:solidFill>
                <a:latin typeface="Candara"/>
                <a:ea typeface="Candara"/>
                <a:cs typeface="Candara"/>
                <a:sym typeface="Candara"/>
              </a:defRPr>
            </a:pPr>
            <a:r>
              <a:t>Découpage des données en blocs distribués ;</a:t>
            </a:r>
          </a:p>
          <a:p>
            <a:pPr lvl="2" marL="1112340" indent="-307668" defTabSz="560831">
              <a:spcBef>
                <a:spcPts val="700"/>
              </a:spcBef>
              <a:buBlip>
                <a:blip r:embed="rId2"/>
              </a:buBlip>
              <a:defRPr sz="2496">
                <a:solidFill>
                  <a:srgbClr val="000000"/>
                </a:solidFill>
                <a:latin typeface="Candara"/>
                <a:ea typeface="Candara"/>
                <a:cs typeface="Candara"/>
                <a:sym typeface="Candara"/>
              </a:defRPr>
            </a:pPr>
            <a:r>
              <a:t>Traitement parallèle sur les nœuds esclaves.</a:t>
            </a:r>
          </a:p>
          <a:p>
            <a:pPr lvl="1" marL="710004" indent="-307668" defTabSz="560831">
              <a:spcBef>
                <a:spcPts val="700"/>
              </a:spcBef>
              <a:buBlip>
                <a:blip r:embed="rId2"/>
              </a:buBlip>
              <a:defRPr sz="2496">
                <a:solidFill>
                  <a:srgbClr val="000000"/>
                </a:solidFill>
                <a:latin typeface="Candara"/>
                <a:ea typeface="Candara"/>
                <a:cs typeface="Candara"/>
                <a:sym typeface="Candara"/>
              </a:defRPr>
            </a:pPr>
            <a:r>
              <a:t>Phase </a:t>
            </a:r>
            <a:r>
              <a:rPr b="1"/>
              <a:t>Reduce</a:t>
            </a:r>
            <a:r>
              <a:t> :</a:t>
            </a:r>
          </a:p>
          <a:p>
            <a:pPr lvl="2" marL="1112340" indent="-307668" defTabSz="560831">
              <a:spcBef>
                <a:spcPts val="700"/>
              </a:spcBef>
              <a:buBlip>
                <a:blip r:embed="rId2"/>
              </a:buBlip>
              <a:defRPr sz="2496">
                <a:solidFill>
                  <a:srgbClr val="000000"/>
                </a:solidFill>
                <a:latin typeface="Candara"/>
                <a:ea typeface="Candara"/>
                <a:cs typeface="Candara"/>
                <a:sym typeface="Candara"/>
              </a:defRPr>
            </a:pPr>
            <a:r>
              <a:t>Agrégation des résultats intermédiaires ;</a:t>
            </a:r>
          </a:p>
          <a:p>
            <a:pPr lvl="2" marL="1112340" indent="-307668" defTabSz="560831">
              <a:spcBef>
                <a:spcPts val="700"/>
              </a:spcBef>
              <a:buBlip>
                <a:blip r:embed="rId2"/>
              </a:buBlip>
              <a:defRPr sz="2496">
                <a:solidFill>
                  <a:srgbClr val="000000"/>
                </a:solidFill>
                <a:latin typeface="Candara"/>
                <a:ea typeface="Candara"/>
                <a:cs typeface="Candara"/>
                <a:sym typeface="Candara"/>
              </a:defRPr>
            </a:pPr>
            <a:r>
              <a:t>Production du résultat final.</a:t>
            </a:r>
          </a:p>
        </p:txBody>
      </p:sp>
      <p:sp>
        <p:nvSpPr>
          <p:cNvPr id="808" name="Numéro de diapositive"/>
          <p:cNvSpPr/>
          <p:nvPr>
            <p:ph type="sldNum" sz="quarter" idx="2"/>
          </p:nvPr>
        </p:nvSpPr>
        <p:spPr>
          <a:xfrm>
            <a:off x="12127014" y="9213850"/>
            <a:ext cx="371476"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0" name="Big Data &amp; Hadoop Chapitre 6…"/>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Big Data &amp; Hadoop	</a:t>
            </a:r>
            <a:r>
              <a:rPr sz="3500">
                <a:solidFill>
                  <a:srgbClr val="5B5854"/>
                </a:solidFill>
              </a:rPr>
              <a:t>Chapitre </a:t>
            </a:r>
            <a:r>
              <a:rPr sz="4000">
                <a:solidFill>
                  <a:srgbClr val="5B5854"/>
                </a:solidFill>
              </a:rPr>
              <a:t>6</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Hadoop : Architecture et Fonctionnement </a:t>
            </a:r>
          </a:p>
        </p:txBody>
      </p:sp>
      <p:sp>
        <p:nvSpPr>
          <p:cNvPr id="811" name="MapReduce"/>
          <p:cNvSpPr/>
          <p:nvPr>
            <p:ph type="body" idx="1"/>
          </p:nvPr>
        </p:nvSpPr>
        <p:spPr>
          <a:xfrm>
            <a:off x="508000" y="3041650"/>
            <a:ext cx="11988800" cy="5727700"/>
          </a:xfrm>
          <a:prstGeom prst="rect">
            <a:avLst/>
          </a:prstGeom>
        </p:spPr>
        <p:txBody>
          <a:bodyPr anchor="t"/>
          <a:lstStyle>
            <a:lvl1pPr marL="320488" indent="-320488">
              <a:spcBef>
                <a:spcPts val="1000"/>
              </a:spcBef>
              <a:buBlip>
                <a:blip r:embed="rId2"/>
              </a:buBlip>
              <a:defRPr>
                <a:solidFill>
                  <a:srgbClr val="000000"/>
                </a:solidFill>
                <a:latin typeface="Candara"/>
                <a:ea typeface="Candara"/>
                <a:cs typeface="Candara"/>
                <a:sym typeface="Candara"/>
              </a:defRPr>
            </a:lvl1pPr>
          </a:lstStyle>
          <a:p>
            <a:pPr/>
            <a:r>
              <a:t>MapReduce</a:t>
            </a:r>
          </a:p>
        </p:txBody>
      </p:sp>
      <p:sp>
        <p:nvSpPr>
          <p:cNvPr id="812" name="Numéro de diapositive"/>
          <p:cNvSpPr/>
          <p:nvPr>
            <p:ph type="sldNum" sz="quarter" idx="2"/>
          </p:nvPr>
        </p:nvSpPr>
        <p:spPr>
          <a:xfrm>
            <a:off x="12125426" y="9213850"/>
            <a:ext cx="37465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13" name="vidéo-collée.png" descr="vidéo-collée.png"/>
          <p:cNvPicPr>
            <a:picLocks noChangeAspect="1"/>
          </p:cNvPicPr>
          <p:nvPr/>
        </p:nvPicPr>
        <p:blipFill>
          <a:blip r:embed="rId3">
            <a:extLst/>
          </a:blip>
          <a:stretch>
            <a:fillRect/>
          </a:stretch>
        </p:blipFill>
        <p:spPr>
          <a:xfrm>
            <a:off x="713864" y="4171950"/>
            <a:ext cx="10160001" cy="3467100"/>
          </a:xfrm>
          <a:prstGeom prst="rect">
            <a:avLst/>
          </a:prstGeom>
          <a:ln w="12700">
            <a:miter lim="400000"/>
          </a:ln>
        </p:spPr>
      </p:pic>
      <p:sp>
        <p:nvSpPr>
          <p:cNvPr id="814" name="Fig 6.3 - Schéma du fonctionnement du MapReduce"/>
          <p:cNvSpPr txBox="1"/>
          <p:nvPr/>
        </p:nvSpPr>
        <p:spPr>
          <a:xfrm>
            <a:off x="709494" y="8251823"/>
            <a:ext cx="4833224"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0" indent="0" defTabSz="450000">
              <a:spcBef>
                <a:spcPts val="0"/>
              </a:spcBef>
              <a:buClrTx/>
              <a:buSzTx/>
              <a:buNone/>
              <a:defRPr sz="1600">
                <a:latin typeface="Trebuchet MS"/>
                <a:ea typeface="Trebuchet MS"/>
                <a:cs typeface="Trebuchet MS"/>
                <a:sym typeface="Trebuchet MS"/>
              </a:defRPr>
            </a:pPr>
            <a:r>
              <a:t>Fig 6.3 - </a:t>
            </a:r>
            <a:r>
              <a:rPr u="sng">
                <a:solidFill>
                  <a:schemeClr val="accent3">
                    <a:hueOff val="929958"/>
                    <a:satOff val="10247"/>
                    <a:lumOff val="-24509"/>
                  </a:schemeClr>
                </a:solidFill>
                <a:hlinkClick r:id="rId4" invalidUrl="" action="" tgtFrame="" tooltip="" history="1" highlightClick="0" endSnd="0"/>
              </a:rPr>
              <a:t>Schéma du fonctionnement du MapReduce</a:t>
            </a:r>
          </a:p>
        </p:txBody>
      </p:sp>
    </p:spTree>
  </p:cSld>
  <p:clrMapOvr>
    <a:masterClrMapping/>
  </p:clrMapOvr>
  <p:transition xmlns:p14="http://schemas.microsoft.com/office/powerpoint/2010/main" spd="med" advClick="1"/>
</p:sld>
</file>

<file path=ppt/slides/slide1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6" name="Big Data &amp; Hadoop Chapitre 6…"/>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Big Data &amp; Hadoop	</a:t>
            </a:r>
            <a:r>
              <a:rPr sz="3500">
                <a:solidFill>
                  <a:srgbClr val="5B5854"/>
                </a:solidFill>
              </a:rPr>
              <a:t>Chapitre </a:t>
            </a:r>
            <a:r>
              <a:rPr sz="4000">
                <a:solidFill>
                  <a:srgbClr val="5B5854"/>
                </a:solidFill>
              </a:rPr>
              <a:t>6</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Hadoop : Architecture et Fonctionnement </a:t>
            </a:r>
          </a:p>
        </p:txBody>
      </p:sp>
      <p:sp>
        <p:nvSpPr>
          <p:cNvPr id="817" name="MapReduce - exemple 1…"/>
          <p:cNvSpPr/>
          <p:nvPr>
            <p:ph type="body" idx="1"/>
          </p:nvPr>
        </p:nvSpPr>
        <p:spPr>
          <a:xfrm>
            <a:off x="508000" y="3041650"/>
            <a:ext cx="11988800" cy="5727700"/>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MapReduce - exemple 1</a:t>
            </a:r>
          </a:p>
          <a:p>
            <a:pPr lvl="1" marL="739588" indent="-320488">
              <a:spcBef>
                <a:spcPts val="800"/>
              </a:spcBef>
              <a:buBlip>
                <a:blip r:embed="rId2"/>
              </a:buBlip>
              <a:defRPr sz="2600">
                <a:solidFill>
                  <a:srgbClr val="000000"/>
                </a:solidFill>
                <a:latin typeface="Candara"/>
                <a:ea typeface="Candara"/>
                <a:cs typeface="Candara"/>
                <a:sym typeface="Candara"/>
              </a:defRPr>
            </a:pPr>
            <a:r>
              <a:t>Compter les occurrences des mots d'une collection de documents</a:t>
            </a:r>
          </a:p>
          <a:p>
            <a:pPr lvl="2" marL="1158688" indent="-320488">
              <a:spcBef>
                <a:spcPts val="800"/>
              </a:spcBef>
              <a:buBlip>
                <a:blip r:embed="rId2"/>
              </a:buBlip>
              <a:defRPr sz="2600">
                <a:solidFill>
                  <a:srgbClr val="000000"/>
                </a:solidFill>
                <a:latin typeface="Candara"/>
                <a:ea typeface="Candara"/>
                <a:cs typeface="Candara"/>
                <a:sym typeface="Candara"/>
              </a:defRPr>
            </a:pPr>
            <a:r>
              <a:t>Entrée : &lt; nom, contenu &gt;</a:t>
            </a:r>
          </a:p>
          <a:p>
            <a:pPr lvl="2" marL="1158688" indent="-320488">
              <a:spcBef>
                <a:spcPts val="800"/>
              </a:spcBef>
              <a:buBlip>
                <a:blip r:embed="rId2"/>
              </a:buBlip>
              <a:defRPr sz="2600">
                <a:solidFill>
                  <a:srgbClr val="000000"/>
                </a:solidFill>
                <a:latin typeface="Candara"/>
                <a:ea typeface="Candara"/>
                <a:cs typeface="Candara"/>
                <a:sym typeface="Candara"/>
              </a:defRPr>
            </a:pPr>
            <a:r>
              <a:t>Map : pour chaque mot du contenu -&gt; &lt;mot, 1&gt;</a:t>
            </a:r>
          </a:p>
          <a:p>
            <a:pPr lvl="2" marL="1158688" indent="-320488">
              <a:spcBef>
                <a:spcPts val="800"/>
              </a:spcBef>
              <a:buBlip>
                <a:blip r:embed="rId2"/>
              </a:buBlip>
              <a:defRPr sz="2600">
                <a:solidFill>
                  <a:srgbClr val="000000"/>
                </a:solidFill>
                <a:latin typeface="Candara"/>
                <a:ea typeface="Candara"/>
                <a:cs typeface="Candara"/>
                <a:sym typeface="Candara"/>
              </a:defRPr>
            </a:pPr>
            <a:r>
              <a:t>Shuffle : regroupe tous les &lt;mot, 1&gt; pour un mot donné</a:t>
            </a:r>
          </a:p>
          <a:p>
            <a:pPr lvl="2" marL="1158688" indent="-320488">
              <a:spcBef>
                <a:spcPts val="800"/>
              </a:spcBef>
              <a:buBlip>
                <a:blip r:embed="rId2"/>
              </a:buBlip>
              <a:defRPr sz="2600">
                <a:solidFill>
                  <a:srgbClr val="000000"/>
                </a:solidFill>
                <a:latin typeface="Candara"/>
                <a:ea typeface="Candara"/>
                <a:cs typeface="Candara"/>
                <a:sym typeface="Candara"/>
              </a:defRPr>
            </a:pPr>
            <a:r>
              <a:t>Reduce : &lt;mot, nombre&gt; -&gt; &lt;mot, total&gt;</a:t>
            </a:r>
          </a:p>
          <a:p>
            <a:pPr lvl="2" marL="1158688" indent="-320488">
              <a:spcBef>
                <a:spcPts val="800"/>
              </a:spcBef>
              <a:buBlip>
                <a:blip r:embed="rId2"/>
              </a:buBlip>
              <a:defRPr sz="2600">
                <a:solidFill>
                  <a:srgbClr val="000000"/>
                </a:solidFill>
                <a:latin typeface="Candara"/>
                <a:ea typeface="Candara"/>
                <a:cs typeface="Candara"/>
                <a:sym typeface="Candara"/>
              </a:defRPr>
            </a:pPr>
            <a:r>
              <a:t>Sortie : collection de &lt;mot, occurrences&gt;</a:t>
            </a:r>
          </a:p>
        </p:txBody>
      </p:sp>
      <p:sp>
        <p:nvSpPr>
          <p:cNvPr id="818" name="Numéro de diapositive"/>
          <p:cNvSpPr/>
          <p:nvPr>
            <p:ph type="sldNum" sz="quarter" idx="2"/>
          </p:nvPr>
        </p:nvSpPr>
        <p:spPr>
          <a:xfrm>
            <a:off x="12121011" y="9213850"/>
            <a:ext cx="38348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0" name="Big Data &amp; Hadoop Chapitre 6…"/>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Big Data &amp; Hadoop	</a:t>
            </a:r>
            <a:r>
              <a:rPr sz="3500">
                <a:solidFill>
                  <a:srgbClr val="5B5854"/>
                </a:solidFill>
              </a:rPr>
              <a:t>Chapitre </a:t>
            </a:r>
            <a:r>
              <a:rPr sz="4000">
                <a:solidFill>
                  <a:srgbClr val="5B5854"/>
                </a:solidFill>
              </a:rPr>
              <a:t>6</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Hadoop : Architecture et Fonctionnement </a:t>
            </a:r>
          </a:p>
        </p:txBody>
      </p:sp>
      <p:sp>
        <p:nvSpPr>
          <p:cNvPr id="821" name="MapReduce - exemple 2…"/>
          <p:cNvSpPr/>
          <p:nvPr>
            <p:ph type="body" idx="1"/>
          </p:nvPr>
        </p:nvSpPr>
        <p:spPr>
          <a:xfrm>
            <a:off x="508000" y="3041650"/>
            <a:ext cx="11988800" cy="5727700"/>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MapReduce - exemple 2</a:t>
            </a:r>
          </a:p>
          <a:p>
            <a:pPr lvl="1" marL="739588" indent="-320488">
              <a:spcBef>
                <a:spcPts val="800"/>
              </a:spcBef>
              <a:buBlip>
                <a:blip r:embed="rId2"/>
              </a:buBlip>
              <a:defRPr sz="2600">
                <a:solidFill>
                  <a:srgbClr val="000000"/>
                </a:solidFill>
                <a:latin typeface="Candara"/>
                <a:ea typeface="Candara"/>
                <a:cs typeface="Candara"/>
                <a:sym typeface="Candara"/>
              </a:defRPr>
            </a:pPr>
            <a:r>
              <a:t>Déterminer les documents pointant vers une URL </a:t>
            </a:r>
          </a:p>
          <a:p>
            <a:pPr lvl="3" marL="1577788" indent="-320488">
              <a:spcBef>
                <a:spcPts val="800"/>
              </a:spcBef>
              <a:buBlip>
                <a:blip r:embed="rId2"/>
              </a:buBlip>
              <a:defRPr sz="2600">
                <a:solidFill>
                  <a:srgbClr val="000000"/>
                </a:solidFill>
                <a:latin typeface="Candara"/>
                <a:ea typeface="Candara"/>
                <a:cs typeface="Candara"/>
                <a:sym typeface="Candara"/>
              </a:defRPr>
            </a:pPr>
            <a:r>
              <a:t>(Résolution inverse de liens)</a:t>
            </a:r>
          </a:p>
          <a:p>
            <a:pPr lvl="2" marL="1158688" indent="-320488">
              <a:spcBef>
                <a:spcPts val="800"/>
              </a:spcBef>
              <a:buBlip>
                <a:blip r:embed="rId2"/>
              </a:buBlip>
              <a:defRPr sz="2600">
                <a:solidFill>
                  <a:srgbClr val="000000"/>
                </a:solidFill>
                <a:latin typeface="Candara"/>
                <a:ea typeface="Candara"/>
                <a:cs typeface="Candara"/>
                <a:sym typeface="Candara"/>
              </a:defRPr>
            </a:pPr>
            <a:r>
              <a:t>Entrée : collection de &lt; URL, contenu &gt;</a:t>
            </a:r>
          </a:p>
          <a:p>
            <a:pPr lvl="2" marL="1158688" indent="-320488">
              <a:spcBef>
                <a:spcPts val="800"/>
              </a:spcBef>
              <a:buBlip>
                <a:blip r:embed="rId2"/>
              </a:buBlip>
              <a:defRPr sz="2600">
                <a:solidFill>
                  <a:srgbClr val="000000"/>
                </a:solidFill>
                <a:latin typeface="Candara"/>
                <a:ea typeface="Candara"/>
                <a:cs typeface="Candara"/>
                <a:sym typeface="Candara"/>
              </a:defRPr>
            </a:pPr>
            <a:r>
              <a:t>Map : pour chaque lien du contenu -&gt; &lt; URL lien, URL source&gt;</a:t>
            </a:r>
          </a:p>
          <a:p>
            <a:pPr lvl="2" marL="1158688" indent="-320488">
              <a:spcBef>
                <a:spcPts val="800"/>
              </a:spcBef>
              <a:buBlip>
                <a:blip r:embed="rId2"/>
              </a:buBlip>
              <a:defRPr sz="2600">
                <a:solidFill>
                  <a:srgbClr val="000000"/>
                </a:solidFill>
                <a:latin typeface="Candara"/>
                <a:ea typeface="Candara"/>
                <a:cs typeface="Candara"/>
                <a:sym typeface="Candara"/>
              </a:defRPr>
            </a:pPr>
            <a:r>
              <a:t>Shuffle : regroupe tous les &lt;URL lien, URL source&gt; pour une URL donnée</a:t>
            </a:r>
          </a:p>
          <a:p>
            <a:pPr lvl="2" marL="1158688" indent="-320488">
              <a:spcBef>
                <a:spcPts val="800"/>
              </a:spcBef>
              <a:buBlip>
                <a:blip r:embed="rId2"/>
              </a:buBlip>
              <a:defRPr sz="2600">
                <a:solidFill>
                  <a:srgbClr val="000000"/>
                </a:solidFill>
                <a:latin typeface="Candara"/>
                <a:ea typeface="Candara"/>
                <a:cs typeface="Candara"/>
                <a:sym typeface="Candara"/>
              </a:defRPr>
            </a:pPr>
            <a:r>
              <a:t>Reduce : &lt;URL lien, URL source&gt; -&gt; &lt;URL lien, liste de sources&gt;</a:t>
            </a:r>
          </a:p>
          <a:p>
            <a:pPr lvl="2" marL="1158688" indent="-320488">
              <a:spcBef>
                <a:spcPts val="800"/>
              </a:spcBef>
              <a:buBlip>
                <a:blip r:embed="rId2"/>
              </a:buBlip>
              <a:defRPr sz="2600">
                <a:solidFill>
                  <a:srgbClr val="000000"/>
                </a:solidFill>
                <a:latin typeface="Candara"/>
                <a:ea typeface="Candara"/>
                <a:cs typeface="Candara"/>
                <a:sym typeface="Candara"/>
              </a:defRPr>
            </a:pPr>
            <a:r>
              <a:t>Sortie : collection de &lt;URL, liste de sources&gt;</a:t>
            </a:r>
          </a:p>
        </p:txBody>
      </p:sp>
      <p:sp>
        <p:nvSpPr>
          <p:cNvPr id="822" name="Numéro de diapositive"/>
          <p:cNvSpPr/>
          <p:nvPr>
            <p:ph type="sldNum" sz="quarter" idx="2"/>
          </p:nvPr>
        </p:nvSpPr>
        <p:spPr>
          <a:xfrm>
            <a:off x="12125079" y="9213850"/>
            <a:ext cx="375345"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4" name="Big Data &amp; Hadoop Chapitre 6…"/>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Big Data &amp; Hadoop	</a:t>
            </a:r>
            <a:r>
              <a:rPr sz="3500">
                <a:solidFill>
                  <a:srgbClr val="5B5854"/>
                </a:solidFill>
              </a:rPr>
              <a:t>Chapitre </a:t>
            </a:r>
            <a:r>
              <a:rPr sz="4000">
                <a:solidFill>
                  <a:srgbClr val="5B5854"/>
                </a:solidFill>
              </a:rPr>
              <a:t>6</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3</a:t>
            </a:r>
            <a:r>
              <a:t> - Hadoop : Avantages et cas d’usage</a:t>
            </a:r>
          </a:p>
        </p:txBody>
      </p:sp>
      <p:sp>
        <p:nvSpPr>
          <p:cNvPr id="825" name="Atouts clés d'Hadoop…"/>
          <p:cNvSpPr/>
          <p:nvPr>
            <p:ph type="body" idx="1"/>
          </p:nvPr>
        </p:nvSpPr>
        <p:spPr>
          <a:xfrm>
            <a:off x="508000" y="3041650"/>
            <a:ext cx="11988800" cy="5727700"/>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Atouts clés d'Hadoop</a:t>
            </a:r>
          </a:p>
          <a:p>
            <a:pPr lvl="1" marL="739588" indent="-320488">
              <a:spcBef>
                <a:spcPts val="800"/>
              </a:spcBef>
              <a:buBlip>
                <a:blip r:embed="rId2"/>
              </a:buBlip>
              <a:defRPr sz="2600">
                <a:solidFill>
                  <a:srgbClr val="000000"/>
                </a:solidFill>
                <a:latin typeface="Candara"/>
                <a:ea typeface="Candara"/>
                <a:cs typeface="Candara"/>
                <a:sym typeface="Candara"/>
              </a:defRPr>
            </a:pPr>
            <a:r>
              <a:t>Scalabilité linéaire : Ajout de nœuds sans refonte</a:t>
            </a:r>
          </a:p>
          <a:p>
            <a:pPr lvl="1" marL="739588" indent="-320488">
              <a:spcBef>
                <a:spcPts val="800"/>
              </a:spcBef>
              <a:buBlip>
                <a:blip r:embed="rId2"/>
              </a:buBlip>
              <a:defRPr sz="2600">
                <a:solidFill>
                  <a:srgbClr val="000000"/>
                </a:solidFill>
                <a:latin typeface="Candara"/>
                <a:ea typeface="Candara"/>
                <a:cs typeface="Candara"/>
                <a:sym typeface="Candara"/>
              </a:defRPr>
            </a:pPr>
            <a:r>
              <a:t>Tolérance aux pannes : Réplication 3x des données par défaut</a:t>
            </a:r>
          </a:p>
          <a:p>
            <a:pPr lvl="1" marL="739588" indent="-320488">
              <a:spcBef>
                <a:spcPts val="800"/>
              </a:spcBef>
              <a:buBlip>
                <a:blip r:embed="rId2"/>
              </a:buBlip>
              <a:defRPr sz="2600">
                <a:solidFill>
                  <a:srgbClr val="000000"/>
                </a:solidFill>
                <a:latin typeface="Candara"/>
                <a:ea typeface="Candara"/>
                <a:cs typeface="Candara"/>
                <a:sym typeface="Candara"/>
              </a:defRPr>
            </a:pPr>
            <a:r>
              <a:t>Économique : Matériel standard x86</a:t>
            </a:r>
          </a:p>
          <a:p>
            <a:pPr lvl="1" marL="739588" indent="-320488">
              <a:spcBef>
                <a:spcPts val="800"/>
              </a:spcBef>
              <a:buBlip>
                <a:blip r:embed="rId2"/>
              </a:buBlip>
              <a:defRPr sz="2600">
                <a:solidFill>
                  <a:srgbClr val="000000"/>
                </a:solidFill>
                <a:latin typeface="Candara"/>
                <a:ea typeface="Candara"/>
                <a:cs typeface="Candara"/>
                <a:sym typeface="Candara"/>
              </a:defRPr>
            </a:pPr>
            <a:r>
              <a:t>Polyvalence : Supporte tous formats de données</a:t>
            </a:r>
            <a:br/>
          </a:p>
          <a:p>
            <a:pPr marL="320488" indent="-320488">
              <a:spcBef>
                <a:spcPts val="1000"/>
              </a:spcBef>
              <a:buBlip>
                <a:blip r:embed="rId2"/>
              </a:buBlip>
              <a:defRPr>
                <a:solidFill>
                  <a:srgbClr val="000000"/>
                </a:solidFill>
                <a:latin typeface="Candara"/>
                <a:ea typeface="Candara"/>
                <a:cs typeface="Candara"/>
                <a:sym typeface="Candara"/>
              </a:defRPr>
            </a:pPr>
            <a:r>
              <a:t>Applications concrètes</a:t>
            </a:r>
          </a:p>
          <a:p>
            <a:pPr lvl="1" marL="739588" indent="-320488">
              <a:spcBef>
                <a:spcPts val="800"/>
              </a:spcBef>
              <a:buBlip>
                <a:blip r:embed="rId2"/>
              </a:buBlip>
              <a:defRPr sz="2600">
                <a:solidFill>
                  <a:srgbClr val="000000"/>
                </a:solidFill>
                <a:latin typeface="Candara"/>
                <a:ea typeface="Candara"/>
                <a:cs typeface="Candara"/>
                <a:sym typeface="Candara"/>
              </a:defRPr>
            </a:pPr>
            <a:r>
              <a:t>Netflix : Analyse de 500M heures de streaming/jour pour les recommandations</a:t>
            </a:r>
          </a:p>
          <a:p>
            <a:pPr lvl="1" marL="739588" indent="-320488">
              <a:spcBef>
                <a:spcPts val="800"/>
              </a:spcBef>
              <a:buBlip>
                <a:blip r:embed="rId2"/>
              </a:buBlip>
              <a:defRPr sz="2600">
                <a:solidFill>
                  <a:srgbClr val="000000"/>
                </a:solidFill>
                <a:latin typeface="Candara"/>
                <a:ea typeface="Candara"/>
                <a:cs typeface="Candara"/>
                <a:sym typeface="Candara"/>
              </a:defRPr>
            </a:pPr>
            <a:r>
              <a:t>Banques : Détection de transactions frauduleuses en &lt;100ms</a:t>
            </a:r>
          </a:p>
          <a:p>
            <a:pPr lvl="1" marL="739588" indent="-320488">
              <a:spcBef>
                <a:spcPts val="800"/>
              </a:spcBef>
              <a:buBlip>
                <a:blip r:embed="rId2"/>
              </a:buBlip>
              <a:defRPr sz="2600">
                <a:solidFill>
                  <a:srgbClr val="000000"/>
                </a:solidFill>
                <a:latin typeface="Candara"/>
                <a:ea typeface="Candara"/>
                <a:cs typeface="Candara"/>
                <a:sym typeface="Candara"/>
              </a:defRPr>
            </a:pPr>
            <a:r>
              <a:t>Recherche génomique : Traitement de séquences ADN massives</a:t>
            </a:r>
          </a:p>
        </p:txBody>
      </p:sp>
      <p:sp>
        <p:nvSpPr>
          <p:cNvPr id="826" name="Numéro de diapositive"/>
          <p:cNvSpPr/>
          <p:nvPr>
            <p:ph type="sldNum" sz="quarter" idx="2"/>
          </p:nvPr>
        </p:nvSpPr>
        <p:spPr>
          <a:xfrm>
            <a:off x="12119324" y="9213850"/>
            <a:ext cx="386855"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8" name="Big Data &amp; Hadoop Chapitre 6…"/>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Big Data &amp; Hadoop	</a:t>
            </a:r>
            <a:r>
              <a:rPr sz="3500">
                <a:solidFill>
                  <a:srgbClr val="5B5854"/>
                </a:solidFill>
              </a:rPr>
              <a:t>Chapitre </a:t>
            </a:r>
            <a:r>
              <a:rPr sz="4000">
                <a:solidFill>
                  <a:srgbClr val="5B5854"/>
                </a:solidFill>
              </a:rPr>
              <a:t>6</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3</a:t>
            </a:r>
            <a:r>
              <a:t> - Hadoop : Avantages et cas d’usage</a:t>
            </a:r>
          </a:p>
        </p:txBody>
      </p:sp>
      <p:sp>
        <p:nvSpPr>
          <p:cNvPr id="829" name="Apache Spark…"/>
          <p:cNvSpPr/>
          <p:nvPr>
            <p:ph type="body" idx="1"/>
          </p:nvPr>
        </p:nvSpPr>
        <p:spPr>
          <a:xfrm>
            <a:off x="508000" y="3041650"/>
            <a:ext cx="11988800" cy="5727700"/>
          </a:xfrm>
          <a:prstGeom prst="rect">
            <a:avLst/>
          </a:prstGeom>
        </p:spPr>
        <p:txBody>
          <a:bodyPr anchor="t"/>
          <a:lstStyle/>
          <a:p>
            <a:pPr marL="320488" indent="-320488">
              <a:spcBef>
                <a:spcPts val="1000"/>
              </a:spcBef>
              <a:buBlip>
                <a:blip r:embed="rId3"/>
              </a:buBlip>
              <a:defRPr>
                <a:solidFill>
                  <a:srgbClr val="000000"/>
                </a:solidFill>
                <a:latin typeface="Candara"/>
                <a:ea typeface="Candara"/>
                <a:cs typeface="Candara"/>
                <a:sym typeface="Candara"/>
              </a:defRPr>
            </a:pPr>
            <a:r>
              <a:t>Apache Spark</a:t>
            </a:r>
          </a:p>
          <a:p>
            <a:pPr lvl="1" marL="739588" indent="-320488">
              <a:spcBef>
                <a:spcPts val="800"/>
              </a:spcBef>
              <a:buBlip>
                <a:blip r:embed="rId3"/>
              </a:buBlip>
              <a:defRPr sz="2600">
                <a:solidFill>
                  <a:srgbClr val="000000"/>
                </a:solidFill>
                <a:latin typeface="Candara"/>
                <a:ea typeface="Candara"/>
                <a:cs typeface="Candara"/>
                <a:sym typeface="Candara"/>
              </a:defRPr>
            </a:pPr>
            <a:r>
              <a:t>Solution pour écrire simplement des applications distribuées.</a:t>
            </a:r>
          </a:p>
          <a:p>
            <a:pPr lvl="1" marL="739588" indent="-320488">
              <a:spcBef>
                <a:spcPts val="800"/>
              </a:spcBef>
              <a:buBlip>
                <a:blip r:embed="rId3"/>
              </a:buBlip>
              <a:defRPr sz="2600">
                <a:solidFill>
                  <a:srgbClr val="000000"/>
                </a:solidFill>
                <a:latin typeface="Candara"/>
                <a:ea typeface="Candara"/>
                <a:cs typeface="Candara"/>
                <a:sym typeface="Candara"/>
              </a:defRPr>
            </a:pPr>
            <a:r>
              <a:t>Spark propose des bibliothèques de traitement classique. </a:t>
            </a:r>
          </a:p>
          <a:p>
            <a:pPr lvl="1" marL="739588" indent="-320488">
              <a:spcBef>
                <a:spcPts val="800"/>
              </a:spcBef>
              <a:buBlip>
                <a:blip r:embed="rId3"/>
              </a:buBlip>
              <a:defRPr sz="2600">
                <a:solidFill>
                  <a:srgbClr val="000000"/>
                </a:solidFill>
                <a:latin typeface="Candara"/>
                <a:ea typeface="Candara"/>
                <a:cs typeface="Candara"/>
                <a:sym typeface="Candara"/>
              </a:defRPr>
            </a:pPr>
            <a:r>
              <a:t>Sa performance est remarquable ; il peut travailler sur des données sur disque ou des données chargées en RAM. </a:t>
            </a:r>
          </a:p>
          <a:p>
            <a:pPr lvl="1" marL="739588" indent="-320488">
              <a:spcBef>
                <a:spcPts val="800"/>
              </a:spcBef>
              <a:buBlip>
                <a:blip r:embed="rId3"/>
              </a:buBlip>
              <a:defRPr sz="2600">
                <a:solidFill>
                  <a:srgbClr val="000000"/>
                </a:solidFill>
                <a:latin typeface="Candara"/>
                <a:ea typeface="Candara"/>
                <a:cs typeface="Candara"/>
                <a:sym typeface="Candara"/>
              </a:defRPr>
            </a:pPr>
            <a:r>
              <a:t>Il est plus jeune que MapReduce mais il dispose d’une communauté énorme. </a:t>
            </a:r>
          </a:p>
          <a:p>
            <a:pPr lvl="1" marL="739588" indent="-320488">
              <a:spcBef>
                <a:spcPts val="800"/>
              </a:spcBef>
              <a:buBlip>
                <a:blip r:embed="rId3"/>
              </a:buBlip>
              <a:defRPr sz="2600">
                <a:solidFill>
                  <a:srgbClr val="000000"/>
                </a:solidFill>
                <a:latin typeface="Candara"/>
                <a:ea typeface="Candara"/>
                <a:cs typeface="Candara"/>
                <a:sym typeface="Candara"/>
              </a:defRPr>
            </a:pPr>
            <a:r>
              <a:t>C’est donc une solution qui s’avère être le successeur de MapReduce.</a:t>
            </a:r>
          </a:p>
          <a:p>
            <a:pPr lvl="1" marL="739588" indent="-320488">
              <a:spcBef>
                <a:spcPts val="800"/>
              </a:spcBef>
              <a:buBlip>
                <a:blip r:embed="rId3"/>
              </a:buBlip>
              <a:defRPr sz="2600">
                <a:solidFill>
                  <a:srgbClr val="000000"/>
                </a:solidFill>
                <a:latin typeface="Candara"/>
                <a:ea typeface="Candara"/>
                <a:cs typeface="Candara"/>
                <a:sym typeface="Candara"/>
              </a:defRPr>
            </a:pPr>
            <a:r>
              <a:t>Voir : </a:t>
            </a:r>
            <a:r>
              <a:rPr u="sng">
                <a:solidFill>
                  <a:srgbClr val="A53234"/>
                </a:solidFill>
                <a:hlinkClick r:id="rId4" invalidUrl="" action="" tgtFrame="" tooltip="" history="1" highlightClick="0" endSnd="0"/>
              </a:rPr>
              <a:t>https://www.youtube.com/watch?v=ymtq8yjmD9I</a:t>
            </a:r>
            <a:r>
              <a:t> </a:t>
            </a:r>
          </a:p>
        </p:txBody>
      </p:sp>
      <p:sp>
        <p:nvSpPr>
          <p:cNvPr id="830" name="Numéro de diapositive"/>
          <p:cNvSpPr/>
          <p:nvPr>
            <p:ph type="sldNum" sz="quarter" idx="2"/>
          </p:nvPr>
        </p:nvSpPr>
        <p:spPr>
          <a:xfrm>
            <a:off x="12125376" y="9213850"/>
            <a:ext cx="37475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31" name="spark-logo-trademark.png" descr="spark-logo-trademark.png"/>
          <p:cNvPicPr>
            <a:picLocks noChangeAspect="1"/>
          </p:cNvPicPr>
          <p:nvPr/>
        </p:nvPicPr>
        <p:blipFill>
          <a:blip r:embed="rId5">
            <a:extLst/>
          </a:blip>
          <a:stretch>
            <a:fillRect/>
          </a:stretch>
        </p:blipFill>
        <p:spPr>
          <a:xfrm>
            <a:off x="10133878" y="2667000"/>
            <a:ext cx="2352051" cy="1251091"/>
          </a:xfrm>
          <a:prstGeom prst="rect">
            <a:avLst/>
          </a:prstGeom>
          <a:ln w="12700">
            <a:miter lim="400000"/>
          </a:ln>
        </p:spPr>
      </p:pic>
    </p:spTree>
  </p:cSld>
  <p:clrMapOvr>
    <a:masterClrMapping/>
  </p:clrMapOvr>
  <p:transition xmlns:p14="http://schemas.microsoft.com/office/powerpoint/2010/main" spd="med" advClick="1"/>
</p:sld>
</file>

<file path=ppt/slides/slide1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5" name="Big Data &amp; Hadoop Chapitre 6…"/>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Big Data &amp; Hadoop	</a:t>
            </a:r>
            <a:r>
              <a:rPr sz="3500">
                <a:solidFill>
                  <a:srgbClr val="5B5854"/>
                </a:solidFill>
              </a:rPr>
              <a:t>Chapitre </a:t>
            </a:r>
            <a:r>
              <a:rPr sz="4000">
                <a:solidFill>
                  <a:srgbClr val="5B5854"/>
                </a:solidFill>
              </a:rPr>
              <a:t>6</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3</a:t>
            </a:r>
            <a:r>
              <a:t> - Hadoop : Avantages et cas d’usage</a:t>
            </a:r>
          </a:p>
        </p:txBody>
      </p:sp>
      <p:sp>
        <p:nvSpPr>
          <p:cNvPr id="836" name="Les acteurs pour Apache Hadoop :…"/>
          <p:cNvSpPr/>
          <p:nvPr>
            <p:ph type="body" idx="1"/>
          </p:nvPr>
        </p:nvSpPr>
        <p:spPr>
          <a:xfrm>
            <a:off x="508000" y="3041650"/>
            <a:ext cx="11988800" cy="5727700"/>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Les acteurs pour Apache Hadoop :</a:t>
            </a:r>
            <a:endParaRPr b="1"/>
          </a:p>
          <a:p>
            <a:pPr lvl="1" marL="739588" indent="-320488">
              <a:spcBef>
                <a:spcPts val="800"/>
              </a:spcBef>
              <a:buBlip>
                <a:blip r:embed="rId2"/>
              </a:buBlip>
              <a:defRPr sz="2600">
                <a:solidFill>
                  <a:srgbClr val="000000"/>
                </a:solidFill>
                <a:latin typeface="Candara"/>
                <a:ea typeface="Candara"/>
                <a:cs typeface="Candara"/>
                <a:sym typeface="Candara"/>
              </a:defRPr>
            </a:pPr>
            <a:r>
              <a:rPr b="1" u="sng">
                <a:solidFill>
                  <a:schemeClr val="accent3">
                    <a:hueOff val="929958"/>
                    <a:satOff val="10247"/>
                    <a:lumOff val="-24509"/>
                  </a:schemeClr>
                </a:solidFill>
                <a:hlinkClick r:id="rId3" invalidUrl="" action="" tgtFrame="" tooltip="" history="1" highlightClick="0" endSnd="0"/>
              </a:rPr>
              <a:t>Fondation Apache</a:t>
            </a:r>
            <a:r>
              <a:t> ;</a:t>
            </a:r>
          </a:p>
          <a:p>
            <a:pPr lvl="1" marL="739588" indent="-320488">
              <a:spcBef>
                <a:spcPts val="800"/>
              </a:spcBef>
              <a:buBlip>
                <a:blip r:embed="rId2"/>
              </a:buBlip>
              <a:defRPr sz="2600">
                <a:solidFill>
                  <a:srgbClr val="000000"/>
                </a:solidFill>
                <a:latin typeface="Candara"/>
                <a:ea typeface="Candara"/>
                <a:cs typeface="Candara"/>
                <a:sym typeface="Candara"/>
              </a:defRPr>
            </a:pPr>
            <a:r>
              <a:rPr b="1" u="sng">
                <a:solidFill>
                  <a:schemeClr val="accent3">
                    <a:hueOff val="929958"/>
                    <a:satOff val="10247"/>
                    <a:lumOff val="-24509"/>
                  </a:schemeClr>
                </a:solidFill>
                <a:hlinkClick r:id="rId4" invalidUrl="" action="" tgtFrame="" tooltip="" history="1" highlightClick="0" endSnd="0"/>
              </a:rPr>
              <a:t>Cloudera</a:t>
            </a:r>
            <a:r>
              <a:t>, start-up de la Silicon Valley ; développement de logiciels de Big Data basées sur le framework Hadoop ;</a:t>
            </a:r>
          </a:p>
          <a:p>
            <a:pPr lvl="1" marL="739588" indent="-320488">
              <a:spcBef>
                <a:spcPts val="800"/>
              </a:spcBef>
              <a:buBlip>
                <a:blip r:embed="rId2"/>
              </a:buBlip>
              <a:defRPr sz="2600">
                <a:solidFill>
                  <a:srgbClr val="000000"/>
                </a:solidFill>
                <a:latin typeface="Candara"/>
                <a:ea typeface="Candara"/>
                <a:cs typeface="Candara"/>
                <a:sym typeface="Candara"/>
              </a:defRPr>
            </a:pPr>
            <a:r>
              <a:rPr b="1"/>
              <a:t>Hortonworks</a:t>
            </a:r>
            <a:r>
              <a:t>, société de logiciels informatique Californienne ; développement et soutien de Hadoop. Elle a fusionné avec Cloudera en 2018 ;</a:t>
            </a:r>
          </a:p>
          <a:p>
            <a:pPr lvl="1" marL="739588" indent="-320488">
              <a:spcBef>
                <a:spcPts val="800"/>
              </a:spcBef>
              <a:buBlip>
                <a:blip r:embed="rId2"/>
              </a:buBlip>
              <a:defRPr sz="2600">
                <a:solidFill>
                  <a:srgbClr val="000000"/>
                </a:solidFill>
                <a:latin typeface="Candara"/>
                <a:ea typeface="Candara"/>
                <a:cs typeface="Candara"/>
                <a:sym typeface="Candara"/>
              </a:defRPr>
            </a:pPr>
            <a:r>
              <a:t>Les </a:t>
            </a:r>
            <a:r>
              <a:rPr b="1"/>
              <a:t>GAFAM</a:t>
            </a:r>
            <a:r>
              <a:t>.</a:t>
            </a:r>
          </a:p>
        </p:txBody>
      </p:sp>
      <p:sp>
        <p:nvSpPr>
          <p:cNvPr id="837" name="Numéro de diapositive"/>
          <p:cNvSpPr/>
          <p:nvPr>
            <p:ph type="sldNum" sz="quarter" idx="2"/>
          </p:nvPr>
        </p:nvSpPr>
        <p:spPr>
          <a:xfrm>
            <a:off x="12118878" y="9213850"/>
            <a:ext cx="387747"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9" name="Big Data &amp; Hadoop Chapitre 6…"/>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Big Data &amp; Hadoop	</a:t>
            </a:r>
            <a:r>
              <a:rPr sz="3500">
                <a:solidFill>
                  <a:srgbClr val="5B5854"/>
                </a:solidFill>
              </a:rPr>
              <a:t>Chapitre </a:t>
            </a:r>
            <a:r>
              <a:rPr sz="4000">
                <a:solidFill>
                  <a:srgbClr val="5B5854"/>
                </a:solidFill>
              </a:rPr>
              <a:t>6</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4</a:t>
            </a:r>
            <a:r>
              <a:t> - Conclusion</a:t>
            </a:r>
          </a:p>
        </p:txBody>
      </p:sp>
      <p:sp>
        <p:nvSpPr>
          <p:cNvPr id="840" name="Le Big Data transforme radicalement la prise de décision organisationnelle, tandis qu'Hadoop fournit l'infrastructure nécessaire pour exploiter ces données à grande échelle.…"/>
          <p:cNvSpPr/>
          <p:nvPr>
            <p:ph type="body" idx="1"/>
          </p:nvPr>
        </p:nvSpPr>
        <p:spPr>
          <a:xfrm>
            <a:off x="508000" y="3041650"/>
            <a:ext cx="11988800" cy="5727700"/>
          </a:xfrm>
          <a:prstGeom prst="rect">
            <a:avLst/>
          </a:prstGeom>
        </p:spPr>
        <p:txBody>
          <a:bodyPr anchor="t"/>
          <a:lstStyle/>
          <a:p>
            <a:pPr lvl="1" marL="687817" indent="-298054" defTabSz="543305">
              <a:spcBef>
                <a:spcPts val="700"/>
              </a:spcBef>
              <a:buBlip>
                <a:blip r:embed="rId2"/>
              </a:buBlip>
              <a:defRPr spc="-48" sz="2418">
                <a:solidFill>
                  <a:srgbClr val="000000"/>
                </a:solidFill>
                <a:latin typeface="Candara"/>
                <a:ea typeface="Candara"/>
                <a:cs typeface="Candara"/>
                <a:sym typeface="Candara"/>
              </a:defRPr>
            </a:pPr>
            <a:r>
              <a:t>Le Big Data transforme radicalement la prise de décision organisationnelle, tandis qu'Hadoop fournit l'infrastructure nécessaire pour exploiter ces données à grande échelle. </a:t>
            </a:r>
          </a:p>
          <a:p>
            <a:pPr lvl="1" marL="687817" indent="-298054" defTabSz="543305">
              <a:spcBef>
                <a:spcPts val="700"/>
              </a:spcBef>
              <a:buBlip>
                <a:blip r:embed="rId2"/>
              </a:buBlip>
              <a:defRPr sz="2418">
                <a:solidFill>
                  <a:srgbClr val="000000"/>
                </a:solidFill>
                <a:latin typeface="Candara"/>
                <a:ea typeface="Candara"/>
                <a:cs typeface="Candara"/>
                <a:sym typeface="Candara"/>
              </a:defRPr>
            </a:pPr>
            <a:r>
              <a:t>Malgré des défis persistants en sécurité et gouvernance, leur synergie continue de driver l'innovation sectorielle. </a:t>
            </a:r>
          </a:p>
          <a:p>
            <a:pPr lvl="1" marL="687817" indent="-298054" defTabSz="543305">
              <a:spcBef>
                <a:spcPts val="700"/>
              </a:spcBef>
              <a:buBlip>
                <a:blip r:embed="rId2"/>
              </a:buBlip>
              <a:defRPr sz="2418">
                <a:solidFill>
                  <a:srgbClr val="000000"/>
                </a:solidFill>
                <a:latin typeface="Candara"/>
                <a:ea typeface="Candara"/>
                <a:cs typeface="Candara"/>
                <a:sym typeface="Candara"/>
              </a:defRPr>
            </a:pPr>
            <a:r>
              <a:t>L'évolution vers des architectures cloud-native et l'intégration croissante de l'IA laissent présager de nouvelles avancées dans ce domaine.</a:t>
            </a:r>
          </a:p>
          <a:p>
            <a:pPr lvl="1" marL="687817" indent="-298054" defTabSz="543305">
              <a:spcBef>
                <a:spcPts val="700"/>
              </a:spcBef>
              <a:buBlip>
                <a:blip r:embed="rId2"/>
              </a:buBlip>
              <a:defRPr sz="2418">
                <a:solidFill>
                  <a:srgbClr val="000000"/>
                </a:solidFill>
                <a:latin typeface="Candara"/>
                <a:ea typeface="Candara"/>
                <a:cs typeface="Candara"/>
                <a:sym typeface="Candara"/>
              </a:defRPr>
            </a:pPr>
            <a:r>
              <a:t>Voir :</a:t>
            </a:r>
          </a:p>
          <a:p>
            <a:pPr lvl="2" marL="1077580" indent="-298054" defTabSz="543305">
              <a:spcBef>
                <a:spcPts val="700"/>
              </a:spcBef>
              <a:buBlip>
                <a:blip r:embed="rId2"/>
              </a:buBlip>
              <a:defRPr sz="2418">
                <a:solidFill>
                  <a:srgbClr val="000000"/>
                </a:solidFill>
                <a:latin typeface="Candara"/>
                <a:ea typeface="Candara"/>
                <a:cs typeface="Candara"/>
                <a:sym typeface="Candara"/>
              </a:defRPr>
            </a:pPr>
            <a:r>
              <a:rPr u="sng">
                <a:solidFill>
                  <a:schemeClr val="accent3">
                    <a:hueOff val="929958"/>
                    <a:satOff val="10247"/>
                    <a:lumOff val="-24509"/>
                  </a:schemeClr>
                </a:solidFill>
                <a:hlinkClick r:id="rId3" invalidUrl="" action="" tgtFrame="" tooltip="" history="1" highlightClick="0" endSnd="0"/>
              </a:rPr>
              <a:t>Tutoriel d'introduction à Apache Hadoop</a:t>
            </a:r>
            <a:r>
              <a:t> - Mickael BARON, developpez.com</a:t>
            </a:r>
          </a:p>
          <a:p>
            <a:pPr lvl="2" marL="1077580" indent="-298054" defTabSz="543305">
              <a:spcBef>
                <a:spcPts val="700"/>
              </a:spcBef>
              <a:buBlip>
                <a:blip r:embed="rId2"/>
              </a:buBlip>
              <a:defRPr sz="2418">
                <a:solidFill>
                  <a:srgbClr val="000000"/>
                </a:solidFill>
                <a:latin typeface="Candara"/>
                <a:ea typeface="Candara"/>
                <a:cs typeface="Candara"/>
                <a:sym typeface="Candara"/>
              </a:defRPr>
            </a:pPr>
            <a:r>
              <a:rPr u="sng">
                <a:solidFill>
                  <a:schemeClr val="accent3">
                    <a:hueOff val="929958"/>
                    <a:satOff val="10247"/>
                    <a:lumOff val="-24509"/>
                  </a:schemeClr>
                </a:solidFill>
                <a:hlinkClick r:id="rId4" invalidUrl="" action="" tgtFrame="" tooltip="" history="1" highlightClick="0" endSnd="0"/>
              </a:rPr>
              <a:t>MapReduce et Hadoop</a:t>
            </a:r>
            <a:r>
              <a:t> - Alexandre Denis, Inria Bordeaux</a:t>
            </a:r>
          </a:p>
          <a:p>
            <a:pPr lvl="2" marL="1077580" indent="-298054" defTabSz="543305">
              <a:spcBef>
                <a:spcPts val="700"/>
              </a:spcBef>
              <a:buBlip>
                <a:blip r:embed="rId2"/>
              </a:buBlip>
              <a:defRPr sz="2418">
                <a:solidFill>
                  <a:srgbClr val="000000"/>
                </a:solidFill>
                <a:latin typeface="Candara"/>
                <a:ea typeface="Candara"/>
                <a:cs typeface="Candara"/>
                <a:sym typeface="Candara"/>
              </a:defRPr>
            </a:pPr>
            <a:r>
              <a:rPr u="sng">
                <a:solidFill>
                  <a:schemeClr val="accent3">
                    <a:hueOff val="929958"/>
                    <a:satOff val="10247"/>
                    <a:lumOff val="-24509"/>
                  </a:schemeClr>
                </a:solidFill>
                <a:hlinkClick r:id="rId5" invalidUrl="" action="" tgtFrame="" tooltip="" history="1" highlightClick="0" endSnd="0"/>
              </a:rPr>
              <a:t>Big data</a:t>
            </a:r>
            <a:r>
              <a:t> - Centre d’apprentissage, OVHcloud</a:t>
            </a:r>
          </a:p>
          <a:p>
            <a:pPr lvl="2" marL="1077580" indent="-298054" defTabSz="543305">
              <a:spcBef>
                <a:spcPts val="700"/>
              </a:spcBef>
              <a:buBlip>
                <a:blip r:embed="rId2"/>
              </a:buBlip>
              <a:defRPr sz="2418">
                <a:solidFill>
                  <a:srgbClr val="000000"/>
                </a:solidFill>
                <a:latin typeface="Candara"/>
                <a:ea typeface="Candara"/>
                <a:cs typeface="Candara"/>
                <a:sym typeface="Candara"/>
              </a:defRPr>
            </a:pPr>
            <a:r>
              <a:rPr u="sng">
                <a:solidFill>
                  <a:schemeClr val="accent3">
                    <a:hueOff val="929958"/>
                    <a:satOff val="10247"/>
                    <a:lumOff val="-24509"/>
                  </a:schemeClr>
                </a:solidFill>
                <a:hlinkClick r:id="rId6" invalidUrl="" action="" tgtFrame="" tooltip="" history="1" highlightClick="0" endSnd="0"/>
              </a:rPr>
              <a:t>Apache Hadoop</a:t>
            </a:r>
            <a:r>
              <a:t> - Installation, modules et projets d’Apache</a:t>
            </a:r>
          </a:p>
          <a:p>
            <a:pPr lvl="2" marL="1077580" indent="-298054" defTabSz="543305">
              <a:spcBef>
                <a:spcPts val="0"/>
              </a:spcBef>
              <a:buBlip>
                <a:blip r:embed="rId2"/>
              </a:buBlip>
              <a:defRPr sz="1674">
                <a:solidFill>
                  <a:srgbClr val="000000"/>
                </a:solidFill>
                <a:latin typeface="Candara"/>
                <a:ea typeface="Candara"/>
                <a:cs typeface="Candara"/>
                <a:sym typeface="Candara"/>
              </a:defRPr>
            </a:pPr>
          </a:p>
          <a:p>
            <a:pPr lvl="1" marL="0" indent="0" defTabSz="543305">
              <a:spcBef>
                <a:spcPts val="700"/>
              </a:spcBef>
              <a:buSzTx/>
              <a:buNone/>
              <a:tabLst>
                <a:tab pos="647700" algn="l"/>
                <a:tab pos="10858500" algn="r"/>
              </a:tabLst>
              <a:defRPr sz="2418">
                <a:solidFill>
                  <a:srgbClr val="000000"/>
                </a:solidFill>
                <a:latin typeface="Candara"/>
                <a:ea typeface="Candara"/>
                <a:cs typeface="Candara"/>
                <a:sym typeface="Candara"/>
              </a:defRPr>
            </a:pPr>
            <a:r>
              <a:t>	</a:t>
            </a:r>
            <a:r>
              <a:rPr sz="1488">
                <a:solidFill>
                  <a:schemeClr val="accent5"/>
                </a:solidFill>
              </a:rPr>
              <a:t>—————————————————————————————————————————————————————</a:t>
            </a:r>
          </a:p>
        </p:txBody>
      </p:sp>
      <p:sp>
        <p:nvSpPr>
          <p:cNvPr id="841" name="Numéro de diapositive"/>
          <p:cNvSpPr/>
          <p:nvPr>
            <p:ph type="sldNum" sz="quarter" idx="2"/>
          </p:nvPr>
        </p:nvSpPr>
        <p:spPr>
          <a:xfrm>
            <a:off x="12119622" y="9213850"/>
            <a:ext cx="386259"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La virtualisation système Chapitre 1…"/>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système	</a:t>
            </a:r>
            <a:r>
              <a:rPr sz="3500">
                <a:solidFill>
                  <a:srgbClr val="5B5854"/>
                </a:solidFill>
              </a:rPr>
              <a:t>Chapitre </a:t>
            </a:r>
            <a:r>
              <a:rPr sz="4000">
                <a:solidFill>
                  <a:srgbClr val="5B5854"/>
                </a:solidFill>
              </a:rPr>
              <a:t>1</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3</a:t>
            </a:r>
            <a:r>
              <a:t> - Types de virtualisation</a:t>
            </a:r>
          </a:p>
        </p:txBody>
      </p:sp>
      <p:sp>
        <p:nvSpPr>
          <p:cNvPr id="201" name="Les différents types de virtualisation :…"/>
          <p:cNvSpPr/>
          <p:nvPr>
            <p:ph type="body" idx="1"/>
          </p:nvPr>
        </p:nvSpPr>
        <p:spPr>
          <a:xfrm>
            <a:off x="508000" y="3035300"/>
            <a:ext cx="11988800" cy="6115964"/>
          </a:xfrm>
          <a:prstGeom prst="rect">
            <a:avLst/>
          </a:prstGeom>
        </p:spPr>
        <p:txBody>
          <a:bodyPr anchor="t"/>
          <a:lstStyle/>
          <a:p>
            <a:pPr marL="320488" indent="-320488">
              <a:spcBef>
                <a:spcPts val="800"/>
              </a:spcBef>
              <a:buBlip>
                <a:blip r:embed="rId2"/>
              </a:buBlip>
              <a:defRPr>
                <a:solidFill>
                  <a:srgbClr val="000000"/>
                </a:solidFill>
                <a:latin typeface="Candara"/>
                <a:ea typeface="Candara"/>
                <a:cs typeface="Candara"/>
                <a:sym typeface="Candara"/>
              </a:defRPr>
            </a:pPr>
            <a:r>
              <a:t>Les différents types de virtualisation : </a:t>
            </a:r>
          </a:p>
          <a:p>
            <a:pPr lvl="1" marL="739588" indent="-320488">
              <a:spcBef>
                <a:spcPts val="800"/>
              </a:spcBef>
              <a:buBlip>
                <a:blip r:embed="rId2"/>
              </a:buBlip>
              <a:defRPr sz="2600">
                <a:solidFill>
                  <a:srgbClr val="000000"/>
                </a:solidFill>
                <a:latin typeface="Candara"/>
                <a:ea typeface="Candara"/>
                <a:cs typeface="Candara"/>
                <a:sym typeface="Candara"/>
              </a:defRPr>
            </a:pPr>
            <a:r>
              <a:t>Virtualisation des serveurs : </a:t>
            </a:r>
          </a:p>
          <a:p>
            <a:pPr lvl="2" marL="1158688" indent="-320488">
              <a:spcBef>
                <a:spcPts val="600"/>
              </a:spcBef>
              <a:buBlip>
                <a:blip r:embed="rId2"/>
              </a:buBlip>
              <a:defRPr sz="2200">
                <a:solidFill>
                  <a:srgbClr val="000000"/>
                </a:solidFill>
                <a:latin typeface="Candara"/>
                <a:ea typeface="Candara"/>
                <a:cs typeface="Candara"/>
                <a:sym typeface="Candara"/>
              </a:defRPr>
            </a:pPr>
            <a:r>
              <a:t>Elle permet d'exécuter plusieurs systèmes d'exploitation virtuels sur un seul serveur physique.</a:t>
            </a:r>
          </a:p>
          <a:p>
            <a:pPr lvl="1" marL="739588" indent="-320488">
              <a:spcBef>
                <a:spcPts val="800"/>
              </a:spcBef>
              <a:buBlip>
                <a:blip r:embed="rId2"/>
              </a:buBlip>
              <a:defRPr sz="2600">
                <a:solidFill>
                  <a:srgbClr val="000000"/>
                </a:solidFill>
                <a:latin typeface="Candara"/>
                <a:ea typeface="Candara"/>
                <a:cs typeface="Candara"/>
                <a:sym typeface="Candara"/>
              </a:defRPr>
            </a:pPr>
            <a:r>
              <a:t>Virtualisation des systèmes d'exploitation : </a:t>
            </a:r>
          </a:p>
          <a:p>
            <a:pPr lvl="2" marL="1158688" indent="-320488">
              <a:spcBef>
                <a:spcPts val="600"/>
              </a:spcBef>
              <a:buBlip>
                <a:blip r:embed="rId2"/>
              </a:buBlip>
              <a:defRPr sz="2200">
                <a:solidFill>
                  <a:srgbClr val="000000"/>
                </a:solidFill>
                <a:latin typeface="Candara"/>
                <a:ea typeface="Candara"/>
                <a:cs typeface="Candara"/>
                <a:sym typeface="Candara"/>
              </a:defRPr>
            </a:pPr>
            <a:r>
              <a:t>Similaire à la virtualisation des serveurs, elle permet d'exécuter plusieurs systèmes d'exploitation isolés (comme Linux et Windows) sur une seule machine.</a:t>
            </a:r>
          </a:p>
          <a:p>
            <a:pPr lvl="1" marL="739588" indent="-320488">
              <a:spcBef>
                <a:spcPts val="800"/>
              </a:spcBef>
              <a:buBlip>
                <a:blip r:embed="rId2"/>
              </a:buBlip>
              <a:defRPr sz="2600">
                <a:solidFill>
                  <a:srgbClr val="000000"/>
                </a:solidFill>
                <a:latin typeface="Candara"/>
                <a:ea typeface="Candara"/>
                <a:cs typeface="Candara"/>
                <a:sym typeface="Candara"/>
              </a:defRPr>
            </a:pPr>
            <a:r>
              <a:t>Virtualisation des postes de travail : </a:t>
            </a:r>
          </a:p>
          <a:p>
            <a:pPr lvl="2" marL="1158688" indent="-320488">
              <a:spcBef>
                <a:spcPts val="600"/>
              </a:spcBef>
              <a:buBlip>
                <a:blip r:embed="rId2"/>
              </a:buBlip>
              <a:defRPr sz="2200">
                <a:solidFill>
                  <a:srgbClr val="000000"/>
                </a:solidFill>
                <a:latin typeface="Candara"/>
                <a:ea typeface="Candara"/>
                <a:cs typeface="Candara"/>
                <a:sym typeface="Candara"/>
              </a:defRPr>
            </a:pPr>
            <a:r>
              <a:t>Elle sépare l'environnement du poste de travail des périphériques qui l'utilisent, permettant le déploiement d'un même environnement sur plusieurs machines.</a:t>
            </a:r>
          </a:p>
          <a:p>
            <a:pPr lvl="2" marL="1158688" indent="-320488">
              <a:spcBef>
                <a:spcPts val="600"/>
              </a:spcBef>
              <a:buBlip>
                <a:blip r:embed="rId2"/>
              </a:buBlip>
              <a:defRPr sz="2200">
                <a:solidFill>
                  <a:srgbClr val="000000"/>
                </a:solidFill>
                <a:latin typeface="Candara"/>
                <a:ea typeface="Candara"/>
                <a:cs typeface="Candara"/>
                <a:sym typeface="Candara"/>
              </a:defRPr>
            </a:pPr>
            <a:r>
              <a:t>On distingue :</a:t>
            </a:r>
          </a:p>
          <a:p>
            <a:pPr lvl="3" marL="1577788" indent="-320488">
              <a:spcBef>
                <a:spcPts val="400"/>
              </a:spcBef>
              <a:buBlip>
                <a:blip r:embed="rId2"/>
              </a:buBlip>
              <a:defRPr sz="2200">
                <a:solidFill>
                  <a:srgbClr val="000000"/>
                </a:solidFill>
                <a:latin typeface="Candara"/>
                <a:ea typeface="Candara"/>
                <a:cs typeface="Candara"/>
                <a:sym typeface="Candara"/>
              </a:defRPr>
            </a:pPr>
            <a:r>
              <a:t>Infrastructure de bureau virtuel (VDI, </a:t>
            </a:r>
            <a:r>
              <a:rPr i="1"/>
              <a:t>Virtual desktop infrastructure</a:t>
            </a:r>
            <a:r>
              <a:t>)</a:t>
            </a:r>
          </a:p>
          <a:p>
            <a:pPr lvl="3" marL="1577788" indent="-320488">
              <a:spcBef>
                <a:spcPts val="400"/>
              </a:spcBef>
              <a:buBlip>
                <a:blip r:embed="rId2"/>
              </a:buBlip>
              <a:defRPr sz="2200">
                <a:solidFill>
                  <a:srgbClr val="000000"/>
                </a:solidFill>
                <a:latin typeface="Candara"/>
                <a:ea typeface="Candara"/>
                <a:cs typeface="Candara"/>
                <a:sym typeface="Candara"/>
              </a:defRPr>
            </a:pPr>
            <a:r>
              <a:t>Services de bureau à distance (RDS, </a:t>
            </a:r>
            <a:r>
              <a:rPr i="1"/>
              <a:t>Remote Desktop Services</a:t>
            </a:r>
            <a:r>
              <a:t>)</a:t>
            </a:r>
          </a:p>
          <a:p>
            <a:pPr lvl="3" marL="1577788" indent="-320488">
              <a:spcBef>
                <a:spcPts val="400"/>
              </a:spcBef>
              <a:buBlip>
                <a:blip r:embed="rId2"/>
              </a:buBlip>
              <a:defRPr sz="2200">
                <a:solidFill>
                  <a:srgbClr val="000000"/>
                </a:solidFill>
                <a:latin typeface="Candara"/>
                <a:ea typeface="Candara"/>
                <a:cs typeface="Candara"/>
                <a:sym typeface="Candara"/>
              </a:defRPr>
            </a:pPr>
            <a:r>
              <a:t>Desktop-as-a-Service (DaaS)</a:t>
            </a:r>
          </a:p>
        </p:txBody>
      </p:sp>
      <p:sp>
        <p:nvSpPr>
          <p:cNvPr id="202" name="Numéro de diapositive"/>
          <p:cNvSpPr/>
          <p:nvPr>
            <p:ph type="sldNum" sz="quarter" idx="2"/>
          </p:nvPr>
        </p:nvSpPr>
        <p:spPr>
          <a:xfrm>
            <a:off x="12171265" y="9213850"/>
            <a:ext cx="28297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3" name="Big Data &amp; Hadoop Chapitre 6…"/>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Big Data &amp; Hadoop	</a:t>
            </a:r>
            <a:r>
              <a:rPr sz="3500">
                <a:solidFill>
                  <a:srgbClr val="5B5854"/>
                </a:solidFill>
              </a:rPr>
              <a:t>Chapitre </a:t>
            </a:r>
            <a:r>
              <a:rPr sz="4000">
                <a:solidFill>
                  <a:srgbClr val="5B5854"/>
                </a:solidFill>
              </a:rPr>
              <a:t>6</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4</a:t>
            </a:r>
            <a:r>
              <a:t> - Conclusion</a:t>
            </a:r>
          </a:p>
        </p:txBody>
      </p:sp>
      <p:sp>
        <p:nvSpPr>
          <p:cNvPr id="844" name="Voir :…"/>
          <p:cNvSpPr/>
          <p:nvPr>
            <p:ph type="body" idx="1"/>
          </p:nvPr>
        </p:nvSpPr>
        <p:spPr>
          <a:xfrm>
            <a:off x="508000" y="3041650"/>
            <a:ext cx="11988800" cy="5727700"/>
          </a:xfrm>
          <a:prstGeom prst="rect">
            <a:avLst/>
          </a:prstGeom>
        </p:spPr>
        <p:txBody>
          <a:bodyPr anchor="t"/>
          <a:lstStyle/>
          <a:p>
            <a:pPr lvl="1" marL="695212" indent="-301258" defTabSz="549148">
              <a:spcBef>
                <a:spcPts val="700"/>
              </a:spcBef>
              <a:buBlip>
                <a:blip r:embed="rId2"/>
              </a:buBlip>
              <a:defRPr sz="2444">
                <a:solidFill>
                  <a:srgbClr val="000000"/>
                </a:solidFill>
                <a:latin typeface="Candara"/>
                <a:ea typeface="Candara"/>
                <a:cs typeface="Candara"/>
                <a:sym typeface="Candara"/>
              </a:defRPr>
            </a:pPr>
            <a:r>
              <a:t>Voir :</a:t>
            </a:r>
          </a:p>
          <a:p>
            <a:pPr lvl="2" marL="1089166" indent="-301258" defTabSz="549148">
              <a:spcBef>
                <a:spcPts val="700"/>
              </a:spcBef>
              <a:buBlip>
                <a:blip r:embed="rId2"/>
              </a:buBlip>
              <a:defRPr sz="2444">
                <a:solidFill>
                  <a:srgbClr val="000000"/>
                </a:solidFill>
                <a:latin typeface="Candara"/>
                <a:ea typeface="Candara"/>
                <a:cs typeface="Candara"/>
                <a:sym typeface="Candara"/>
              </a:defRPr>
            </a:pPr>
            <a:r>
              <a:rPr u="sng">
                <a:solidFill>
                  <a:schemeClr val="accent3">
                    <a:hueOff val="929958"/>
                    <a:satOff val="10247"/>
                    <a:lumOff val="-24509"/>
                  </a:schemeClr>
                </a:solidFill>
                <a:hlinkClick r:id="rId3" invalidUrl="" action="" tgtFrame="" tooltip="" history="1" highlightClick="0" endSnd="0"/>
              </a:rPr>
              <a:t>Apache Hadoop</a:t>
            </a:r>
            <a:r>
              <a:t> - Installation, modules et projets d’Apache</a:t>
            </a:r>
          </a:p>
          <a:p>
            <a:pPr lvl="2" marL="1089166" indent="-301258" defTabSz="549148">
              <a:spcBef>
                <a:spcPts val="700"/>
              </a:spcBef>
              <a:buBlip>
                <a:blip r:embed="rId2"/>
              </a:buBlip>
              <a:defRPr sz="2444">
                <a:solidFill>
                  <a:srgbClr val="000000"/>
                </a:solidFill>
                <a:latin typeface="Candara"/>
                <a:ea typeface="Candara"/>
                <a:cs typeface="Candara"/>
                <a:sym typeface="Candara"/>
              </a:defRPr>
            </a:pPr>
            <a:r>
              <a:rPr u="sng">
                <a:solidFill>
                  <a:schemeClr val="accent3">
                    <a:hueOff val="929958"/>
                    <a:satOff val="10247"/>
                    <a:lumOff val="-24509"/>
                  </a:schemeClr>
                </a:solidFill>
                <a:hlinkClick r:id="rId4" invalidUrl="" action="" tgtFrame="" tooltip="" history="1" highlightClick="0" endSnd="0"/>
              </a:rPr>
              <a:t>Apache Spark</a:t>
            </a:r>
          </a:p>
          <a:p>
            <a:pPr lvl="2" marL="1089166" indent="-301258" defTabSz="549148">
              <a:spcBef>
                <a:spcPts val="700"/>
              </a:spcBef>
              <a:buBlip>
                <a:blip r:embed="rId2"/>
              </a:buBlip>
              <a:defRPr sz="2444">
                <a:solidFill>
                  <a:srgbClr val="000000"/>
                </a:solidFill>
                <a:latin typeface="Candara"/>
                <a:ea typeface="Candara"/>
                <a:cs typeface="Candara"/>
                <a:sym typeface="Candara"/>
              </a:defRPr>
            </a:pPr>
            <a:r>
              <a:rPr u="sng">
                <a:solidFill>
                  <a:schemeClr val="accent3">
                    <a:hueOff val="929958"/>
                    <a:satOff val="10247"/>
                    <a:lumOff val="-24509"/>
                  </a:schemeClr>
                </a:solidFill>
                <a:hlinkClick r:id="rId5" invalidUrl="" action="" tgtFrame="" tooltip="" history="1" highlightClick="0" endSnd="0"/>
              </a:rPr>
              <a:t>Tutoriel d'introduction à Apache Hadoop</a:t>
            </a:r>
            <a:r>
              <a:t> - Mickael BARON, developpez.com</a:t>
            </a:r>
          </a:p>
          <a:p>
            <a:pPr lvl="2" marL="1089166" indent="-301258" defTabSz="549148">
              <a:spcBef>
                <a:spcPts val="700"/>
              </a:spcBef>
              <a:buBlip>
                <a:blip r:embed="rId2"/>
              </a:buBlip>
              <a:defRPr sz="2444">
                <a:solidFill>
                  <a:srgbClr val="000000"/>
                </a:solidFill>
                <a:latin typeface="Candara"/>
                <a:ea typeface="Candara"/>
                <a:cs typeface="Candara"/>
                <a:sym typeface="Candara"/>
              </a:defRPr>
            </a:pPr>
            <a:r>
              <a:rPr u="sng">
                <a:solidFill>
                  <a:schemeClr val="accent3">
                    <a:hueOff val="929958"/>
                    <a:satOff val="10247"/>
                    <a:lumOff val="-24509"/>
                  </a:schemeClr>
                </a:solidFill>
                <a:hlinkClick r:id="rId6" invalidUrl="" action="" tgtFrame="" tooltip="" history="1" highlightClick="0" endSnd="0"/>
              </a:rPr>
              <a:t>MapReduce et Hadoop</a:t>
            </a:r>
            <a:r>
              <a:t> - Alexandre Denis, Inria Bordeaux</a:t>
            </a:r>
          </a:p>
          <a:p>
            <a:pPr lvl="2" marL="1089166" indent="-301258" defTabSz="549148">
              <a:spcBef>
                <a:spcPts val="700"/>
              </a:spcBef>
              <a:buBlip>
                <a:blip r:embed="rId2"/>
              </a:buBlip>
              <a:defRPr sz="2444">
                <a:solidFill>
                  <a:srgbClr val="000000"/>
                </a:solidFill>
                <a:latin typeface="Candara"/>
                <a:ea typeface="Candara"/>
                <a:cs typeface="Candara"/>
                <a:sym typeface="Candara"/>
              </a:defRPr>
            </a:pPr>
            <a:r>
              <a:rPr u="sng">
                <a:solidFill>
                  <a:schemeClr val="accent3">
                    <a:hueOff val="929958"/>
                    <a:satOff val="10247"/>
                    <a:lumOff val="-24509"/>
                  </a:schemeClr>
                </a:solidFill>
                <a:hlinkClick r:id="rId7" invalidUrl="" action="" tgtFrame="" tooltip="" history="1" highlightClick="0" endSnd="0"/>
              </a:rPr>
              <a:t>Big data</a:t>
            </a:r>
            <a:r>
              <a:t> - Centre d’apprentissage, OVHcloud</a:t>
            </a:r>
          </a:p>
          <a:p>
            <a:pPr lvl="2" marL="1089166" indent="-301258" defTabSz="549148">
              <a:spcBef>
                <a:spcPts val="700"/>
              </a:spcBef>
              <a:buBlip>
                <a:blip r:embed="rId2"/>
              </a:buBlip>
              <a:defRPr sz="2444">
                <a:solidFill>
                  <a:srgbClr val="000000"/>
                </a:solidFill>
                <a:latin typeface="Candara"/>
                <a:ea typeface="Candara"/>
                <a:cs typeface="Candara"/>
                <a:sym typeface="Candara"/>
              </a:defRPr>
            </a:pPr>
            <a:r>
              <a:rPr u="sng">
                <a:solidFill>
                  <a:schemeClr val="accent3">
                    <a:hueOff val="929958"/>
                    <a:satOff val="10247"/>
                    <a:lumOff val="-24509"/>
                  </a:schemeClr>
                </a:solidFill>
                <a:hlinkClick r:id="rId8" invalidUrl="" action="" tgtFrame="" tooltip="" history="1" highlightClick="0" endSnd="0"/>
              </a:rPr>
              <a:t>Un déluge de données</a:t>
            </a:r>
            <a:r>
              <a:t> - Interstices</a:t>
            </a:r>
          </a:p>
          <a:p>
            <a:pPr lvl="2" marL="1089166" indent="-301258" defTabSz="549148">
              <a:spcBef>
                <a:spcPts val="700"/>
              </a:spcBef>
              <a:buBlip>
                <a:blip r:embed="rId2"/>
              </a:buBlip>
              <a:defRPr sz="2444">
                <a:solidFill>
                  <a:srgbClr val="000000"/>
                </a:solidFill>
                <a:latin typeface="Candara"/>
                <a:ea typeface="Candara"/>
                <a:cs typeface="Candara"/>
                <a:sym typeface="Candara"/>
              </a:defRPr>
            </a:pPr>
            <a:r>
              <a:rPr u="sng">
                <a:solidFill>
                  <a:schemeClr val="accent3">
                    <a:hueOff val="929958"/>
                    <a:satOff val="10247"/>
                    <a:lumOff val="-24509"/>
                  </a:schemeClr>
                </a:solidFill>
                <a:hlinkClick r:id="rId9" invalidUrl="" action="" tgtFrame="" tooltip="" history="1" highlightClick="0" endSnd="0"/>
              </a:rPr>
              <a:t>Définition : Qu’est-ce que le Big Data ?</a:t>
            </a:r>
            <a:r>
              <a:t> - Le Big Data</a:t>
            </a:r>
          </a:p>
          <a:p>
            <a:pPr lvl="2" marL="1089166" indent="-301258" defTabSz="549148">
              <a:spcBef>
                <a:spcPts val="700"/>
              </a:spcBef>
              <a:buBlip>
                <a:blip r:embed="rId2"/>
              </a:buBlip>
              <a:defRPr sz="2444">
                <a:solidFill>
                  <a:srgbClr val="000000"/>
                </a:solidFill>
                <a:latin typeface="Candara"/>
                <a:ea typeface="Candara"/>
                <a:cs typeface="Candara"/>
                <a:sym typeface="Candara"/>
              </a:defRPr>
            </a:pPr>
            <a:r>
              <a:rPr u="sng">
                <a:solidFill>
                  <a:schemeClr val="accent3">
                    <a:hueOff val="929958"/>
                    <a:satOff val="10247"/>
                    <a:lumOff val="-24509"/>
                  </a:schemeClr>
                </a:solidFill>
                <a:hlinkClick r:id="rId10" invalidUrl="" action="" tgtFrame="" tooltip="" history="1" highlightClick="0" endSnd="0"/>
              </a:rPr>
              <a:t>Hadoop – Tout savoir sur la principale plateforme Big Data</a:t>
            </a:r>
            <a:r>
              <a:t> - Le Big Data </a:t>
            </a:r>
          </a:p>
          <a:p>
            <a:pPr lvl="2" marL="1089166" indent="-301258" defTabSz="549148">
              <a:spcBef>
                <a:spcPts val="700"/>
              </a:spcBef>
              <a:buBlip>
                <a:blip r:embed="rId2"/>
              </a:buBlip>
              <a:defRPr sz="2444">
                <a:solidFill>
                  <a:srgbClr val="000000"/>
                </a:solidFill>
                <a:latin typeface="Candara"/>
                <a:ea typeface="Candara"/>
                <a:cs typeface="Candara"/>
                <a:sym typeface="Candara"/>
              </a:defRPr>
            </a:pPr>
            <a:r>
              <a:rPr u="sng">
                <a:solidFill>
                  <a:schemeClr val="accent3">
                    <a:hueOff val="929958"/>
                    <a:satOff val="10247"/>
                    <a:lumOff val="-24509"/>
                  </a:schemeClr>
                </a:solidFill>
                <a:hlinkClick r:id="rId11" invalidUrl="" action="" tgtFrame="" tooltip="" history="1" highlightClick="0" endSnd="0"/>
              </a:rPr>
              <a:t>Hadoop : qu’est-ce que c’est et comment apprendre à l’utiliser ?</a:t>
            </a:r>
            <a:r>
              <a:t> - DataScientest</a:t>
            </a:r>
          </a:p>
          <a:p>
            <a:pPr lvl="2" marL="1089166" indent="-301258" defTabSz="549148">
              <a:spcBef>
                <a:spcPts val="700"/>
              </a:spcBef>
              <a:buBlip>
                <a:blip r:embed="rId2"/>
              </a:buBlip>
              <a:defRPr sz="2444">
                <a:solidFill>
                  <a:srgbClr val="000000"/>
                </a:solidFill>
                <a:latin typeface="Candara"/>
                <a:ea typeface="Candara"/>
                <a:cs typeface="Candara"/>
                <a:sym typeface="Candara"/>
              </a:defRPr>
            </a:pPr>
            <a:r>
              <a:rPr u="sng">
                <a:solidFill>
                  <a:schemeClr val="accent3">
                    <a:hueOff val="929958"/>
                    <a:satOff val="10247"/>
                    <a:lumOff val="-24509"/>
                  </a:schemeClr>
                </a:solidFill>
                <a:hlinkClick r:id="rId12" invalidUrl="" action="" tgtFrame="" tooltip="" history="1" highlightClick="0" endSnd="0"/>
              </a:rPr>
              <a:t>Qu’est-ce qu’Apache Hadoop dans Azure HDInsight ?</a:t>
            </a:r>
          </a:p>
          <a:p>
            <a:pPr lvl="1" marL="0" indent="0" defTabSz="549148">
              <a:spcBef>
                <a:spcPts val="700"/>
              </a:spcBef>
              <a:buSzTx/>
              <a:buNone/>
              <a:tabLst>
                <a:tab pos="647700" algn="l"/>
                <a:tab pos="10972800" algn="r"/>
              </a:tabLst>
              <a:defRPr sz="2444">
                <a:solidFill>
                  <a:srgbClr val="000000"/>
                </a:solidFill>
                <a:latin typeface="Candara"/>
                <a:ea typeface="Candara"/>
                <a:cs typeface="Candara"/>
                <a:sym typeface="Candara"/>
              </a:defRPr>
            </a:pPr>
            <a:r>
              <a:t>	</a:t>
            </a:r>
            <a:r>
              <a:rPr sz="1504">
                <a:solidFill>
                  <a:schemeClr val="accent5"/>
                </a:solidFill>
              </a:rPr>
              <a:t>—————————————————————————————————————————————————————</a:t>
            </a:r>
          </a:p>
        </p:txBody>
      </p:sp>
      <p:sp>
        <p:nvSpPr>
          <p:cNvPr id="845" name="Numéro de diapositive"/>
          <p:cNvSpPr/>
          <p:nvPr>
            <p:ph type="sldNum" sz="quarter" idx="2"/>
          </p:nvPr>
        </p:nvSpPr>
        <p:spPr>
          <a:xfrm>
            <a:off x="12115405" y="9213850"/>
            <a:ext cx="39469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La virtualisation système Chapitre 1…"/>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système	</a:t>
            </a:r>
            <a:r>
              <a:rPr sz="3500">
                <a:solidFill>
                  <a:srgbClr val="5B5854"/>
                </a:solidFill>
              </a:rPr>
              <a:t>Chapitre </a:t>
            </a:r>
            <a:r>
              <a:rPr sz="4000">
                <a:solidFill>
                  <a:srgbClr val="5B5854"/>
                </a:solidFill>
              </a:rPr>
              <a:t>1</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3</a:t>
            </a:r>
            <a:r>
              <a:t> - Types de virtualisation</a:t>
            </a:r>
          </a:p>
        </p:txBody>
      </p:sp>
      <p:sp>
        <p:nvSpPr>
          <p:cNvPr id="205" name="Les différents types de virtualisation, suite……"/>
          <p:cNvSpPr/>
          <p:nvPr>
            <p:ph type="body" idx="1"/>
          </p:nvPr>
        </p:nvSpPr>
        <p:spPr>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Les différents types de virtualisation, suite… </a:t>
            </a:r>
          </a:p>
          <a:p>
            <a:pPr lvl="1" marL="739588" indent="-320488">
              <a:spcBef>
                <a:spcPts val="1000"/>
              </a:spcBef>
              <a:buBlip>
                <a:blip r:embed="rId2"/>
              </a:buBlip>
              <a:defRPr sz="2600">
                <a:solidFill>
                  <a:srgbClr val="000000"/>
                </a:solidFill>
                <a:latin typeface="Candara"/>
                <a:ea typeface="Candara"/>
                <a:cs typeface="Candara"/>
                <a:sym typeface="Candara"/>
              </a:defRPr>
            </a:pPr>
            <a:r>
              <a:t>Virtualisation du stockage : </a:t>
            </a:r>
          </a:p>
          <a:p>
            <a:pPr lvl="2" marL="1158688" indent="-320488">
              <a:spcBef>
                <a:spcPts val="1000"/>
              </a:spcBef>
              <a:buBlip>
                <a:blip r:embed="rId2"/>
              </a:buBlip>
              <a:defRPr sz="2200">
                <a:solidFill>
                  <a:srgbClr val="000000"/>
                </a:solidFill>
                <a:latin typeface="Candara"/>
                <a:ea typeface="Candara"/>
                <a:cs typeface="Candara"/>
                <a:sym typeface="Candara"/>
              </a:defRPr>
            </a:pPr>
            <a:r>
              <a:t>Elle regroupe les ressources de stockage de plusieurs périphériques en un seul grand périphérique de stockage virtuel.</a:t>
            </a:r>
          </a:p>
          <a:p>
            <a:pPr lvl="2" marL="1158688" indent="-320488">
              <a:spcBef>
                <a:spcPts val="1000"/>
              </a:spcBef>
              <a:buBlip>
                <a:blip r:embed="rId2"/>
              </a:buBlip>
              <a:defRPr sz="2200">
                <a:solidFill>
                  <a:srgbClr val="000000"/>
                </a:solidFill>
                <a:latin typeface="Candara"/>
                <a:ea typeface="Candara"/>
                <a:cs typeface="Candara"/>
                <a:sym typeface="Candara"/>
              </a:defRPr>
            </a:pPr>
            <a:r>
              <a:t>Elle se compose de deux catégories :</a:t>
            </a:r>
          </a:p>
          <a:p>
            <a:pPr lvl="3" marL="1503829" indent="-246529">
              <a:spcBef>
                <a:spcPts val="1000"/>
              </a:spcBef>
              <a:buBlip>
                <a:blip r:embed="rId2"/>
              </a:buBlip>
              <a:defRPr sz="2000">
                <a:solidFill>
                  <a:srgbClr val="000000"/>
                </a:solidFill>
                <a:latin typeface="Candara"/>
                <a:ea typeface="Candara"/>
                <a:cs typeface="Candara"/>
                <a:sym typeface="Candara"/>
              </a:defRPr>
            </a:pPr>
            <a:r>
              <a:t>La virtualisation des fichiers : Appliqué aux systèmes de stockage en réseau (NAS). À l’aide des protocoles SMB (Server Message Block) ou NFS (Network File System).</a:t>
            </a:r>
          </a:p>
          <a:p>
            <a:pPr lvl="3" marL="1503829" indent="-246529">
              <a:spcBef>
                <a:spcPts val="1000"/>
              </a:spcBef>
              <a:buBlip>
                <a:blip r:embed="rId2"/>
              </a:buBlip>
              <a:defRPr sz="2000">
                <a:solidFill>
                  <a:srgbClr val="000000"/>
                </a:solidFill>
                <a:latin typeface="Candara"/>
                <a:ea typeface="Candara"/>
                <a:cs typeface="Candara"/>
                <a:sym typeface="Candara"/>
              </a:defRPr>
            </a:pPr>
            <a:r>
              <a:t>La virtualisation des blocs : Les systèmes basés sur des blocs font abstraction du stockage logique et sépare celui-ci du stockage physique afin que l’utilisateur / administrateur puisse y accéder sans avoir à accéder au stockage physique, ce qui donne à l’administrateur plus de flexibilité dans la gestion des différents stockage. </a:t>
            </a:r>
          </a:p>
        </p:txBody>
      </p:sp>
      <p:sp>
        <p:nvSpPr>
          <p:cNvPr id="206" name="Numéro de diapositive"/>
          <p:cNvSpPr/>
          <p:nvPr>
            <p:ph type="sldNum" sz="quarter" idx="2"/>
          </p:nvPr>
        </p:nvSpPr>
        <p:spPr>
          <a:xfrm>
            <a:off x="12166850" y="9213850"/>
            <a:ext cx="29180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La virtualisation système Chapitre 1…"/>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système	</a:t>
            </a:r>
            <a:r>
              <a:rPr sz="3500">
                <a:solidFill>
                  <a:srgbClr val="5B5854"/>
                </a:solidFill>
              </a:rPr>
              <a:t>Chapitre </a:t>
            </a:r>
            <a:r>
              <a:rPr sz="4000">
                <a:solidFill>
                  <a:srgbClr val="5B5854"/>
                </a:solidFill>
              </a:rPr>
              <a:t>1</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3</a:t>
            </a:r>
            <a:r>
              <a:t> - Types de virtualisation</a:t>
            </a:r>
          </a:p>
        </p:txBody>
      </p:sp>
      <p:sp>
        <p:nvSpPr>
          <p:cNvPr id="209" name="Les différents types de virtualisation, suite……"/>
          <p:cNvSpPr/>
          <p:nvPr>
            <p:ph type="body" idx="1"/>
          </p:nvPr>
        </p:nvSpPr>
        <p:spPr>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Les différents types de virtualisation, suite… </a:t>
            </a:r>
          </a:p>
          <a:p>
            <a:pPr lvl="1" marL="739588" indent="-320488">
              <a:spcBef>
                <a:spcPts val="1000"/>
              </a:spcBef>
              <a:buBlip>
                <a:blip r:embed="rId2"/>
              </a:buBlip>
              <a:defRPr sz="2600">
                <a:solidFill>
                  <a:srgbClr val="000000"/>
                </a:solidFill>
                <a:latin typeface="Candara"/>
                <a:ea typeface="Candara"/>
                <a:cs typeface="Candara"/>
                <a:sym typeface="Candara"/>
              </a:defRPr>
            </a:pPr>
            <a:r>
              <a:t>Virtualisation du réseau : </a:t>
            </a:r>
          </a:p>
          <a:p>
            <a:pPr lvl="2" marL="1158688" indent="-320488">
              <a:spcBef>
                <a:spcPts val="1000"/>
              </a:spcBef>
              <a:buBlip>
                <a:blip r:embed="rId2"/>
              </a:buBlip>
              <a:defRPr sz="2200">
                <a:solidFill>
                  <a:srgbClr val="000000"/>
                </a:solidFill>
                <a:latin typeface="Candara"/>
                <a:ea typeface="Candara"/>
                <a:cs typeface="Candara"/>
                <a:sym typeface="Candara"/>
              </a:defRPr>
            </a:pPr>
            <a:r>
              <a:t>Elle reproduit logiciellement un réseau physique complet, combinant les ressources réseau en une seule entité virtuelle.</a:t>
            </a:r>
          </a:p>
          <a:p>
            <a:pPr lvl="1" marL="739588" indent="-320488">
              <a:spcBef>
                <a:spcPts val="1000"/>
              </a:spcBef>
              <a:buBlip>
                <a:blip r:embed="rId2"/>
              </a:buBlip>
              <a:defRPr sz="2600">
                <a:solidFill>
                  <a:srgbClr val="000000"/>
                </a:solidFill>
                <a:latin typeface="Candara"/>
                <a:ea typeface="Candara"/>
                <a:cs typeface="Candara"/>
                <a:sym typeface="Candara"/>
              </a:defRPr>
            </a:pPr>
            <a:r>
              <a:t>Virtualisation des applications : </a:t>
            </a:r>
          </a:p>
          <a:p>
            <a:pPr lvl="2" marL="1158688" indent="-320488">
              <a:spcBef>
                <a:spcPts val="1000"/>
              </a:spcBef>
              <a:buBlip>
                <a:blip r:embed="rId2"/>
              </a:buBlip>
              <a:defRPr sz="2200">
                <a:solidFill>
                  <a:srgbClr val="000000"/>
                </a:solidFill>
                <a:latin typeface="Candara"/>
                <a:ea typeface="Candara"/>
                <a:cs typeface="Candara"/>
                <a:sym typeface="Candara"/>
              </a:defRPr>
            </a:pPr>
            <a:r>
              <a:t>Elle permet d'exécuter des applications de manière encapsulée, indépendamment du système d'exploitation sous-jacent.</a:t>
            </a:r>
          </a:p>
        </p:txBody>
      </p:sp>
      <p:sp>
        <p:nvSpPr>
          <p:cNvPr id="210" name="Numéro de diapositive"/>
          <p:cNvSpPr/>
          <p:nvPr>
            <p:ph type="sldNum" sz="quarter" idx="2"/>
          </p:nvPr>
        </p:nvSpPr>
        <p:spPr>
          <a:xfrm>
            <a:off x="12170918" y="9213850"/>
            <a:ext cx="283667"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La virtualisation système Chapitre 1…"/>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système	</a:t>
            </a:r>
            <a:r>
              <a:rPr sz="3500">
                <a:solidFill>
                  <a:srgbClr val="5B5854"/>
                </a:solidFill>
              </a:rPr>
              <a:t>Chapitre </a:t>
            </a:r>
            <a:r>
              <a:rPr sz="4000">
                <a:solidFill>
                  <a:srgbClr val="5B5854"/>
                </a:solidFill>
              </a:rPr>
              <a:t>1</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4</a:t>
            </a:r>
            <a:r>
              <a:t> - Logiciels de virtualisation</a:t>
            </a:r>
          </a:p>
        </p:txBody>
      </p:sp>
      <p:sp>
        <p:nvSpPr>
          <p:cNvPr id="213" name="Hyperviseur de type 1 :…"/>
          <p:cNvSpPr/>
          <p:nvPr>
            <p:ph type="body" idx="1"/>
          </p:nvPr>
        </p:nvSpPr>
        <p:spPr>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Hyperviseur de type 1 : </a:t>
            </a:r>
          </a:p>
          <a:p>
            <a:pPr lvl="1" marL="739588" marR="5715000" indent="-320488">
              <a:spcBef>
                <a:spcPts val="0"/>
              </a:spcBef>
              <a:buBlip>
                <a:blip r:embed="rId2"/>
              </a:buBlip>
              <a:defRPr sz="2200">
                <a:solidFill>
                  <a:srgbClr val="000000"/>
                </a:solidFill>
                <a:latin typeface="Candara"/>
                <a:ea typeface="Candara"/>
                <a:cs typeface="Candara"/>
                <a:sym typeface="Candara"/>
              </a:defRPr>
            </a:pPr>
            <a:r>
              <a:t>Un </a:t>
            </a:r>
            <a:r>
              <a:rPr b="1"/>
              <a:t>hyperviseur de type 1</a:t>
            </a:r>
            <a:r>
              <a:t> fonctionne directement sur le matériel physique (</a:t>
            </a:r>
            <a:r>
              <a:rPr i="1"/>
              <a:t>bare-metal</a:t>
            </a:r>
            <a:r>
              <a:t>) ou intégré au système d’exploitation hôte (natif).</a:t>
            </a:r>
          </a:p>
          <a:p>
            <a:pPr lvl="1" marL="739588" marR="5715000" indent="-320488">
              <a:spcBef>
                <a:spcPts val="0"/>
              </a:spcBef>
              <a:buBlip>
                <a:blip r:embed="rId2"/>
              </a:buBlip>
              <a:defRPr sz="2200">
                <a:solidFill>
                  <a:srgbClr val="000000"/>
                </a:solidFill>
                <a:latin typeface="Candara"/>
                <a:ea typeface="Candara"/>
                <a:cs typeface="Candara"/>
                <a:sym typeface="Candara"/>
              </a:defRPr>
            </a:pPr>
            <a:r>
              <a:t>Logiciels :</a:t>
            </a:r>
          </a:p>
          <a:p>
            <a:pPr lvl="2" marL="1084729" marR="5715000" indent="-246529">
              <a:spcBef>
                <a:spcPts val="0"/>
              </a:spcBef>
              <a:buBlip>
                <a:blip r:embed="rId2"/>
              </a:buBlip>
              <a:defRPr sz="2000">
                <a:solidFill>
                  <a:srgbClr val="000000"/>
                </a:solidFill>
                <a:latin typeface="Candara"/>
                <a:ea typeface="Candara"/>
                <a:cs typeface="Candara"/>
                <a:sym typeface="Candara"/>
              </a:defRPr>
            </a:pPr>
            <a:r>
              <a:t>Microsoft Hyper-V Manager, sur Windows 64 bits 10 Entreprise/Pro/Education, gratuit.</a:t>
            </a:r>
          </a:p>
          <a:p>
            <a:pPr lvl="3" marL="1503829" marR="5715000" indent="-246529">
              <a:spcBef>
                <a:spcPts val="0"/>
              </a:spcBef>
              <a:buBlip>
                <a:blip r:embed="rId2"/>
              </a:buBlip>
              <a:defRPr sz="2000">
                <a:solidFill>
                  <a:srgbClr val="000000"/>
                </a:solidFill>
                <a:latin typeface="Candara"/>
                <a:ea typeface="Candara"/>
                <a:cs typeface="Candara"/>
                <a:sym typeface="Candara"/>
              </a:defRPr>
            </a:pPr>
            <a:r>
              <a:t>Base du </a:t>
            </a:r>
            <a:r>
              <a:rPr b="1"/>
              <a:t>Windows Subsystem for Linux </a:t>
            </a:r>
            <a:r>
              <a:t>(WSL/WSL2).</a:t>
            </a:r>
          </a:p>
          <a:p>
            <a:pPr lvl="2" marL="1084729" marR="5715000" indent="-246529">
              <a:spcBef>
                <a:spcPts val="0"/>
              </a:spcBef>
              <a:buBlip>
                <a:blip r:embed="rId2"/>
              </a:buBlip>
              <a:defRPr sz="2000">
                <a:solidFill>
                  <a:srgbClr val="000000"/>
                </a:solidFill>
                <a:latin typeface="Candara"/>
                <a:ea typeface="Candara"/>
                <a:cs typeface="Candara"/>
                <a:sym typeface="Candara"/>
              </a:defRPr>
            </a:pPr>
            <a:r>
              <a:t>KVM, </a:t>
            </a:r>
            <a:r>
              <a:rPr i="1"/>
              <a:t>Kernel-based Virtual Machine</a:t>
            </a:r>
            <a:r>
              <a:t>, sur Linux 32 et 64 bits, gratuit.</a:t>
            </a:r>
          </a:p>
          <a:p>
            <a:pPr lvl="3" marL="1503829" indent="-246529">
              <a:spcBef>
                <a:spcPts val="0"/>
              </a:spcBef>
              <a:buBlip>
                <a:blip r:embed="rId2"/>
              </a:buBlip>
              <a:defRPr sz="2000">
                <a:solidFill>
                  <a:srgbClr val="000000"/>
                </a:solidFill>
                <a:latin typeface="Candara"/>
                <a:ea typeface="Candara"/>
                <a:cs typeface="Candara"/>
                <a:sym typeface="Candara"/>
              </a:defRPr>
            </a:pPr>
            <a:r>
              <a:t>Intégrée au noyau Linux et en est la technologie de virtualisation de base.</a:t>
            </a:r>
          </a:p>
          <a:p>
            <a:pPr lvl="3" marL="1503829" indent="-246529">
              <a:spcBef>
                <a:spcPts val="0"/>
              </a:spcBef>
              <a:buBlip>
                <a:blip r:embed="rId2"/>
              </a:buBlip>
              <a:defRPr sz="2000">
                <a:solidFill>
                  <a:srgbClr val="000000"/>
                </a:solidFill>
                <a:latin typeface="Candara"/>
                <a:ea typeface="Candara"/>
                <a:cs typeface="Candara"/>
                <a:sym typeface="Candara"/>
              </a:defRPr>
            </a:pPr>
            <a:r>
              <a:t>KVM permet d’exploiter plusieurs machines virtuelles sur un hôte Linux. </a:t>
            </a:r>
          </a:p>
          <a:p>
            <a:pPr lvl="3" marL="1503829" indent="-246529">
              <a:spcBef>
                <a:spcPts val="0"/>
              </a:spcBef>
              <a:buBlip>
                <a:blip r:embed="rId2"/>
              </a:buBlip>
              <a:defRPr sz="2000">
                <a:solidFill>
                  <a:srgbClr val="000000"/>
                </a:solidFill>
                <a:latin typeface="Candara"/>
                <a:ea typeface="Candara"/>
                <a:cs typeface="Candara"/>
                <a:sym typeface="Candara"/>
              </a:defRPr>
            </a:pPr>
            <a:r>
              <a:t>Chaque VM se voit attribuer son propre matériel virtualisé. Cela comprend les cœurs de processeur, la mémoire vive, mais aussi des adaptateurs réseau et graphiques ainsi que la mémoire de masse. </a:t>
            </a:r>
          </a:p>
        </p:txBody>
      </p:sp>
      <p:pic>
        <p:nvPicPr>
          <p:cNvPr id="214" name="Hyperviseur type 1.png" descr="Hyperviseur type 1.png"/>
          <p:cNvPicPr>
            <a:picLocks noChangeAspect="1"/>
          </p:cNvPicPr>
          <p:nvPr/>
        </p:nvPicPr>
        <p:blipFill>
          <a:blip r:embed="rId3">
            <a:extLst/>
          </a:blip>
          <a:stretch>
            <a:fillRect/>
          </a:stretch>
        </p:blipFill>
        <p:spPr>
          <a:xfrm>
            <a:off x="6706207" y="2578100"/>
            <a:ext cx="6411468" cy="4387848"/>
          </a:xfrm>
          <a:prstGeom prst="rect">
            <a:avLst/>
          </a:prstGeom>
          <a:ln w="12700">
            <a:miter lim="400000"/>
          </a:ln>
        </p:spPr>
      </p:pic>
      <p:sp>
        <p:nvSpPr>
          <p:cNvPr id="215" name="Fig 1.1 - Hyperviseur de type 1"/>
          <p:cNvSpPr txBox="1"/>
          <p:nvPr/>
        </p:nvSpPr>
        <p:spPr>
          <a:xfrm>
            <a:off x="7144458" y="6600993"/>
            <a:ext cx="4498476"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0" indent="0" defTabSz="450000">
              <a:spcBef>
                <a:spcPts val="0"/>
              </a:spcBef>
              <a:buClrTx/>
              <a:buSzTx/>
              <a:buNone/>
              <a:defRPr b="1" i="1" sz="1600">
                <a:solidFill>
                  <a:srgbClr val="A26658"/>
                </a:solidFill>
                <a:latin typeface="Lucida Sans Regular"/>
                <a:ea typeface="Lucida Sans Regular"/>
                <a:cs typeface="Lucida Sans Regular"/>
                <a:sym typeface="Lucida Sans Regular"/>
              </a:defRPr>
            </a:lvl1pPr>
          </a:lstStyle>
          <a:p>
            <a:pPr/>
            <a:r>
              <a:t>Fig 1.1 - Hyperviseur de type 1</a:t>
            </a:r>
          </a:p>
        </p:txBody>
      </p:sp>
      <p:sp>
        <p:nvSpPr>
          <p:cNvPr id="216" name="Numéro de diapositive"/>
          <p:cNvSpPr/>
          <p:nvPr>
            <p:ph type="sldNum" sz="quarter" idx="2"/>
          </p:nvPr>
        </p:nvSpPr>
        <p:spPr>
          <a:xfrm>
            <a:off x="12165163" y="9213850"/>
            <a:ext cx="295177"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La virtualisation système Chapitre 1…"/>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système	</a:t>
            </a:r>
            <a:r>
              <a:rPr sz="3500">
                <a:solidFill>
                  <a:srgbClr val="5B5854"/>
                </a:solidFill>
              </a:rPr>
              <a:t>Chapitre </a:t>
            </a:r>
            <a:r>
              <a:rPr sz="4000">
                <a:solidFill>
                  <a:srgbClr val="5B5854"/>
                </a:solidFill>
              </a:rPr>
              <a:t>1</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4</a:t>
            </a:r>
            <a:r>
              <a:t> - Logiciels de virtualisation</a:t>
            </a:r>
          </a:p>
        </p:txBody>
      </p:sp>
      <p:sp>
        <p:nvSpPr>
          <p:cNvPr id="219" name="Hyperviseur de type 2 :…"/>
          <p:cNvSpPr/>
          <p:nvPr>
            <p:ph type="body" idx="1"/>
          </p:nvPr>
        </p:nvSpPr>
        <p:spPr>
          <a:prstGeom prst="rect">
            <a:avLst/>
          </a:prstGeom>
        </p:spPr>
        <p:txBody>
          <a:bodyPr anchor="t"/>
          <a:lstStyle/>
          <a:p>
            <a:pPr marL="393954" indent="-393954" defTabSz="549148">
              <a:spcBef>
                <a:spcPts val="300"/>
              </a:spcBef>
              <a:buBlip>
                <a:blip r:embed="rId3"/>
              </a:buBlip>
              <a:defRPr sz="3196">
                <a:solidFill>
                  <a:srgbClr val="000000"/>
                </a:solidFill>
                <a:latin typeface="Candara"/>
                <a:ea typeface="Candara"/>
                <a:cs typeface="Candara"/>
                <a:sym typeface="Candara"/>
              </a:defRPr>
            </a:pPr>
            <a:r>
              <a:t>Hyperviseur de type 2 : </a:t>
            </a:r>
          </a:p>
          <a:p>
            <a:pPr lvl="1" marL="695212" marR="4931240" indent="-301258" defTabSz="549148">
              <a:spcBef>
                <a:spcPts val="300"/>
              </a:spcBef>
              <a:buBlip>
                <a:blip r:embed="rId3"/>
              </a:buBlip>
              <a:defRPr sz="2068">
                <a:solidFill>
                  <a:srgbClr val="000000"/>
                </a:solidFill>
                <a:latin typeface="Candara"/>
                <a:ea typeface="Candara"/>
                <a:cs typeface="Candara"/>
                <a:sym typeface="Candara"/>
              </a:defRPr>
            </a:pPr>
            <a:r>
              <a:t>Un </a:t>
            </a:r>
            <a:r>
              <a:rPr b="1"/>
              <a:t>hyperviseur de type 2</a:t>
            </a:r>
            <a:r>
              <a:t> (hébergé ou </a:t>
            </a:r>
            <a:r>
              <a:rPr i="1"/>
              <a:t>hosted</a:t>
            </a:r>
            <a:r>
              <a:t>) fonctionne sur un système d’exploitation hôte.</a:t>
            </a:r>
          </a:p>
          <a:p>
            <a:pPr lvl="1" marL="695212" marR="4931240" indent="-301258" defTabSz="549148">
              <a:spcBef>
                <a:spcPts val="300"/>
              </a:spcBef>
              <a:buBlip>
                <a:blip r:embed="rId3"/>
              </a:buBlip>
              <a:defRPr sz="2068">
                <a:solidFill>
                  <a:srgbClr val="000000"/>
                </a:solidFill>
                <a:latin typeface="Candara"/>
                <a:ea typeface="Candara"/>
                <a:cs typeface="Candara"/>
                <a:sym typeface="Candara"/>
              </a:defRPr>
            </a:pPr>
            <a:r>
              <a:t>Logiciels :</a:t>
            </a:r>
          </a:p>
          <a:p>
            <a:pPr lvl="2" marL="1019645" marR="4931240" indent="-231737" defTabSz="549148">
              <a:spcBef>
                <a:spcPts val="300"/>
              </a:spcBef>
              <a:buBlip>
                <a:blip r:embed="rId3"/>
              </a:buBlip>
              <a:defRPr sz="1879">
                <a:solidFill>
                  <a:srgbClr val="000000"/>
                </a:solidFill>
                <a:latin typeface="Candara"/>
                <a:ea typeface="Candara"/>
                <a:cs typeface="Candara"/>
                <a:sym typeface="Candara"/>
              </a:defRPr>
            </a:pPr>
            <a:r>
              <a:t>Oracle VirtualBox, sur Windows ou Linux 64 bit, gratuit.</a:t>
            </a:r>
          </a:p>
          <a:p>
            <a:pPr lvl="3" marL="1413599" marR="4931240" indent="-231737" defTabSz="549148">
              <a:spcBef>
                <a:spcPts val="300"/>
              </a:spcBef>
              <a:buBlip>
                <a:blip r:embed="rId3"/>
              </a:buBlip>
              <a:defRPr sz="1879">
                <a:solidFill>
                  <a:srgbClr val="000000"/>
                </a:solidFill>
                <a:latin typeface="Candara"/>
                <a:ea typeface="Candara"/>
                <a:cs typeface="Candara"/>
                <a:sym typeface="Candara"/>
              </a:defRPr>
            </a:pPr>
            <a:r>
              <a:t>Logiciel libre et open source.</a:t>
            </a:r>
          </a:p>
          <a:p>
            <a:pPr lvl="3" marL="1413599" marR="4931240" indent="-231737" defTabSz="549148">
              <a:spcBef>
                <a:spcPts val="300"/>
              </a:spcBef>
              <a:buBlip>
                <a:blip r:embed="rId3"/>
              </a:buBlip>
              <a:defRPr sz="1879">
                <a:solidFill>
                  <a:srgbClr val="000000"/>
                </a:solidFill>
                <a:latin typeface="Candara"/>
                <a:ea typeface="Candara"/>
                <a:cs typeface="Candara"/>
                <a:sym typeface="Candara"/>
              </a:defRPr>
            </a:pPr>
            <a:r>
              <a:t>Simple d’utilisation et convivial.</a:t>
            </a:r>
          </a:p>
          <a:p>
            <a:pPr lvl="2" marL="1019645" marR="4931240" indent="-231737" defTabSz="549148">
              <a:spcBef>
                <a:spcPts val="300"/>
              </a:spcBef>
              <a:buBlip>
                <a:blip r:embed="rId3"/>
              </a:buBlip>
              <a:defRPr sz="1879">
                <a:solidFill>
                  <a:srgbClr val="000000"/>
                </a:solidFill>
                <a:latin typeface="Candara"/>
                <a:ea typeface="Candara"/>
                <a:cs typeface="Candara"/>
                <a:sym typeface="Candara"/>
              </a:defRPr>
            </a:pPr>
            <a:r>
              <a:t>VMware Fusion Pro, sur macOs, gratuit pour usage personnel.</a:t>
            </a:r>
          </a:p>
          <a:p>
            <a:pPr lvl="3" marL="1413599" marR="4931240" indent="-231737" defTabSz="549148">
              <a:spcBef>
                <a:spcPts val="300"/>
              </a:spcBef>
              <a:buBlip>
                <a:blip r:embed="rId3"/>
              </a:buBlip>
              <a:defRPr sz="1879">
                <a:solidFill>
                  <a:srgbClr val="000000"/>
                </a:solidFill>
                <a:latin typeface="Candara"/>
                <a:ea typeface="Candara"/>
                <a:cs typeface="Candara"/>
                <a:sym typeface="Candara"/>
              </a:defRPr>
            </a:pPr>
            <a:r>
              <a:t>Permet d’exécuter sur Mac des VM avec macOS, Windows et Linux comme OS.</a:t>
            </a:r>
          </a:p>
          <a:p>
            <a:pPr lvl="3" marL="1413599" marR="4931240" indent="-231737" defTabSz="549148">
              <a:spcBef>
                <a:spcPts val="300"/>
              </a:spcBef>
              <a:buBlip>
                <a:blip r:embed="rId3"/>
              </a:buBlip>
              <a:defRPr sz="1879">
                <a:solidFill>
                  <a:srgbClr val="000000"/>
                </a:solidFill>
                <a:latin typeface="Candara"/>
                <a:ea typeface="Candara"/>
                <a:cs typeface="Candara"/>
                <a:sym typeface="Candara"/>
              </a:defRPr>
            </a:pPr>
            <a:r>
              <a:t>il comprend des fonctionnalités pour la création, la gestion et l’exécution de conteneurs OCI, </a:t>
            </a:r>
            <a:r>
              <a:rPr i="1"/>
              <a:t>Open Container Initiative,</a:t>
            </a:r>
            <a:r>
              <a:t> et de clusters Kubernetes.</a:t>
            </a:r>
          </a:p>
          <a:p>
            <a:pPr lvl="2" marL="1019645" indent="-231737" defTabSz="549148">
              <a:spcBef>
                <a:spcPts val="300"/>
              </a:spcBef>
              <a:buBlip>
                <a:blip r:embed="rId3"/>
              </a:buBlip>
              <a:tabLst>
                <a:tab pos="11163300" algn="l"/>
              </a:tabLst>
              <a:defRPr sz="1879">
                <a:solidFill>
                  <a:srgbClr val="000000"/>
                </a:solidFill>
                <a:latin typeface="Candara"/>
                <a:ea typeface="Candara"/>
                <a:cs typeface="Candara"/>
                <a:sym typeface="Candara"/>
              </a:defRPr>
            </a:pPr>
            <a:r>
              <a:t>VMware Workstation Pro, sur Windows ou Linux 64 bit, gratuit pour usage personnel.</a:t>
            </a:r>
          </a:p>
          <a:p>
            <a:pPr lvl="3" marL="1413599" indent="-231737" defTabSz="549148">
              <a:spcBef>
                <a:spcPts val="300"/>
              </a:spcBef>
              <a:buBlip>
                <a:blip r:embed="rId3"/>
              </a:buBlip>
              <a:tabLst>
                <a:tab pos="11163300" algn="l"/>
              </a:tabLst>
              <a:defRPr sz="1879">
                <a:solidFill>
                  <a:srgbClr val="000000"/>
                </a:solidFill>
                <a:latin typeface="Candara"/>
                <a:ea typeface="Candara"/>
                <a:cs typeface="Candara"/>
                <a:sym typeface="Candara"/>
              </a:defRPr>
            </a:pPr>
            <a:r>
              <a:t>Permet la virtualisation de la plupart des systèmes d’exploitation x86 sur un poste standard.</a:t>
            </a:r>
          </a:p>
        </p:txBody>
      </p:sp>
      <p:pic>
        <p:nvPicPr>
          <p:cNvPr id="220" name="Hyperviseur type 2.png" descr="Hyperviseur type 2.png"/>
          <p:cNvPicPr>
            <a:picLocks noChangeAspect="1"/>
          </p:cNvPicPr>
          <p:nvPr/>
        </p:nvPicPr>
        <p:blipFill>
          <a:blip r:embed="rId4">
            <a:extLst/>
          </a:blip>
          <a:stretch>
            <a:fillRect/>
          </a:stretch>
        </p:blipFill>
        <p:spPr>
          <a:xfrm>
            <a:off x="7167786" y="2590800"/>
            <a:ext cx="5810137" cy="4571911"/>
          </a:xfrm>
          <a:prstGeom prst="rect">
            <a:avLst/>
          </a:prstGeom>
          <a:ln w="12700">
            <a:miter lim="400000"/>
          </a:ln>
        </p:spPr>
      </p:pic>
      <p:sp>
        <p:nvSpPr>
          <p:cNvPr id="221" name="Fig 1.2 - Hyperviseur de type 2"/>
          <p:cNvSpPr txBox="1"/>
          <p:nvPr/>
        </p:nvSpPr>
        <p:spPr>
          <a:xfrm>
            <a:off x="7541839" y="6985000"/>
            <a:ext cx="4498477"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0" indent="0" defTabSz="450000">
              <a:spcBef>
                <a:spcPts val="0"/>
              </a:spcBef>
              <a:buClrTx/>
              <a:buSzTx/>
              <a:buNone/>
              <a:defRPr b="1" i="1" sz="1600">
                <a:solidFill>
                  <a:srgbClr val="A26658"/>
                </a:solidFill>
                <a:latin typeface="Lucida Sans Regular"/>
                <a:ea typeface="Lucida Sans Regular"/>
                <a:cs typeface="Lucida Sans Regular"/>
                <a:sym typeface="Lucida Sans Regular"/>
              </a:defRPr>
            </a:lvl1pPr>
          </a:lstStyle>
          <a:p>
            <a:pPr/>
            <a:r>
              <a:t>Fig 1.2 - Hyperviseur de type 2</a:t>
            </a:r>
          </a:p>
        </p:txBody>
      </p:sp>
      <p:sp>
        <p:nvSpPr>
          <p:cNvPr id="222" name="Numéro de diapositive"/>
          <p:cNvSpPr/>
          <p:nvPr>
            <p:ph type="sldNum" sz="quarter" idx="2"/>
          </p:nvPr>
        </p:nvSpPr>
        <p:spPr>
          <a:xfrm>
            <a:off x="12171215" y="9213850"/>
            <a:ext cx="28307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La virtualisation système Chapitre 1…"/>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système	</a:t>
            </a:r>
            <a:r>
              <a:rPr sz="3500">
                <a:solidFill>
                  <a:srgbClr val="5B5854"/>
                </a:solidFill>
              </a:rPr>
              <a:t>Chapitre </a:t>
            </a:r>
            <a:r>
              <a:rPr sz="4000">
                <a:solidFill>
                  <a:srgbClr val="5B5854"/>
                </a:solidFill>
              </a:rPr>
              <a:t>1</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4</a:t>
            </a:r>
            <a:r>
              <a:t> - Logiciels de virtualisation</a:t>
            </a:r>
          </a:p>
        </p:txBody>
      </p:sp>
      <p:sp>
        <p:nvSpPr>
          <p:cNvPr id="227" name="Hyperviseur de type 2, suite :…"/>
          <p:cNvSpPr/>
          <p:nvPr>
            <p:ph type="body" idx="1"/>
          </p:nvPr>
        </p:nvSpPr>
        <p:spPr>
          <a:prstGeom prst="rect">
            <a:avLst/>
          </a:prstGeom>
        </p:spPr>
        <p:txBody>
          <a:bodyPr anchor="t"/>
          <a:lstStyle/>
          <a:p>
            <a:pPr marL="320488" indent="-320488">
              <a:spcBef>
                <a:spcPts val="600"/>
              </a:spcBef>
              <a:buBlip>
                <a:blip r:embed="rId3"/>
              </a:buBlip>
              <a:defRPr>
                <a:solidFill>
                  <a:srgbClr val="000000"/>
                </a:solidFill>
                <a:latin typeface="Candara"/>
                <a:ea typeface="Candara"/>
                <a:cs typeface="Candara"/>
                <a:sym typeface="Candara"/>
              </a:defRPr>
            </a:pPr>
            <a:r>
              <a:t>Hyperviseur de type 2, suite : </a:t>
            </a:r>
          </a:p>
          <a:p>
            <a:pPr lvl="1" marL="739588" indent="-320488">
              <a:spcBef>
                <a:spcPts val="600"/>
              </a:spcBef>
              <a:buBlip>
                <a:blip r:embed="rId3"/>
              </a:buBlip>
              <a:defRPr sz="2200">
                <a:solidFill>
                  <a:srgbClr val="000000"/>
                </a:solidFill>
                <a:latin typeface="Candara"/>
                <a:ea typeface="Candara"/>
                <a:cs typeface="Candara"/>
                <a:sym typeface="Candara"/>
              </a:defRPr>
            </a:pPr>
            <a:r>
              <a:t>Logiciels, suite :</a:t>
            </a:r>
          </a:p>
          <a:p>
            <a:pPr lvl="2" marL="1084729" indent="-246529">
              <a:spcBef>
                <a:spcPts val="600"/>
              </a:spcBef>
              <a:buBlip>
                <a:blip r:embed="rId3"/>
              </a:buBlip>
              <a:defRPr sz="2000">
                <a:solidFill>
                  <a:srgbClr val="000000"/>
                </a:solidFill>
                <a:latin typeface="Candara"/>
                <a:ea typeface="Candara"/>
                <a:cs typeface="Candara"/>
                <a:sym typeface="Candara"/>
              </a:defRPr>
            </a:pPr>
            <a:r>
              <a:t>Parallels Desktop, sur macOs, gratuit pour usage personnel. </a:t>
            </a:r>
          </a:p>
          <a:p>
            <a:pPr lvl="3" marL="1503829" indent="-246529">
              <a:spcBef>
                <a:spcPts val="600"/>
              </a:spcBef>
              <a:buBlip>
                <a:blip r:embed="rId3"/>
              </a:buBlip>
              <a:defRPr sz="2000">
                <a:solidFill>
                  <a:srgbClr val="000000"/>
                </a:solidFill>
                <a:latin typeface="Candara"/>
                <a:ea typeface="Candara"/>
                <a:cs typeface="Candara"/>
                <a:sym typeface="Candara"/>
              </a:defRPr>
            </a:pPr>
            <a:r>
              <a:t>Environnement de bureau Windows fonctionnant en parallèle avec macOS.</a:t>
            </a:r>
          </a:p>
          <a:p>
            <a:pPr lvl="3" marL="1503829" indent="-246529">
              <a:spcBef>
                <a:spcPts val="600"/>
              </a:spcBef>
              <a:buBlip>
                <a:blip r:embed="rId3"/>
              </a:buBlip>
              <a:defRPr sz="2000">
                <a:solidFill>
                  <a:srgbClr val="000000"/>
                </a:solidFill>
                <a:latin typeface="Candara"/>
                <a:ea typeface="Candara"/>
                <a:cs typeface="Candara"/>
                <a:sym typeface="Candara"/>
              </a:defRPr>
            </a:pPr>
            <a:r>
              <a:t>Ce logiciel de virtualisation permet de déplacer et de partager des contenus entre Mac et Windows de manière transparente. </a:t>
            </a:r>
          </a:p>
          <a:p>
            <a:pPr lvl="3" marL="1503829" indent="-246529">
              <a:spcBef>
                <a:spcPts val="600"/>
              </a:spcBef>
              <a:buBlip>
                <a:blip r:embed="rId3"/>
              </a:buBlip>
              <a:defRPr spc="-19" sz="2000">
                <a:solidFill>
                  <a:srgbClr val="000000"/>
                </a:solidFill>
                <a:latin typeface="Candara"/>
                <a:ea typeface="Candara"/>
                <a:cs typeface="Candara"/>
                <a:sym typeface="Candara"/>
              </a:defRPr>
            </a:pPr>
            <a:r>
              <a:t>Grâce au mode Coherence, on peut utiliser des applications Windows comme des applications Mac.</a:t>
            </a:r>
          </a:p>
          <a:p>
            <a:pPr lvl="2" marL="1084729" indent="-246529">
              <a:spcBef>
                <a:spcPts val="600"/>
              </a:spcBef>
              <a:buBlip>
                <a:blip r:embed="rId3"/>
              </a:buBlip>
              <a:defRPr sz="2000">
                <a:solidFill>
                  <a:srgbClr val="000000"/>
                </a:solidFill>
                <a:latin typeface="Candara"/>
                <a:ea typeface="Candara"/>
                <a:cs typeface="Candara"/>
                <a:sym typeface="Candara"/>
              </a:defRPr>
            </a:pPr>
            <a:r>
              <a:t>QEMU, </a:t>
            </a:r>
            <a:r>
              <a:rPr i="1"/>
              <a:t>Quick Emulator</a:t>
            </a:r>
            <a:r>
              <a:t>, sur Linux, gratuit. </a:t>
            </a:r>
          </a:p>
          <a:p>
            <a:pPr lvl="3" marL="1503829" indent="-246529">
              <a:spcBef>
                <a:spcPts val="600"/>
              </a:spcBef>
              <a:buBlip>
                <a:blip r:embed="rId3"/>
              </a:buBlip>
              <a:defRPr sz="2000">
                <a:solidFill>
                  <a:srgbClr val="000000"/>
                </a:solidFill>
                <a:latin typeface="Candara"/>
                <a:ea typeface="Candara"/>
                <a:cs typeface="Candara"/>
                <a:sym typeface="Candara"/>
              </a:defRPr>
            </a:pPr>
            <a:r>
              <a:t>Logiciel de virtualisation complexe. </a:t>
            </a:r>
          </a:p>
          <a:p>
            <a:pPr lvl="3" marL="1503829" indent="-246529">
              <a:spcBef>
                <a:spcPts val="600"/>
              </a:spcBef>
              <a:buBlip>
                <a:blip r:embed="rId3"/>
              </a:buBlip>
              <a:defRPr sz="2000">
                <a:solidFill>
                  <a:srgbClr val="000000"/>
                </a:solidFill>
                <a:latin typeface="Candara"/>
                <a:ea typeface="Candara"/>
                <a:cs typeface="Candara"/>
                <a:sym typeface="Candara"/>
              </a:defRPr>
            </a:pPr>
            <a:r>
              <a:t>En plus de la virtualisation complète de matériel x86, QEMU maîtrise l’émulation d’autres architectures de processeur (d’où son nom). </a:t>
            </a:r>
          </a:p>
          <a:p>
            <a:pPr lvl="3" marL="1503829" indent="-246529">
              <a:spcBef>
                <a:spcPts val="600"/>
              </a:spcBef>
              <a:buBlip>
                <a:blip r:embed="rId3"/>
              </a:buBlip>
              <a:defRPr sz="2000">
                <a:solidFill>
                  <a:srgbClr val="000000"/>
                </a:solidFill>
                <a:latin typeface="Candara"/>
                <a:ea typeface="Candara"/>
                <a:cs typeface="Candara"/>
                <a:sym typeface="Candara"/>
              </a:defRPr>
            </a:pPr>
            <a:r>
              <a:t>Il est possible d’exécuter des fichiers binaires écrits pour des processeurs qui n’existent pas physiquement dans le système. Et même également de traduire en direct des programmes individuels afin de les exécuter.</a:t>
            </a:r>
          </a:p>
        </p:txBody>
      </p:sp>
      <p:sp>
        <p:nvSpPr>
          <p:cNvPr id="228" name="Numéro de diapositive"/>
          <p:cNvSpPr/>
          <p:nvPr>
            <p:ph type="sldNum" sz="quarter" idx="2"/>
          </p:nvPr>
        </p:nvSpPr>
        <p:spPr>
          <a:xfrm>
            <a:off x="12164717" y="9213850"/>
            <a:ext cx="296069"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Conteneurs Chapitre 2…"/>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Conteneurs	</a:t>
            </a:r>
            <a:r>
              <a:rPr sz="3500">
                <a:solidFill>
                  <a:srgbClr val="5B5854"/>
                </a:solidFill>
              </a:rPr>
              <a:t>Chapitre </a:t>
            </a:r>
            <a:r>
              <a:rPr sz="4000">
                <a:solidFill>
                  <a:srgbClr val="5B5854"/>
                </a:solidFill>
              </a:rPr>
              <a:t>2</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1</a:t>
            </a:r>
            <a:r>
              <a:t> - Définitions ; comparaison avec les machines virtuelles </a:t>
            </a:r>
          </a:p>
        </p:txBody>
      </p:sp>
      <p:sp>
        <p:nvSpPr>
          <p:cNvPr id="233" name="Définitions et comparaison avec les machines virtuelles…"/>
          <p:cNvSpPr/>
          <p:nvPr>
            <p:ph type="body" idx="1"/>
          </p:nvPr>
        </p:nvSpPr>
        <p:spPr>
          <a:prstGeom prst="rect">
            <a:avLst/>
          </a:prstGeom>
        </p:spPr>
        <p:txBody>
          <a:bodyPr anchor="t"/>
          <a:lstStyle/>
          <a:p>
            <a:pPr marL="314078" indent="-314078" defTabSz="572516">
              <a:spcBef>
                <a:spcPts val="500"/>
              </a:spcBef>
              <a:buBlip>
                <a:blip r:embed="rId2"/>
              </a:buBlip>
              <a:defRPr sz="3332">
                <a:solidFill>
                  <a:srgbClr val="000000"/>
                </a:solidFill>
                <a:latin typeface="Candara"/>
                <a:ea typeface="Candara"/>
                <a:cs typeface="Candara"/>
                <a:sym typeface="Candara"/>
              </a:defRPr>
            </a:pPr>
            <a:r>
              <a:t>Définitions et comparaison avec les machines virtuelles </a:t>
            </a:r>
          </a:p>
          <a:p>
            <a:pPr lvl="1" marL="724796" marR="4788280" indent="-314078" defTabSz="572516">
              <a:spcBef>
                <a:spcPts val="700"/>
              </a:spcBef>
              <a:buBlip>
                <a:blip r:embed="rId2"/>
              </a:buBlip>
              <a:defRPr spc="-21" sz="2156">
                <a:solidFill>
                  <a:srgbClr val="000000"/>
                </a:solidFill>
                <a:latin typeface="Candara"/>
                <a:ea typeface="Candara"/>
                <a:cs typeface="Candara"/>
                <a:sym typeface="Candara"/>
              </a:defRPr>
            </a:pPr>
            <a:r>
              <a:t>Les </a:t>
            </a:r>
            <a:r>
              <a:rPr b="1"/>
              <a:t>conteneurs</a:t>
            </a:r>
            <a:r>
              <a:t> sont une technologie de virtualisation au niveau du système d'exploitation qui permet d'isoler et d'exécuter des applications avec leurs dépendances dans des environnements légers et portables.</a:t>
            </a:r>
          </a:p>
          <a:p>
            <a:pPr lvl="1" marL="724796" marR="4788280" indent="-314078" defTabSz="572516">
              <a:spcBef>
                <a:spcPts val="700"/>
              </a:spcBef>
              <a:buBlip>
                <a:blip r:embed="rId2"/>
              </a:buBlip>
              <a:defRPr sz="2156">
                <a:solidFill>
                  <a:srgbClr val="000000"/>
                </a:solidFill>
                <a:latin typeface="Candara"/>
                <a:ea typeface="Candara"/>
                <a:cs typeface="Candara"/>
                <a:sym typeface="Candara"/>
              </a:defRPr>
            </a:pPr>
            <a:r>
              <a:t>Contrairement aux machines entièrement virtualisées, les conteneurs ne simulent pas leur matériel. </a:t>
            </a:r>
          </a:p>
          <a:p>
            <a:pPr lvl="1" marL="724796" marR="4788280" indent="-314078" defTabSz="572516">
              <a:spcBef>
                <a:spcPts val="700"/>
              </a:spcBef>
              <a:buBlip>
                <a:blip r:embed="rId2"/>
              </a:buBlip>
              <a:defRPr sz="2156">
                <a:solidFill>
                  <a:srgbClr val="000000"/>
                </a:solidFill>
                <a:latin typeface="Candara"/>
                <a:ea typeface="Candara"/>
                <a:cs typeface="Candara"/>
                <a:sym typeface="Candara"/>
              </a:defRPr>
            </a:pPr>
            <a:r>
              <a:t>Au lieu de cela, ils partagent le noyau du système d'exploitation de la machine hôte, mais isolent l'application spécifique, ses bibliothèques et les dépendances nécessaires à l'exécution. </a:t>
            </a:r>
          </a:p>
          <a:p>
            <a:pPr lvl="1" marL="724796" marR="25480" indent="-314078" defTabSz="572516">
              <a:spcBef>
                <a:spcPts val="700"/>
              </a:spcBef>
              <a:buBlip>
                <a:blip r:embed="rId2"/>
              </a:buBlip>
              <a:defRPr sz="2156">
                <a:solidFill>
                  <a:srgbClr val="000000"/>
                </a:solidFill>
                <a:latin typeface="Candara"/>
                <a:ea typeface="Candara"/>
                <a:cs typeface="Candara"/>
                <a:sym typeface="Candara"/>
              </a:defRPr>
            </a:pPr>
            <a:r>
              <a:t>Les conteneurs sont particulièrement adaptés aux applications cloud-natives, aux microservices et aux pratiques DevOps, offrant une approche agile et efficace pour le développement et le déploiement d'applications modernes.</a:t>
            </a:r>
          </a:p>
        </p:txBody>
      </p:sp>
      <p:sp>
        <p:nvSpPr>
          <p:cNvPr id="234" name="Numéro de diapositive"/>
          <p:cNvSpPr/>
          <p:nvPr>
            <p:ph type="sldNum" sz="quarter" idx="2"/>
          </p:nvPr>
        </p:nvSpPr>
        <p:spPr>
          <a:xfrm>
            <a:off x="12165461" y="9213850"/>
            <a:ext cx="29458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37" name="pasted-image.tiff"/>
          <p:cNvGrpSpPr/>
          <p:nvPr/>
        </p:nvGrpSpPr>
        <p:grpSpPr>
          <a:xfrm>
            <a:off x="7832214" y="3584702"/>
            <a:ext cx="4895504" cy="3511296"/>
            <a:chOff x="0" y="0"/>
            <a:chExt cx="4895502" cy="3511294"/>
          </a:xfrm>
        </p:grpSpPr>
        <p:pic>
          <p:nvPicPr>
            <p:cNvPr id="236" name="pasted-image.tiff" descr="pasted-image.tiff"/>
            <p:cNvPicPr>
              <a:picLocks noChangeAspect="1"/>
            </p:cNvPicPr>
            <p:nvPr/>
          </p:nvPicPr>
          <p:blipFill>
            <a:blip r:embed="rId3">
              <a:extLst/>
            </a:blip>
            <a:stretch>
              <a:fillRect/>
            </a:stretch>
          </p:blipFill>
          <p:spPr>
            <a:xfrm>
              <a:off x="139700" y="88900"/>
              <a:ext cx="4616103" cy="3130295"/>
            </a:xfrm>
            <a:prstGeom prst="rect">
              <a:avLst/>
            </a:prstGeom>
            <a:ln>
              <a:noFill/>
            </a:ln>
            <a:effectLst/>
          </p:spPr>
        </p:pic>
        <p:pic>
          <p:nvPicPr>
            <p:cNvPr id="235" name="pasted-image.tiff" descr="pasted-image.tiff"/>
            <p:cNvPicPr>
              <a:picLocks noChangeAspect="0"/>
            </p:cNvPicPr>
            <p:nvPr/>
          </p:nvPicPr>
          <p:blipFill>
            <a:blip r:embed="rId4">
              <a:extLst/>
            </a:blip>
            <a:stretch>
              <a:fillRect/>
            </a:stretch>
          </p:blipFill>
          <p:spPr>
            <a:xfrm>
              <a:off x="0" y="0"/>
              <a:ext cx="4895503" cy="3511295"/>
            </a:xfrm>
            <a:prstGeom prst="rect">
              <a:avLst/>
            </a:prstGeom>
            <a:effectLst/>
          </p:spPr>
        </p:pic>
      </p:grpSp>
      <p:sp>
        <p:nvSpPr>
          <p:cNvPr id="238" name="Fig 2.1 - Conteneurs"/>
          <p:cNvSpPr txBox="1"/>
          <p:nvPr/>
        </p:nvSpPr>
        <p:spPr>
          <a:xfrm>
            <a:off x="8323617" y="7047163"/>
            <a:ext cx="3912698"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0" indent="0" algn="ctr" defTabSz="450000">
              <a:spcBef>
                <a:spcPts val="0"/>
              </a:spcBef>
              <a:buClrTx/>
              <a:buSzTx/>
              <a:buNone/>
              <a:defRPr b="1" i="1" sz="1600">
                <a:solidFill>
                  <a:srgbClr val="A26658"/>
                </a:solidFill>
                <a:latin typeface="Lucida Sans Regular"/>
                <a:ea typeface="Lucida Sans Regular"/>
                <a:cs typeface="Lucida Sans Regular"/>
                <a:sym typeface="Lucida Sans Regular"/>
              </a:defRPr>
            </a:lvl1pPr>
          </a:lstStyle>
          <a:p>
            <a:pPr/>
            <a:r>
              <a:t>Fig 2.1 - Conteneurs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Systèmes et applications   SMB111…"/>
          <p:cNvSpPr/>
          <p:nvPr>
            <p:ph type="title"/>
          </p:nvPr>
        </p:nvSpPr>
        <p:spPr>
          <a:prstGeom prst="rect">
            <a:avLst/>
          </a:prstGeom>
        </p:spPr>
        <p:txBody>
          <a:bodyPr/>
          <a:lstStyle/>
          <a:p>
            <a:pPr lvl="2">
              <a:tabLst>
                <a:tab pos="11671300" algn="r"/>
              </a:tabLst>
              <a:defRPr cap="none" sz="4600">
                <a:latin typeface="Candara"/>
                <a:ea typeface="Candara"/>
                <a:cs typeface="Candara"/>
                <a:sym typeface="Candara"/>
              </a:defRPr>
            </a:pPr>
            <a:r>
              <a:rPr>
                <a:solidFill>
                  <a:schemeClr val="accent5">
                    <a:satOff val="-10854"/>
                    <a:lumOff val="-10463"/>
                  </a:schemeClr>
                </a:solidFill>
              </a:rPr>
              <a:t>Systèmes et applications</a:t>
            </a:r>
            <a:r>
              <a:t> </a:t>
            </a:r>
            <a:r>
              <a:rPr>
                <a:solidFill>
                  <a:schemeClr val="accent5">
                    <a:satOff val="-10854"/>
                    <a:lumOff val="-10463"/>
                  </a:schemeClr>
                </a:solidFill>
              </a:rPr>
              <a:t>	</a:t>
            </a:r>
            <a:r>
              <a:t> </a:t>
            </a:r>
            <a:r>
              <a:rPr sz="3800"/>
              <a:t>SMB111</a:t>
            </a:r>
            <a:endParaRPr>
              <a:solidFill>
                <a:schemeClr val="accent5">
                  <a:satOff val="-10854"/>
                  <a:lumOff val="-10463"/>
                </a:schemeClr>
              </a:solidFill>
            </a:endParaRPr>
          </a:p>
          <a:p>
            <a:pPr lvl="4">
              <a:tabLst>
                <a:tab pos="11633200" algn="r"/>
              </a:tabLst>
              <a:defRPr cap="none" sz="3800">
                <a:solidFill>
                  <a:srgbClr val="5B5854"/>
                </a:solidFill>
                <a:latin typeface="Candara"/>
                <a:ea typeface="Candara"/>
                <a:cs typeface="Candara"/>
                <a:sym typeface="Candara"/>
              </a:defRPr>
            </a:pPr>
            <a:r>
              <a:rPr sz="4600">
                <a:solidFill>
                  <a:schemeClr val="accent5">
                    <a:satOff val="-10854"/>
                    <a:lumOff val="-10463"/>
                  </a:schemeClr>
                </a:solidFill>
              </a:rPr>
              <a:t>répartis pour le cloud</a:t>
            </a:r>
            <a:r>
              <a:rPr>
                <a:solidFill>
                  <a:schemeClr val="accent5">
                    <a:satOff val="-10854"/>
                    <a:lumOff val="-10463"/>
                  </a:schemeClr>
                </a:solidFill>
              </a:rPr>
              <a:t>	</a:t>
            </a:r>
            <a:r>
              <a:t>Plan du cours</a:t>
            </a:r>
          </a:p>
        </p:txBody>
      </p:sp>
      <p:sp>
        <p:nvSpPr>
          <p:cNvPr id="150" name="La virtualisation système…"/>
          <p:cNvSpPr/>
          <p:nvPr>
            <p:ph type="body" idx="1"/>
          </p:nvPr>
        </p:nvSpPr>
        <p:spPr>
          <a:prstGeom prst="rect">
            <a:avLst/>
          </a:prstGeom>
        </p:spPr>
        <p:txBody>
          <a:bodyPr anchor="t"/>
          <a:lstStyle/>
          <a:p>
            <a:pPr marL="546100" indent="-546100">
              <a:spcBef>
                <a:spcPts val="600"/>
              </a:spcBef>
              <a:buClr>
                <a:srgbClr val="A1A1A1"/>
              </a:buClr>
              <a:buSzPct val="100000"/>
              <a:buAutoNum type="arabicPeriod" startAt="1"/>
              <a:defRPr>
                <a:solidFill>
                  <a:srgbClr val="000000"/>
                </a:solidFill>
                <a:latin typeface="Candara"/>
                <a:ea typeface="Candara"/>
                <a:cs typeface="Candara"/>
                <a:sym typeface="Candara"/>
              </a:defRPr>
            </a:pPr>
            <a:r>
              <a:t>La virtualisation système</a:t>
            </a:r>
          </a:p>
          <a:p>
            <a:pPr lvl="1">
              <a:spcBef>
                <a:spcPts val="600"/>
              </a:spcBef>
              <a:buBlip>
                <a:blip r:embed="rId2"/>
              </a:buBlip>
              <a:defRPr sz="2600">
                <a:solidFill>
                  <a:srgbClr val="000000"/>
                </a:solidFill>
                <a:latin typeface="Candara"/>
                <a:ea typeface="Candara"/>
                <a:cs typeface="Candara"/>
                <a:sym typeface="Candara"/>
              </a:defRPr>
            </a:pPr>
            <a:r>
              <a:t>Définitions ; Hyperviseur ; Machine Virtuelle</a:t>
            </a:r>
          </a:p>
          <a:p>
            <a:pPr lvl="1">
              <a:spcBef>
                <a:spcPts val="600"/>
              </a:spcBef>
              <a:buBlip>
                <a:blip r:embed="rId2"/>
              </a:buBlip>
              <a:defRPr sz="2600">
                <a:solidFill>
                  <a:srgbClr val="000000"/>
                </a:solidFill>
                <a:latin typeface="Candara"/>
                <a:ea typeface="Candara"/>
                <a:cs typeface="Candara"/>
                <a:sym typeface="Candara"/>
              </a:defRPr>
            </a:pPr>
            <a:r>
              <a:t>Avantages / Inconvénients</a:t>
            </a:r>
          </a:p>
          <a:p>
            <a:pPr lvl="1">
              <a:spcBef>
                <a:spcPts val="600"/>
              </a:spcBef>
              <a:buBlip>
                <a:blip r:embed="rId2"/>
              </a:buBlip>
              <a:defRPr sz="2600">
                <a:solidFill>
                  <a:srgbClr val="000000"/>
                </a:solidFill>
                <a:latin typeface="Candara"/>
                <a:ea typeface="Candara"/>
                <a:cs typeface="Candara"/>
                <a:sym typeface="Candara"/>
              </a:defRPr>
            </a:pPr>
            <a:r>
              <a:t>Types de virtualisation</a:t>
            </a:r>
          </a:p>
          <a:p>
            <a:pPr lvl="1">
              <a:spcBef>
                <a:spcPts val="600"/>
              </a:spcBef>
              <a:buBlip>
                <a:blip r:embed="rId2"/>
              </a:buBlip>
              <a:defRPr sz="2600">
                <a:solidFill>
                  <a:srgbClr val="000000"/>
                </a:solidFill>
                <a:latin typeface="Candara"/>
                <a:ea typeface="Candara"/>
                <a:cs typeface="Candara"/>
                <a:sym typeface="Candara"/>
              </a:defRPr>
            </a:pPr>
            <a:r>
              <a:t>Logiciels de virtualisation</a:t>
            </a:r>
          </a:p>
          <a:p>
            <a:pPr marL="546100" indent="-546100">
              <a:spcBef>
                <a:spcPts val="600"/>
              </a:spcBef>
              <a:buClr>
                <a:srgbClr val="A1A1A1"/>
              </a:buClr>
              <a:buSzPct val="100000"/>
              <a:buAutoNum type="arabicPeriod" startAt="1"/>
              <a:defRPr>
                <a:solidFill>
                  <a:srgbClr val="000000"/>
                </a:solidFill>
                <a:latin typeface="Candara"/>
                <a:ea typeface="Candara"/>
                <a:cs typeface="Candara"/>
                <a:sym typeface="Candara"/>
              </a:defRPr>
            </a:pPr>
            <a:r>
              <a:t>Conteneurs</a:t>
            </a:r>
          </a:p>
          <a:p>
            <a:pPr lvl="1" marL="739588" indent="-320488">
              <a:spcBef>
                <a:spcPts val="600"/>
              </a:spcBef>
              <a:buBlip>
                <a:blip r:embed="rId2"/>
              </a:buBlip>
              <a:defRPr sz="2600">
                <a:solidFill>
                  <a:srgbClr val="000000"/>
                </a:solidFill>
                <a:latin typeface="Candara"/>
                <a:ea typeface="Candara"/>
                <a:cs typeface="Candara"/>
                <a:sym typeface="Candara"/>
              </a:defRPr>
            </a:pPr>
            <a:r>
              <a:t>Définitions ; Comparaison avec les machines virtuelles</a:t>
            </a:r>
          </a:p>
          <a:p>
            <a:pPr lvl="1" marL="739588" indent="-320488">
              <a:spcBef>
                <a:spcPts val="600"/>
              </a:spcBef>
              <a:buBlip>
                <a:blip r:embed="rId2"/>
              </a:buBlip>
              <a:defRPr sz="2600">
                <a:solidFill>
                  <a:srgbClr val="000000"/>
                </a:solidFill>
                <a:latin typeface="Candara"/>
                <a:ea typeface="Candara"/>
                <a:cs typeface="Candara"/>
                <a:sym typeface="Candara"/>
              </a:defRPr>
            </a:pPr>
            <a:r>
              <a:t>Orchestration des conteneurs</a:t>
            </a:r>
          </a:p>
          <a:p>
            <a:pPr lvl="1" marL="739588" indent="-320488">
              <a:spcBef>
                <a:spcPts val="600"/>
              </a:spcBef>
              <a:buBlip>
                <a:blip r:embed="rId2"/>
              </a:buBlip>
              <a:defRPr sz="2600">
                <a:solidFill>
                  <a:srgbClr val="000000"/>
                </a:solidFill>
                <a:latin typeface="Candara"/>
                <a:ea typeface="Candara"/>
                <a:cs typeface="Candara"/>
                <a:sym typeface="Candara"/>
              </a:defRPr>
            </a:pPr>
            <a:r>
              <a:t>Fournisseurs de conteneurs : Docker, RKT, LXC</a:t>
            </a:r>
          </a:p>
          <a:p>
            <a:pPr lvl="1" marL="739588" indent="-320488">
              <a:spcBef>
                <a:spcPts val="600"/>
              </a:spcBef>
              <a:buBlip>
                <a:blip r:embed="rId2"/>
              </a:buBlip>
              <a:defRPr sz="2600">
                <a:solidFill>
                  <a:srgbClr val="000000"/>
                </a:solidFill>
                <a:latin typeface="Candara"/>
                <a:ea typeface="Candara"/>
                <a:cs typeface="Candara"/>
                <a:sym typeface="Candara"/>
              </a:defRPr>
            </a:pPr>
            <a:r>
              <a:t>Précisions sur Docker : Installation, utilisation</a:t>
            </a:r>
          </a:p>
          <a:p>
            <a:pPr lvl="1" marL="739588" indent="-320488">
              <a:spcBef>
                <a:spcPts val="600"/>
              </a:spcBef>
              <a:buBlip>
                <a:blip r:embed="rId2"/>
              </a:buBlip>
              <a:defRPr sz="2600">
                <a:solidFill>
                  <a:srgbClr val="000000"/>
                </a:solidFill>
                <a:latin typeface="Candara"/>
                <a:ea typeface="Candara"/>
                <a:cs typeface="Candara"/>
                <a:sym typeface="Candara"/>
              </a:defRPr>
            </a:pPr>
            <a:r>
              <a:t>Kubernetes : Les bases, architecture d’un cluster Kubernetes, TP.</a:t>
            </a:r>
          </a:p>
        </p:txBody>
      </p:sp>
      <p:sp>
        <p:nvSpPr>
          <p:cNvPr id="151" name="Numéro de diapositive"/>
          <p:cNvSpPr/>
          <p:nvPr>
            <p:ph type="sldNum" sz="quarter" idx="2"/>
          </p:nvPr>
        </p:nvSpPr>
        <p:spPr>
          <a:xfrm>
            <a:off x="12209762" y="9213850"/>
            <a:ext cx="205979"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Conteneurs Chapitre 2…"/>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Conteneurs	</a:t>
            </a:r>
            <a:r>
              <a:rPr sz="3500">
                <a:solidFill>
                  <a:srgbClr val="5B5854"/>
                </a:solidFill>
              </a:rPr>
              <a:t>Chapitre </a:t>
            </a:r>
            <a:r>
              <a:rPr sz="4000">
                <a:solidFill>
                  <a:srgbClr val="5B5854"/>
                </a:solidFill>
              </a:rPr>
              <a:t>2</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1</a:t>
            </a:r>
            <a:r>
              <a:t> - Définitions ; comparaison avec les machines virtuelles </a:t>
            </a:r>
          </a:p>
        </p:txBody>
      </p:sp>
      <p:sp>
        <p:nvSpPr>
          <p:cNvPr id="241" name="Conteneurs vs machines virtuelles :…"/>
          <p:cNvSpPr/>
          <p:nvPr>
            <p:ph type="body" idx="1"/>
          </p:nvPr>
        </p:nvSpPr>
        <p:spPr>
          <a:xfrm>
            <a:off x="508000" y="3035300"/>
            <a:ext cx="11988800" cy="5996762"/>
          </a:xfrm>
          <a:prstGeom prst="rect">
            <a:avLst/>
          </a:prstGeom>
        </p:spPr>
        <p:txBody>
          <a:bodyPr anchor="t"/>
          <a:lstStyle/>
          <a:p>
            <a:pPr marL="320488" indent="-320488">
              <a:spcBef>
                <a:spcPts val="600"/>
              </a:spcBef>
              <a:buBlip>
                <a:blip r:embed="rId2"/>
              </a:buBlip>
              <a:defRPr>
                <a:solidFill>
                  <a:srgbClr val="000000"/>
                </a:solidFill>
                <a:latin typeface="Candara"/>
                <a:ea typeface="Candara"/>
                <a:cs typeface="Candara"/>
                <a:sym typeface="Candara"/>
              </a:defRPr>
            </a:pPr>
            <a:r>
              <a:t>Conteneurs vs machines virtuelles : </a:t>
            </a:r>
          </a:p>
          <a:p>
            <a:pPr lvl="1" marL="739588" marR="26000" indent="-320488">
              <a:spcBef>
                <a:spcPts val="600"/>
              </a:spcBef>
              <a:buBlip>
                <a:blip r:embed="rId2"/>
              </a:buBlip>
              <a:defRPr sz="2200">
                <a:solidFill>
                  <a:srgbClr val="000000"/>
                </a:solidFill>
                <a:latin typeface="Candara"/>
                <a:ea typeface="Candara"/>
                <a:cs typeface="Candara"/>
                <a:sym typeface="Candara"/>
              </a:defRPr>
            </a:pPr>
            <a:r>
              <a:rPr b="1"/>
              <a:t>Isolation</a:t>
            </a:r>
            <a:br/>
            <a:r>
              <a:t>Les conteneurs partagent le noyau du système d'exploitation hôte, tandis que les VM ont chacune leur propre système d'exploitation complet.</a:t>
            </a:r>
          </a:p>
          <a:p>
            <a:pPr lvl="1" marL="739588" marR="26000" indent="-320488">
              <a:spcBef>
                <a:spcPts val="600"/>
              </a:spcBef>
              <a:buBlip>
                <a:blip r:embed="rId2"/>
              </a:buBlip>
              <a:defRPr sz="2200">
                <a:solidFill>
                  <a:srgbClr val="000000"/>
                </a:solidFill>
                <a:latin typeface="Candara"/>
                <a:ea typeface="Candara"/>
                <a:cs typeface="Candara"/>
                <a:sym typeface="Candara"/>
              </a:defRPr>
            </a:pPr>
            <a:r>
              <a:rPr b="1"/>
              <a:t>Ressources</a:t>
            </a:r>
            <a:br/>
            <a:r>
              <a:t>Les conteneurs sont plus légers et utilisent moins de ressources que les VM, ce qui permet d'exécuter davantage de conteneurs sur un même hôte.</a:t>
            </a:r>
            <a:br/>
            <a:br/>
            <a:br/>
            <a:br/>
            <a:br/>
            <a:br/>
            <a:br/>
            <a:br/>
            <a:br/>
          </a:p>
        </p:txBody>
      </p:sp>
      <p:sp>
        <p:nvSpPr>
          <p:cNvPr id="242" name="Numéro de diapositive"/>
          <p:cNvSpPr/>
          <p:nvPr>
            <p:ph type="sldNum" sz="quarter" idx="2"/>
          </p:nvPr>
        </p:nvSpPr>
        <p:spPr>
          <a:xfrm>
            <a:off x="12153902" y="9213850"/>
            <a:ext cx="317699"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45" name="Grouper"/>
          <p:cNvGrpSpPr/>
          <p:nvPr/>
        </p:nvGrpSpPr>
        <p:grpSpPr>
          <a:xfrm>
            <a:off x="2821459" y="6019510"/>
            <a:ext cx="7361881" cy="3074317"/>
            <a:chOff x="-63500" y="-63500"/>
            <a:chExt cx="7361880" cy="3074315"/>
          </a:xfrm>
        </p:grpSpPr>
        <p:pic>
          <p:nvPicPr>
            <p:cNvPr id="243" name="Rectangle Rectangle" descr="Rectangle Rectangle"/>
            <p:cNvPicPr>
              <a:picLocks noChangeAspect="0"/>
            </p:cNvPicPr>
            <p:nvPr/>
          </p:nvPicPr>
          <p:blipFill>
            <a:blip r:embed="rId3">
              <a:extLst/>
            </a:blip>
            <a:stretch>
              <a:fillRect/>
            </a:stretch>
          </p:blipFill>
          <p:spPr>
            <a:xfrm>
              <a:off x="-63500" y="-63501"/>
              <a:ext cx="7361880" cy="3074317"/>
            </a:xfrm>
            <a:prstGeom prst="rect">
              <a:avLst/>
            </a:prstGeom>
            <a:effectLst>
              <a:outerShdw sx="100000" sy="100000" kx="0" ky="0" algn="b" rotWithShape="0" blurRad="63500" dist="25400" dir="5400000">
                <a:srgbClr val="000000">
                  <a:alpha val="50000"/>
                </a:srgbClr>
              </a:outerShdw>
            </a:effectLst>
          </p:spPr>
        </p:pic>
        <p:pic>
          <p:nvPicPr>
            <p:cNvPr id="244" name="VM vs conteneur.png" descr="VM vs conteneur.png"/>
            <p:cNvPicPr>
              <a:picLocks noChangeAspect="1"/>
            </p:cNvPicPr>
            <p:nvPr/>
          </p:nvPicPr>
          <p:blipFill>
            <a:blip r:embed="rId4">
              <a:extLst/>
            </a:blip>
            <a:srcRect l="0" t="0" r="0" b="0"/>
            <a:stretch>
              <a:fillRect/>
            </a:stretch>
          </p:blipFill>
          <p:spPr>
            <a:xfrm>
              <a:off x="59725" y="96478"/>
              <a:ext cx="7101473" cy="2754253"/>
            </a:xfrm>
            <a:prstGeom prst="rect">
              <a:avLst/>
            </a:prstGeom>
            <a:ln w="12700" cap="flat">
              <a:noFill/>
              <a:miter lim="400000"/>
            </a:ln>
            <a:effectLst/>
          </p:spPr>
        </p:pic>
      </p:grpSp>
      <p:sp>
        <p:nvSpPr>
          <p:cNvPr id="246" name="Fig 2.2 - VM vs…"/>
          <p:cNvSpPr txBox="1"/>
          <p:nvPr/>
        </p:nvSpPr>
        <p:spPr>
          <a:xfrm>
            <a:off x="292875" y="7822080"/>
            <a:ext cx="2533337"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0" indent="0" algn="ctr" defTabSz="450000">
              <a:spcBef>
                <a:spcPts val="0"/>
              </a:spcBef>
              <a:buClrTx/>
              <a:buSzTx/>
              <a:buNone/>
              <a:defRPr b="1" i="1" sz="1600">
                <a:solidFill>
                  <a:srgbClr val="A26658"/>
                </a:solidFill>
                <a:latin typeface="Lucida Sans Regular"/>
                <a:ea typeface="Lucida Sans Regular"/>
                <a:cs typeface="Lucida Sans Regular"/>
                <a:sym typeface="Lucida Sans Regular"/>
              </a:defRPr>
            </a:pPr>
            <a:r>
              <a:t>Fig 2.2 - VM vs </a:t>
            </a:r>
          </a:p>
          <a:p>
            <a:pPr marL="0" indent="0" algn="ctr" defTabSz="450000">
              <a:spcBef>
                <a:spcPts val="0"/>
              </a:spcBef>
              <a:buClrTx/>
              <a:buSzTx/>
              <a:buNone/>
              <a:defRPr b="1" i="1" sz="1600">
                <a:solidFill>
                  <a:srgbClr val="A26658"/>
                </a:solidFill>
                <a:latin typeface="Lucida Sans Regular"/>
                <a:ea typeface="Lucida Sans Regular"/>
                <a:cs typeface="Lucida Sans Regular"/>
                <a:sym typeface="Lucida Sans Regular"/>
              </a:defRPr>
            </a:pPr>
            <a:r>
              <a:t>Conteneurs</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Conteneurs Chapitre 2…"/>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Conteneurs	</a:t>
            </a:r>
            <a:r>
              <a:rPr sz="3500">
                <a:solidFill>
                  <a:srgbClr val="5B5854"/>
                </a:solidFill>
              </a:rPr>
              <a:t>Chapitre </a:t>
            </a:r>
            <a:r>
              <a:rPr sz="4000">
                <a:solidFill>
                  <a:srgbClr val="5B5854"/>
                </a:solidFill>
              </a:rPr>
              <a:t>2</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t>1 - Définitions ; comparaison avec les machines virtuelles </a:t>
            </a:r>
          </a:p>
        </p:txBody>
      </p:sp>
      <p:sp>
        <p:nvSpPr>
          <p:cNvPr id="249" name="Conteneurs vs machines virtuelles, suite……"/>
          <p:cNvSpPr/>
          <p:nvPr>
            <p:ph type="body" idx="1"/>
          </p:nvPr>
        </p:nvSpPr>
        <p:spPr>
          <a:prstGeom prst="rect">
            <a:avLst/>
          </a:prstGeom>
        </p:spPr>
        <p:txBody>
          <a:bodyPr anchor="t"/>
          <a:lstStyle/>
          <a:p>
            <a:pPr marL="320488" indent="-320488">
              <a:spcBef>
                <a:spcPts val="600"/>
              </a:spcBef>
              <a:buBlip>
                <a:blip r:embed="rId2"/>
              </a:buBlip>
              <a:defRPr>
                <a:solidFill>
                  <a:srgbClr val="000000"/>
                </a:solidFill>
                <a:latin typeface="Candara"/>
                <a:ea typeface="Candara"/>
                <a:cs typeface="Candara"/>
                <a:sym typeface="Candara"/>
              </a:defRPr>
            </a:pPr>
            <a:r>
              <a:t>Conteneurs vs machines virtuelles, suite…</a:t>
            </a:r>
          </a:p>
          <a:p>
            <a:pPr lvl="1" marL="739588" indent="-320488">
              <a:spcBef>
                <a:spcPts val="1200"/>
              </a:spcBef>
              <a:buBlip>
                <a:blip r:embed="rId2"/>
              </a:buBlip>
              <a:defRPr sz="2200">
                <a:solidFill>
                  <a:srgbClr val="000000"/>
                </a:solidFill>
                <a:latin typeface="Candara"/>
                <a:ea typeface="Candara"/>
                <a:cs typeface="Candara"/>
                <a:sym typeface="Candara"/>
              </a:defRPr>
            </a:pPr>
            <a:r>
              <a:rPr b="1"/>
              <a:t>Portabilité</a:t>
            </a:r>
            <a:r>
              <a:t> </a:t>
            </a:r>
            <a:br/>
            <a:r>
              <a:t>Les conteneurs sont hautement portables et peuvent fonctionner de manière cohérente sur différents systèmes. </a:t>
            </a:r>
          </a:p>
          <a:p>
            <a:pPr lvl="1" marL="739588" indent="-320488">
              <a:spcBef>
                <a:spcPts val="1200"/>
              </a:spcBef>
              <a:buBlip>
                <a:blip r:embed="rId2"/>
              </a:buBlip>
              <a:defRPr sz="2200">
                <a:solidFill>
                  <a:srgbClr val="000000"/>
                </a:solidFill>
                <a:latin typeface="Candara"/>
                <a:ea typeface="Candara"/>
                <a:cs typeface="Candara"/>
                <a:sym typeface="Candara"/>
              </a:defRPr>
            </a:pPr>
            <a:r>
              <a:rPr b="1"/>
              <a:t>Démarrage</a:t>
            </a:r>
            <a:br/>
            <a:r>
              <a:t>Les conteneurs démarrent beaucoup plus rapidement que les VM, souvent en quelques secondes.</a:t>
            </a:r>
          </a:p>
          <a:p>
            <a:pPr lvl="1" marL="739588" indent="-320488">
              <a:spcBef>
                <a:spcPts val="1200"/>
              </a:spcBef>
              <a:buBlip>
                <a:blip r:embed="rId2"/>
              </a:buBlip>
              <a:defRPr sz="2200">
                <a:solidFill>
                  <a:srgbClr val="000000"/>
                </a:solidFill>
                <a:latin typeface="Candara"/>
                <a:ea typeface="Candara"/>
                <a:cs typeface="Candara"/>
                <a:sym typeface="Candara"/>
              </a:defRPr>
            </a:pPr>
            <a:r>
              <a:rPr b="1"/>
              <a:t>Taille</a:t>
            </a:r>
            <a:r>
              <a:t> </a:t>
            </a:r>
            <a:br/>
            <a:r>
              <a:t>Les conteneurs sont généralement mesurés en mégaoctets, contrairement aux VM qui sont plus volumineuses.</a:t>
            </a:r>
            <a:br/>
            <a:br/>
            <a:br/>
          </a:p>
        </p:txBody>
      </p:sp>
      <p:sp>
        <p:nvSpPr>
          <p:cNvPr id="250" name="Numéro de diapositive"/>
          <p:cNvSpPr/>
          <p:nvPr>
            <p:ph type="sldNum" sz="quarter" idx="2"/>
          </p:nvPr>
        </p:nvSpPr>
        <p:spPr>
          <a:xfrm>
            <a:off x="12172853" y="9213850"/>
            <a:ext cx="279797"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Conteneurs Chapitre 2…"/>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Conteneurs	</a:t>
            </a:r>
            <a:r>
              <a:rPr sz="3500">
                <a:solidFill>
                  <a:srgbClr val="5B5854"/>
                </a:solidFill>
              </a:rPr>
              <a:t>Chapitre </a:t>
            </a:r>
            <a:r>
              <a:rPr sz="4000">
                <a:solidFill>
                  <a:srgbClr val="5B5854"/>
                </a:solidFill>
              </a:rPr>
              <a:t>2</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Orchestration des conteneurs </a:t>
            </a:r>
          </a:p>
        </p:txBody>
      </p:sp>
      <p:sp>
        <p:nvSpPr>
          <p:cNvPr id="253" name="Orchestration des conteneurs…"/>
          <p:cNvSpPr/>
          <p:nvPr>
            <p:ph type="body" idx="1"/>
          </p:nvPr>
        </p:nvSpPr>
        <p:spPr>
          <a:prstGeom prst="rect">
            <a:avLst/>
          </a:prstGeom>
        </p:spPr>
        <p:txBody>
          <a:bodyPr anchor="t"/>
          <a:lstStyle/>
          <a:p>
            <a:pPr marL="320488" indent="-320488">
              <a:spcBef>
                <a:spcPts val="1000"/>
              </a:spcBef>
              <a:buBlip>
                <a:blip r:embed="rId3"/>
              </a:buBlip>
              <a:defRPr>
                <a:solidFill>
                  <a:srgbClr val="000000"/>
                </a:solidFill>
                <a:latin typeface="Candara"/>
                <a:ea typeface="Candara"/>
                <a:cs typeface="Candara"/>
                <a:sym typeface="Candara"/>
              </a:defRPr>
            </a:pPr>
            <a:r>
              <a:t>Orchestration des conteneurs</a:t>
            </a:r>
          </a:p>
          <a:p>
            <a:pPr lvl="1" marL="739588" indent="-320488">
              <a:spcBef>
                <a:spcPts val="1200"/>
              </a:spcBef>
              <a:buBlip>
                <a:blip r:embed="rId3"/>
              </a:buBlip>
              <a:defRPr sz="2200">
                <a:solidFill>
                  <a:srgbClr val="000000"/>
                </a:solidFill>
                <a:latin typeface="Candara"/>
                <a:ea typeface="Candara"/>
                <a:cs typeface="Candara"/>
                <a:sym typeface="Candara"/>
              </a:defRPr>
            </a:pPr>
            <a:r>
              <a:t>L'orchestration des conteneurs est essentielle pour gérer efficacement de nombreux conteneurs dans des environnements de production. </a:t>
            </a:r>
          </a:p>
          <a:p>
            <a:pPr lvl="1" marL="739588" indent="-320488">
              <a:spcBef>
                <a:spcPts val="1200"/>
              </a:spcBef>
              <a:buBlip>
                <a:blip r:embed="rId3"/>
              </a:buBlip>
              <a:defRPr sz="2200">
                <a:solidFill>
                  <a:srgbClr val="000000"/>
                </a:solidFill>
                <a:latin typeface="Candara"/>
                <a:ea typeface="Candara"/>
                <a:cs typeface="Candara"/>
                <a:sym typeface="Candara"/>
              </a:defRPr>
            </a:pPr>
            <a:r>
              <a:t>Les outils d'orchestration de conteneurs automatisent et gèrent le déploiement, la mise à l'échelle et le fonctionnement des applications conteneurisées.</a:t>
            </a:r>
          </a:p>
          <a:p>
            <a:pPr lvl="1" marL="739588" indent="-320488">
              <a:spcBef>
                <a:spcPts val="1200"/>
              </a:spcBef>
              <a:buBlip>
                <a:blip r:embed="rId3"/>
              </a:buBlip>
              <a:defRPr sz="2200">
                <a:solidFill>
                  <a:srgbClr val="000000"/>
                </a:solidFill>
                <a:latin typeface="Candara"/>
                <a:ea typeface="Candara"/>
                <a:cs typeface="Candara"/>
                <a:sym typeface="Candara"/>
              </a:defRPr>
            </a:pPr>
            <a:r>
              <a:t>Les plateformes d'orchestration comme </a:t>
            </a:r>
            <a:r>
              <a:rPr b="1"/>
              <a:t>Kubernetes</a:t>
            </a:r>
            <a:r>
              <a:t> et </a:t>
            </a:r>
            <a:r>
              <a:rPr b="1"/>
              <a:t>Red Hat OpenShift</a:t>
            </a:r>
            <a:r>
              <a:t> permettent de provisionner, gérer et mettre à l'échelle les conteneurs automatiquement.</a:t>
            </a:r>
          </a:p>
          <a:p>
            <a:pPr lvl="1" marL="739588" indent="-320488">
              <a:spcBef>
                <a:spcPts val="1200"/>
              </a:spcBef>
              <a:buBlip>
                <a:blip r:embed="rId3"/>
              </a:buBlip>
              <a:defRPr sz="2200">
                <a:solidFill>
                  <a:srgbClr val="000000"/>
                </a:solidFill>
                <a:latin typeface="Candara"/>
                <a:ea typeface="Candara"/>
                <a:cs typeface="Candara"/>
                <a:sym typeface="Candara"/>
              </a:defRPr>
            </a:pPr>
            <a:r>
              <a:t>En automatisant ces tâches complexes, les outils d'orchestration comme </a:t>
            </a:r>
            <a:r>
              <a:rPr b="1" i="1"/>
              <a:t>Kubernetes</a:t>
            </a:r>
            <a:r>
              <a:t>, </a:t>
            </a:r>
            <a:r>
              <a:rPr b="1" i="1"/>
              <a:t>Docker Swarm</a:t>
            </a:r>
            <a:r>
              <a:t> ou </a:t>
            </a:r>
            <a:r>
              <a:rPr b="1" i="1"/>
              <a:t>Apache Mesos</a:t>
            </a:r>
            <a:r>
              <a:t> permettent aux équipes </a:t>
            </a:r>
            <a:r>
              <a:rPr i="1"/>
              <a:t>DevOps</a:t>
            </a:r>
            <a:r>
              <a:t> de gérer efficacement des applications conteneurisées à grande échelle.</a:t>
            </a:r>
            <a:br/>
            <a:br/>
            <a:br/>
            <a:br/>
          </a:p>
        </p:txBody>
      </p:sp>
      <p:sp>
        <p:nvSpPr>
          <p:cNvPr id="254" name="Numéro de diapositive"/>
          <p:cNvSpPr/>
          <p:nvPr>
            <p:ph type="sldNum" sz="quarter" idx="2"/>
          </p:nvPr>
        </p:nvSpPr>
        <p:spPr>
          <a:xfrm>
            <a:off x="12163923" y="9213850"/>
            <a:ext cx="297657"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Conteneurs Chapitre 2…"/>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Conteneurs	</a:t>
            </a:r>
            <a:r>
              <a:rPr sz="3500">
                <a:solidFill>
                  <a:srgbClr val="5B5854"/>
                </a:solidFill>
              </a:rPr>
              <a:t>Chapitre </a:t>
            </a:r>
            <a:r>
              <a:rPr sz="4000">
                <a:solidFill>
                  <a:srgbClr val="5B5854"/>
                </a:solidFill>
              </a:rPr>
              <a:t>2</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Orchestration des conteneurs </a:t>
            </a:r>
          </a:p>
        </p:txBody>
      </p:sp>
      <p:sp>
        <p:nvSpPr>
          <p:cNvPr id="259" name="Les plateformes d’orchestration…"/>
          <p:cNvSpPr/>
          <p:nvPr>
            <p:ph type="body" idx="1"/>
          </p:nvPr>
        </p:nvSpPr>
        <p:spPr>
          <a:prstGeom prst="rect">
            <a:avLst/>
          </a:prstGeom>
        </p:spPr>
        <p:txBody>
          <a:bodyPr anchor="t"/>
          <a:lstStyle/>
          <a:p>
            <a:pPr marL="320488" indent="-320488">
              <a:spcBef>
                <a:spcPts val="1000"/>
              </a:spcBef>
              <a:buBlip>
                <a:blip r:embed="rId3"/>
              </a:buBlip>
              <a:defRPr>
                <a:solidFill>
                  <a:srgbClr val="000000"/>
                </a:solidFill>
                <a:latin typeface="Candara"/>
                <a:ea typeface="Candara"/>
                <a:cs typeface="Candara"/>
                <a:sym typeface="Candara"/>
              </a:defRPr>
            </a:pPr>
            <a:r>
              <a:t>Les plateformes d’orchestration</a:t>
            </a:r>
          </a:p>
          <a:p>
            <a:pPr lvl="1" marL="739588" indent="-320488">
              <a:spcBef>
                <a:spcPts val="1200"/>
              </a:spcBef>
              <a:buBlip>
                <a:blip r:embed="rId3"/>
              </a:buBlip>
              <a:defRPr sz="2200">
                <a:solidFill>
                  <a:srgbClr val="000000"/>
                </a:solidFill>
                <a:latin typeface="Candara"/>
                <a:ea typeface="Candara"/>
                <a:cs typeface="Candara"/>
                <a:sym typeface="Candara"/>
              </a:defRPr>
            </a:pPr>
            <a:r>
              <a:rPr b="1"/>
              <a:t>Kubernetes (</a:t>
            </a:r>
            <a:r>
              <a:t>La plus populaire et largement adoptée) :</a:t>
            </a:r>
          </a:p>
          <a:p>
            <a:pPr lvl="2" marL="1158688" indent="-320488">
              <a:spcBef>
                <a:spcPts val="1200"/>
              </a:spcBef>
              <a:buBlip>
                <a:blip r:embed="rId3"/>
              </a:buBlip>
              <a:defRPr sz="2200">
                <a:solidFill>
                  <a:srgbClr val="000000"/>
                </a:solidFill>
                <a:latin typeface="Candara"/>
                <a:ea typeface="Candara"/>
                <a:cs typeface="Candara"/>
                <a:sym typeface="Candara"/>
              </a:defRPr>
            </a:pPr>
            <a:r>
              <a:t>Développé initialement par Google, maintenant géré par la Cloud Native Computing Foundation ;</a:t>
            </a:r>
          </a:p>
          <a:p>
            <a:pPr lvl="2" marL="1158688" indent="-320488">
              <a:spcBef>
                <a:spcPts val="1200"/>
              </a:spcBef>
              <a:buBlip>
                <a:blip r:embed="rId3"/>
              </a:buBlip>
              <a:defRPr sz="2200">
                <a:solidFill>
                  <a:srgbClr val="000000"/>
                </a:solidFill>
                <a:latin typeface="Candara"/>
                <a:ea typeface="Candara"/>
                <a:cs typeface="Candara"/>
                <a:sym typeface="Candara"/>
              </a:defRPr>
            </a:pPr>
            <a:r>
              <a:t>Offre une gestion automatisée du déploiement, de la mise à l'échelle et des mises à jour ;</a:t>
            </a:r>
          </a:p>
          <a:p>
            <a:pPr lvl="2" marL="1158688" indent="-320488">
              <a:spcBef>
                <a:spcPts val="1200"/>
              </a:spcBef>
              <a:buBlip>
                <a:blip r:embed="rId3"/>
              </a:buBlip>
              <a:defRPr sz="2200">
                <a:solidFill>
                  <a:srgbClr val="000000"/>
                </a:solidFill>
                <a:latin typeface="Candara"/>
                <a:ea typeface="Candara"/>
                <a:cs typeface="Candara"/>
                <a:sym typeface="Candara"/>
              </a:defRPr>
            </a:pPr>
            <a:r>
              <a:t>Dispose de fonctionnalités avancées comme l'autoscaling et le monitoring ;</a:t>
            </a:r>
          </a:p>
          <a:p>
            <a:pPr lvl="2" marL="1158688" indent="-320488">
              <a:spcBef>
                <a:spcPts val="1200"/>
              </a:spcBef>
              <a:buBlip>
                <a:blip r:embed="rId3"/>
              </a:buBlip>
              <a:defRPr sz="2200">
                <a:solidFill>
                  <a:srgbClr val="000000"/>
                </a:solidFill>
                <a:latin typeface="Candara"/>
                <a:ea typeface="Candara"/>
                <a:cs typeface="Candara"/>
                <a:sym typeface="Candara"/>
              </a:defRPr>
            </a:pPr>
            <a:r>
              <a:t>Complexe à prendre en main, nécessitant une montée en compétences.</a:t>
            </a:r>
          </a:p>
          <a:p>
            <a:pPr lvl="1" marL="739588" indent="-320488">
              <a:spcBef>
                <a:spcPts val="1200"/>
              </a:spcBef>
              <a:buBlip>
                <a:blip r:embed="rId3"/>
              </a:buBlip>
              <a:defRPr sz="2200">
                <a:solidFill>
                  <a:srgbClr val="000000"/>
                </a:solidFill>
                <a:latin typeface="Candara"/>
                <a:ea typeface="Candara"/>
                <a:cs typeface="Candara"/>
                <a:sym typeface="Candara"/>
              </a:defRPr>
            </a:pPr>
            <a:r>
              <a:rPr b="1"/>
              <a:t>Docker Swarm</a:t>
            </a:r>
            <a:r>
              <a:t>  (Solution native d'orchestration de Docker) :</a:t>
            </a:r>
          </a:p>
          <a:p>
            <a:pPr lvl="2" marL="1158688" indent="-320488">
              <a:spcBef>
                <a:spcPts val="1200"/>
              </a:spcBef>
              <a:buBlip>
                <a:blip r:embed="rId3"/>
              </a:buBlip>
              <a:defRPr sz="2200">
                <a:solidFill>
                  <a:srgbClr val="000000"/>
                </a:solidFill>
                <a:latin typeface="Candara"/>
                <a:ea typeface="Candara"/>
                <a:cs typeface="Candara"/>
                <a:sym typeface="Candara"/>
              </a:defRPr>
            </a:pPr>
            <a:r>
              <a:t>Plus simple à configurer et utiliser que Kubernetes ;</a:t>
            </a:r>
          </a:p>
          <a:p>
            <a:pPr lvl="2" marL="1158688" indent="-320488">
              <a:spcBef>
                <a:spcPts val="1200"/>
              </a:spcBef>
              <a:buBlip>
                <a:blip r:embed="rId3"/>
              </a:buBlip>
              <a:defRPr sz="2200">
                <a:solidFill>
                  <a:srgbClr val="000000"/>
                </a:solidFill>
                <a:latin typeface="Candara"/>
                <a:ea typeface="Candara"/>
                <a:cs typeface="Candara"/>
                <a:sym typeface="Candara"/>
              </a:defRPr>
            </a:pPr>
            <a:r>
              <a:t>Intégration native avec l'écosystème Docker ;</a:t>
            </a:r>
          </a:p>
          <a:p>
            <a:pPr lvl="2" marL="1158688" indent="-320488">
              <a:spcBef>
                <a:spcPts val="1200"/>
              </a:spcBef>
              <a:buBlip>
                <a:blip r:embed="rId3"/>
              </a:buBlip>
              <a:defRPr sz="2200">
                <a:solidFill>
                  <a:srgbClr val="000000"/>
                </a:solidFill>
                <a:latin typeface="Candara"/>
                <a:ea typeface="Candara"/>
                <a:cs typeface="Candara"/>
                <a:sym typeface="Candara"/>
              </a:defRPr>
            </a:pPr>
            <a:r>
              <a:t>Adapté pour des besoins d'orchestration moins complexes.</a:t>
            </a:r>
          </a:p>
        </p:txBody>
      </p:sp>
      <p:sp>
        <p:nvSpPr>
          <p:cNvPr id="260" name="Numéro de diapositive"/>
          <p:cNvSpPr/>
          <p:nvPr>
            <p:ph type="sldNum" sz="quarter" idx="2"/>
          </p:nvPr>
        </p:nvSpPr>
        <p:spPr>
          <a:xfrm>
            <a:off x="12162335" y="9213850"/>
            <a:ext cx="30083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Conteneurs Chapitre 2…"/>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Conteneurs	</a:t>
            </a:r>
            <a:r>
              <a:rPr sz="3500">
                <a:solidFill>
                  <a:srgbClr val="5B5854"/>
                </a:solidFill>
              </a:rPr>
              <a:t>Chapitre </a:t>
            </a:r>
            <a:r>
              <a:rPr sz="4000">
                <a:solidFill>
                  <a:srgbClr val="5B5854"/>
                </a:solidFill>
              </a:rPr>
              <a:t>2</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Orchestration des conteneurs </a:t>
            </a:r>
          </a:p>
        </p:txBody>
      </p:sp>
      <p:sp>
        <p:nvSpPr>
          <p:cNvPr id="265" name="Les plateformes d’orchestration, suite……"/>
          <p:cNvSpPr/>
          <p:nvPr>
            <p:ph type="body" idx="1"/>
          </p:nvPr>
        </p:nvSpPr>
        <p:spPr>
          <a:prstGeom prst="rect">
            <a:avLst/>
          </a:prstGeom>
        </p:spPr>
        <p:txBody>
          <a:bodyPr anchor="t"/>
          <a:lstStyle/>
          <a:p>
            <a:pPr marL="320488" indent="-320488">
              <a:spcBef>
                <a:spcPts val="600"/>
              </a:spcBef>
              <a:buBlip>
                <a:blip r:embed="rId2"/>
              </a:buBlip>
              <a:defRPr>
                <a:solidFill>
                  <a:srgbClr val="000000"/>
                </a:solidFill>
                <a:latin typeface="Candara"/>
                <a:ea typeface="Candara"/>
                <a:cs typeface="Candara"/>
                <a:sym typeface="Candara"/>
              </a:defRPr>
            </a:pPr>
            <a:r>
              <a:t>Les plateformes d’orchestration, suite…</a:t>
            </a:r>
          </a:p>
          <a:p>
            <a:pPr lvl="1" marL="739588" indent="-320488">
              <a:spcBef>
                <a:spcPts val="600"/>
              </a:spcBef>
              <a:buBlip>
                <a:blip r:embed="rId2"/>
              </a:buBlip>
              <a:defRPr sz="2200">
                <a:solidFill>
                  <a:srgbClr val="000000"/>
                </a:solidFill>
                <a:latin typeface="Candara"/>
                <a:ea typeface="Candara"/>
                <a:cs typeface="Candara"/>
                <a:sym typeface="Candara"/>
              </a:defRPr>
            </a:pPr>
            <a:r>
              <a:rPr b="1"/>
              <a:t>Amazon ECS, Elastic Container Service</a:t>
            </a:r>
            <a:r>
              <a:t> (Service d'orchestration proposé par AWS)</a:t>
            </a:r>
          </a:p>
          <a:p>
            <a:pPr lvl="2" marL="1158688" indent="-320488">
              <a:spcBef>
                <a:spcPts val="600"/>
              </a:spcBef>
              <a:buBlip>
                <a:blip r:embed="rId2"/>
              </a:buBlip>
              <a:defRPr spc="-44" sz="2200">
                <a:solidFill>
                  <a:srgbClr val="000000"/>
                </a:solidFill>
                <a:latin typeface="Candara"/>
                <a:ea typeface="Candara"/>
                <a:cs typeface="Candara"/>
                <a:sym typeface="Candara"/>
              </a:defRPr>
            </a:pPr>
            <a:r>
              <a:t>Intégré avec d'autres services AWS comme CloudWatch, Elastic Load Balancer, et CloudTrail ;</a:t>
            </a:r>
          </a:p>
          <a:p>
            <a:pPr lvl="2" marL="1158688" indent="-320488">
              <a:spcBef>
                <a:spcPts val="600"/>
              </a:spcBef>
              <a:buBlip>
                <a:blip r:embed="rId2"/>
              </a:buBlip>
              <a:defRPr sz="2200">
                <a:solidFill>
                  <a:srgbClr val="000000"/>
                </a:solidFill>
                <a:latin typeface="Candara"/>
                <a:ea typeface="Candara"/>
                <a:cs typeface="Candara"/>
                <a:sym typeface="Candara"/>
              </a:defRPr>
            </a:pPr>
            <a:r>
              <a:t>Permet de provisionner les instances EC2 et de gérer les clusters ;</a:t>
            </a:r>
          </a:p>
          <a:p>
            <a:pPr lvl="2" marL="1158688" indent="-320488">
              <a:spcBef>
                <a:spcPts val="600"/>
              </a:spcBef>
              <a:buBlip>
                <a:blip r:embed="rId2"/>
              </a:buBlip>
              <a:defRPr sz="2200">
                <a:solidFill>
                  <a:srgbClr val="000000"/>
                </a:solidFill>
                <a:latin typeface="Candara"/>
                <a:ea typeface="Candara"/>
                <a:cs typeface="Candara"/>
                <a:sym typeface="Candara"/>
              </a:defRPr>
            </a:pPr>
            <a:r>
              <a:t>Offre une approche "</a:t>
            </a:r>
            <a:r>
              <a:rPr i="1"/>
              <a:t>Do it yourself</a:t>
            </a:r>
            <a:r>
              <a:t>" avec contrôle sur l’infrastructure.</a:t>
            </a:r>
          </a:p>
          <a:p>
            <a:pPr lvl="1" marL="739588" indent="-320488">
              <a:spcBef>
                <a:spcPts val="600"/>
              </a:spcBef>
              <a:buBlip>
                <a:blip r:embed="rId2"/>
              </a:buBlip>
              <a:defRPr sz="2200">
                <a:solidFill>
                  <a:srgbClr val="000000"/>
                </a:solidFill>
                <a:latin typeface="Candara"/>
                <a:ea typeface="Candara"/>
                <a:cs typeface="Candara"/>
                <a:sym typeface="Candara"/>
              </a:defRPr>
            </a:pPr>
            <a:r>
              <a:rPr b="1"/>
              <a:t>GKE</a:t>
            </a:r>
            <a:r>
              <a:t>, </a:t>
            </a:r>
            <a:r>
              <a:rPr b="1"/>
              <a:t>Google Kubernetes Engine</a:t>
            </a:r>
            <a:r>
              <a:t> (Solution d'orchestration de conteneurs de Google Cloud)</a:t>
            </a:r>
          </a:p>
          <a:p>
            <a:pPr lvl="2" marL="1158688" indent="-320488">
              <a:spcBef>
                <a:spcPts val="600"/>
              </a:spcBef>
              <a:buBlip>
                <a:blip r:embed="rId2"/>
              </a:buBlip>
              <a:defRPr sz="2200">
                <a:solidFill>
                  <a:srgbClr val="000000"/>
                </a:solidFill>
                <a:latin typeface="Candara"/>
                <a:ea typeface="Candara"/>
                <a:cs typeface="Candara"/>
                <a:sym typeface="Candara"/>
              </a:defRPr>
            </a:pPr>
            <a:r>
              <a:t>Basée sur Kubernetes, il facilite le déploiement et l'exécution des applications conteneurisées ;</a:t>
            </a:r>
          </a:p>
          <a:p>
            <a:pPr lvl="2" marL="1158688" indent="-320488">
              <a:spcBef>
                <a:spcPts val="600"/>
              </a:spcBef>
              <a:buBlip>
                <a:blip r:embed="rId2"/>
              </a:buBlip>
              <a:defRPr sz="2200">
                <a:solidFill>
                  <a:srgbClr val="000000"/>
                </a:solidFill>
                <a:latin typeface="Candara"/>
                <a:ea typeface="Candara"/>
                <a:cs typeface="Candara"/>
                <a:sym typeface="Candara"/>
              </a:defRPr>
            </a:pPr>
            <a:r>
              <a:t>Permet une gestion automatisée du cycle de vie des conteneurs.</a:t>
            </a:r>
          </a:p>
        </p:txBody>
      </p:sp>
      <p:sp>
        <p:nvSpPr>
          <p:cNvPr id="266" name="Numéro de diapositive"/>
          <p:cNvSpPr/>
          <p:nvPr>
            <p:ph type="sldNum" sz="quarter" idx="2"/>
          </p:nvPr>
        </p:nvSpPr>
        <p:spPr>
          <a:xfrm>
            <a:off x="12157920" y="9213850"/>
            <a:ext cx="30966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Conteneurs Chapitre 2…"/>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Conteneurs	</a:t>
            </a:r>
            <a:r>
              <a:rPr sz="3500">
                <a:solidFill>
                  <a:srgbClr val="5B5854"/>
                </a:solidFill>
              </a:rPr>
              <a:t>Chapitre </a:t>
            </a:r>
            <a:r>
              <a:rPr sz="4000">
                <a:solidFill>
                  <a:srgbClr val="5B5854"/>
                </a:solidFill>
              </a:rPr>
              <a:t>2</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Orchestration des conteneurs </a:t>
            </a:r>
          </a:p>
        </p:txBody>
      </p:sp>
      <p:sp>
        <p:nvSpPr>
          <p:cNvPr id="269" name="Les plateformes d’orchestration, suite……"/>
          <p:cNvSpPr/>
          <p:nvPr>
            <p:ph type="body" idx="1"/>
          </p:nvPr>
        </p:nvSpPr>
        <p:spPr>
          <a:prstGeom prst="rect">
            <a:avLst/>
          </a:prstGeom>
        </p:spPr>
        <p:txBody>
          <a:bodyPr anchor="t"/>
          <a:lstStyle/>
          <a:p>
            <a:pPr marL="320488" indent="-320488">
              <a:spcBef>
                <a:spcPts val="600"/>
              </a:spcBef>
              <a:buBlip>
                <a:blip r:embed="rId2"/>
              </a:buBlip>
              <a:defRPr>
                <a:solidFill>
                  <a:srgbClr val="000000"/>
                </a:solidFill>
                <a:latin typeface="Candara"/>
                <a:ea typeface="Candara"/>
                <a:cs typeface="Candara"/>
                <a:sym typeface="Candara"/>
              </a:defRPr>
            </a:pPr>
            <a:r>
              <a:t>Les plateformes d’orchestration, suite…</a:t>
            </a:r>
          </a:p>
          <a:p>
            <a:pPr lvl="1" marL="739588" indent="-320488">
              <a:spcBef>
                <a:spcPts val="600"/>
              </a:spcBef>
              <a:buBlip>
                <a:blip r:embed="rId2"/>
              </a:buBlip>
              <a:defRPr sz="2200">
                <a:solidFill>
                  <a:srgbClr val="000000"/>
                </a:solidFill>
                <a:latin typeface="Candara"/>
                <a:ea typeface="Candara"/>
                <a:cs typeface="Candara"/>
                <a:sym typeface="Candara"/>
              </a:defRPr>
            </a:pPr>
            <a:r>
              <a:rPr b="1"/>
              <a:t>Red Hat OpenShift</a:t>
            </a:r>
            <a:r>
              <a:t> (plateforme pour développer, moderniser et déployer des applications à grande échelle)</a:t>
            </a:r>
          </a:p>
          <a:p>
            <a:pPr lvl="2" marL="1158688" indent="-320488">
              <a:spcBef>
                <a:spcPts val="600"/>
              </a:spcBef>
              <a:buBlip>
                <a:blip r:embed="rId2"/>
              </a:buBlip>
              <a:defRPr sz="2200">
                <a:solidFill>
                  <a:srgbClr val="000000"/>
                </a:solidFill>
                <a:latin typeface="Candara"/>
                <a:ea typeface="Candara"/>
                <a:cs typeface="Candara"/>
                <a:sym typeface="Candara"/>
              </a:defRPr>
            </a:pPr>
            <a:r>
              <a:t>Applications de cloud hybride ;</a:t>
            </a:r>
          </a:p>
          <a:p>
            <a:pPr lvl="2" marL="1158688" indent="-320488">
              <a:spcBef>
                <a:spcPts val="600"/>
              </a:spcBef>
              <a:buBlip>
                <a:blip r:embed="rId2"/>
              </a:buBlip>
              <a:defRPr sz="2200">
                <a:solidFill>
                  <a:srgbClr val="000000"/>
                </a:solidFill>
                <a:latin typeface="Candara"/>
                <a:ea typeface="Candara"/>
                <a:cs typeface="Candara"/>
                <a:sym typeface="Candara"/>
              </a:defRPr>
            </a:pPr>
            <a:r>
              <a:t>Différentes solutions : OpenShift Kubernetes Engine , OpenShift Container Platform.</a:t>
            </a:r>
          </a:p>
          <a:p>
            <a:pPr lvl="1" marL="739588" indent="-320488">
              <a:spcBef>
                <a:spcPts val="600"/>
              </a:spcBef>
              <a:buBlip>
                <a:blip r:embed="rId2"/>
              </a:buBlip>
              <a:defRPr sz="2200">
                <a:solidFill>
                  <a:srgbClr val="000000"/>
                </a:solidFill>
                <a:latin typeface="Candara"/>
                <a:ea typeface="Candara"/>
                <a:cs typeface="Candara"/>
                <a:sym typeface="Candara"/>
              </a:defRPr>
            </a:pPr>
            <a:r>
              <a:rPr b="1"/>
              <a:t>Marathon</a:t>
            </a:r>
            <a:r>
              <a:t>, l’orchestrateur pour conteneurs d’Apache Mesos</a:t>
            </a:r>
          </a:p>
          <a:p>
            <a:pPr lvl="2" marL="1158688" indent="-320488">
              <a:spcBef>
                <a:spcPts val="600"/>
              </a:spcBef>
              <a:buBlip>
                <a:blip r:embed="rId2"/>
              </a:buBlip>
              <a:defRPr sz="2200">
                <a:solidFill>
                  <a:srgbClr val="000000"/>
                </a:solidFill>
                <a:latin typeface="Candara"/>
                <a:ea typeface="Candara"/>
                <a:cs typeface="Candara"/>
                <a:sym typeface="Candara"/>
              </a:defRPr>
            </a:pPr>
            <a:r>
              <a:t>Il est équipé d’une API REST pour démarrer et stopper les applications.</a:t>
            </a:r>
          </a:p>
          <a:p>
            <a:pPr lvl="1" marL="739588" indent="-320488">
              <a:spcBef>
                <a:spcPts val="600"/>
              </a:spcBef>
              <a:buBlip>
                <a:blip r:embed="rId2"/>
              </a:buBlip>
              <a:defRPr sz="2200">
                <a:solidFill>
                  <a:srgbClr val="000000"/>
                </a:solidFill>
                <a:latin typeface="Candara"/>
                <a:ea typeface="Candara"/>
                <a:cs typeface="Candara"/>
                <a:sym typeface="Candara"/>
              </a:defRPr>
            </a:pPr>
            <a:r>
              <a:t>Et aussi :</a:t>
            </a:r>
          </a:p>
          <a:p>
            <a:pPr lvl="2" marL="1158688" indent="-320488">
              <a:spcBef>
                <a:spcPts val="600"/>
              </a:spcBef>
              <a:buBlip>
                <a:blip r:embed="rId2"/>
              </a:buBlip>
              <a:defRPr sz="2200">
                <a:solidFill>
                  <a:srgbClr val="000000"/>
                </a:solidFill>
                <a:latin typeface="Candara"/>
                <a:ea typeface="Candara"/>
                <a:cs typeface="Candara"/>
                <a:sym typeface="Candara"/>
              </a:defRPr>
            </a:pPr>
            <a:r>
              <a:t>Hashicorp Nomad, Rancher Labs Cattle, CoreOS Fleet, Cloud Foundry Diego, etc.</a:t>
            </a:r>
          </a:p>
        </p:txBody>
      </p:sp>
      <p:sp>
        <p:nvSpPr>
          <p:cNvPr id="270" name="Numéro de diapositive"/>
          <p:cNvSpPr/>
          <p:nvPr>
            <p:ph type="sldNum" sz="quarter" idx="2"/>
          </p:nvPr>
        </p:nvSpPr>
        <p:spPr>
          <a:xfrm>
            <a:off x="12161988" y="9213850"/>
            <a:ext cx="301527"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Conteneurs Chapitre 2…"/>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Conteneurs	</a:t>
            </a:r>
            <a:r>
              <a:rPr sz="3500">
                <a:solidFill>
                  <a:srgbClr val="5B5854"/>
                </a:solidFill>
              </a:rPr>
              <a:t>Chapitre </a:t>
            </a:r>
            <a:r>
              <a:rPr sz="4000">
                <a:solidFill>
                  <a:srgbClr val="5B5854"/>
                </a:solidFill>
              </a:rPr>
              <a:t>2</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Orchestration des conteneurs </a:t>
            </a:r>
          </a:p>
        </p:txBody>
      </p:sp>
      <p:sp>
        <p:nvSpPr>
          <p:cNvPr id="273" name="Fonctionnement des outils d’orchestration…"/>
          <p:cNvSpPr/>
          <p:nvPr>
            <p:ph type="body" idx="1"/>
          </p:nvPr>
        </p:nvSpPr>
        <p:spPr>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Fonctionnement des outils d’orchestration</a:t>
            </a:r>
          </a:p>
          <a:p>
            <a:pPr lvl="1" marL="739588" indent="-320488">
              <a:spcBef>
                <a:spcPts val="1000"/>
              </a:spcBef>
              <a:buBlip>
                <a:blip r:embed="rId2"/>
              </a:buBlip>
              <a:defRPr b="1" sz="2200">
                <a:solidFill>
                  <a:srgbClr val="000000"/>
                </a:solidFill>
                <a:latin typeface="Candara"/>
                <a:ea typeface="Candara"/>
                <a:cs typeface="Candara"/>
                <a:sym typeface="Candara"/>
              </a:defRPr>
            </a:pPr>
            <a:r>
              <a:t>Planification et déploiement :</a:t>
            </a:r>
          </a:p>
          <a:p>
            <a:pPr lvl="2" marL="1158688" indent="-320488">
              <a:spcBef>
                <a:spcPts val="1000"/>
              </a:spcBef>
              <a:buBlip>
                <a:blip r:embed="rId2"/>
              </a:buBlip>
              <a:defRPr sz="2200">
                <a:solidFill>
                  <a:srgbClr val="000000"/>
                </a:solidFill>
                <a:latin typeface="Candara"/>
                <a:ea typeface="Candara"/>
                <a:cs typeface="Candara"/>
                <a:sym typeface="Candara"/>
              </a:defRPr>
            </a:pPr>
            <a:r>
              <a:t>L'orchestrateur décide sur quel nœud chaque conteneur doit s'exécuter en fonction des ressources disponibles et des exigences de l'application. </a:t>
            </a:r>
          </a:p>
          <a:p>
            <a:pPr lvl="2" marL="1158688" indent="-320488">
              <a:spcBef>
                <a:spcPts val="1000"/>
              </a:spcBef>
              <a:buBlip>
                <a:blip r:embed="rId2"/>
              </a:buBlip>
              <a:defRPr sz="2200">
                <a:solidFill>
                  <a:srgbClr val="000000"/>
                </a:solidFill>
                <a:latin typeface="Candara"/>
                <a:ea typeface="Candara"/>
                <a:cs typeface="Candara"/>
                <a:sym typeface="Candara"/>
              </a:defRPr>
            </a:pPr>
            <a:r>
              <a:t>Il déploie ensuite automatiquement les conteneurs sur les nœuds appropriés du cluster.</a:t>
            </a:r>
          </a:p>
          <a:p>
            <a:pPr lvl="1" marL="739588" indent="-320488">
              <a:spcBef>
                <a:spcPts val="1000"/>
              </a:spcBef>
              <a:buBlip>
                <a:blip r:embed="rId2"/>
              </a:buBlip>
              <a:defRPr b="1" sz="2200">
                <a:solidFill>
                  <a:srgbClr val="000000"/>
                </a:solidFill>
                <a:latin typeface="Candara"/>
                <a:ea typeface="Candara"/>
                <a:cs typeface="Candara"/>
                <a:sym typeface="Candara"/>
              </a:defRPr>
            </a:pPr>
            <a:r>
              <a:t>Gestion du cycle de vie :</a:t>
            </a:r>
          </a:p>
          <a:p>
            <a:pPr lvl="2" marL="1158688" indent="-320488">
              <a:spcBef>
                <a:spcPts val="1000"/>
              </a:spcBef>
              <a:buBlip>
                <a:blip r:embed="rId2"/>
              </a:buBlip>
              <a:defRPr sz="2200">
                <a:solidFill>
                  <a:srgbClr val="000000"/>
                </a:solidFill>
                <a:latin typeface="Candara"/>
                <a:ea typeface="Candara"/>
                <a:cs typeface="Candara"/>
                <a:sym typeface="Candara"/>
              </a:defRPr>
            </a:pPr>
            <a:r>
              <a:t>L'outil surveille en permanence l'état des conteneurs. </a:t>
            </a:r>
          </a:p>
          <a:p>
            <a:pPr lvl="2" marL="1158688" indent="-320488">
              <a:spcBef>
                <a:spcPts val="1000"/>
              </a:spcBef>
              <a:buBlip>
                <a:blip r:embed="rId2"/>
              </a:buBlip>
              <a:defRPr sz="2200">
                <a:solidFill>
                  <a:srgbClr val="000000"/>
                </a:solidFill>
                <a:latin typeface="Candara"/>
                <a:ea typeface="Candara"/>
                <a:cs typeface="Candara"/>
                <a:sym typeface="Candara"/>
              </a:defRPr>
            </a:pPr>
            <a:r>
              <a:t>Si un conteneur échoue, l'orchestrateur le redémarre automatiquement ou le déploie sur un autre nœud pour maintenir la disponibilité de l’application.</a:t>
            </a:r>
          </a:p>
          <a:p>
            <a:pPr lvl="1" marL="739588" indent="-320488">
              <a:spcBef>
                <a:spcPts val="1000"/>
              </a:spcBef>
              <a:buBlip>
                <a:blip r:embed="rId2"/>
              </a:buBlip>
              <a:defRPr b="1" sz="2200">
                <a:solidFill>
                  <a:srgbClr val="000000"/>
                </a:solidFill>
                <a:latin typeface="Candara"/>
                <a:ea typeface="Candara"/>
                <a:cs typeface="Candara"/>
                <a:sym typeface="Candara"/>
              </a:defRPr>
            </a:pPr>
            <a:r>
              <a:t>Mise à l'échelle automatique :</a:t>
            </a:r>
          </a:p>
          <a:p>
            <a:pPr lvl="2" marL="1158688" indent="-320488">
              <a:spcBef>
                <a:spcPts val="1000"/>
              </a:spcBef>
              <a:buBlip>
                <a:blip r:embed="rId2"/>
              </a:buBlip>
              <a:defRPr sz="2200">
                <a:solidFill>
                  <a:srgbClr val="000000"/>
                </a:solidFill>
                <a:latin typeface="Candara"/>
                <a:ea typeface="Candara"/>
                <a:cs typeface="Candara"/>
                <a:sym typeface="Candara"/>
              </a:defRPr>
            </a:pPr>
            <a:r>
              <a:t>En fonction de la charge de travail, l'orchestrateur peut augmenter ou diminuer automatiquement le nombre d'instances de conteneurs pour répondre à la demande.</a:t>
            </a:r>
          </a:p>
        </p:txBody>
      </p:sp>
      <p:sp>
        <p:nvSpPr>
          <p:cNvPr id="274" name="Numéro de diapositive"/>
          <p:cNvSpPr/>
          <p:nvPr>
            <p:ph type="sldNum" sz="quarter" idx="2"/>
          </p:nvPr>
        </p:nvSpPr>
        <p:spPr>
          <a:xfrm>
            <a:off x="12156233" y="9213850"/>
            <a:ext cx="313037"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Conteneurs Chapitre 2…"/>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Conteneurs	</a:t>
            </a:r>
            <a:r>
              <a:rPr sz="3500">
                <a:solidFill>
                  <a:srgbClr val="5B5854"/>
                </a:solidFill>
              </a:rPr>
              <a:t>Chapitre </a:t>
            </a:r>
            <a:r>
              <a:rPr sz="4000">
                <a:solidFill>
                  <a:srgbClr val="5B5854"/>
                </a:solidFill>
              </a:rPr>
              <a:t>2</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Orchestration des conteneurs </a:t>
            </a:r>
          </a:p>
        </p:txBody>
      </p:sp>
      <p:sp>
        <p:nvSpPr>
          <p:cNvPr id="277" name="Fonctionnement des outils d’orchestration, suite……"/>
          <p:cNvSpPr/>
          <p:nvPr>
            <p:ph type="body" idx="1"/>
          </p:nvPr>
        </p:nvSpPr>
        <p:spPr>
          <a:prstGeom prst="rect">
            <a:avLst/>
          </a:prstGeom>
        </p:spPr>
        <p:txBody>
          <a:bodyPr anchor="t"/>
          <a:lstStyle/>
          <a:p>
            <a:pPr>
              <a:spcBef>
                <a:spcPts val="1000"/>
              </a:spcBef>
              <a:buBlip>
                <a:blip r:embed="rId2"/>
              </a:buBlip>
              <a:defRPr>
                <a:solidFill>
                  <a:srgbClr val="000000"/>
                </a:solidFill>
                <a:latin typeface="Candara"/>
                <a:ea typeface="Candara"/>
                <a:cs typeface="Candara"/>
                <a:sym typeface="Candara"/>
              </a:defRPr>
            </a:pPr>
            <a:r>
              <a:t>Fonctionnement des outils d’orchestration, suite…</a:t>
            </a:r>
          </a:p>
          <a:p>
            <a:pPr lvl="1" marL="739588" indent="-320488">
              <a:spcBef>
                <a:spcPts val="1000"/>
              </a:spcBef>
              <a:buBlip>
                <a:blip r:embed="rId2"/>
              </a:buBlip>
              <a:defRPr sz="2200">
                <a:solidFill>
                  <a:srgbClr val="000000"/>
                </a:solidFill>
                <a:latin typeface="Candara"/>
                <a:ea typeface="Candara"/>
                <a:cs typeface="Candara"/>
                <a:sym typeface="Candara"/>
              </a:defRPr>
            </a:pPr>
            <a:r>
              <a:rPr b="1"/>
              <a:t>Gestion des configurations et des secrets :</a:t>
            </a:r>
            <a:endParaRPr b="1"/>
          </a:p>
          <a:p>
            <a:pPr lvl="2" marL="1158688" indent="-320488">
              <a:spcBef>
                <a:spcPts val="1000"/>
              </a:spcBef>
              <a:buBlip>
                <a:blip r:embed="rId2"/>
              </a:buBlip>
              <a:defRPr sz="2200">
                <a:solidFill>
                  <a:srgbClr val="000000"/>
                </a:solidFill>
                <a:latin typeface="Candara"/>
                <a:ea typeface="Candara"/>
                <a:cs typeface="Candara"/>
                <a:sym typeface="Candara"/>
              </a:defRPr>
            </a:pPr>
            <a:r>
              <a:t>Les outils d'orchestration gèrent de manière sécurisée les données sensibles comme les identifiants de base de données, en les rendant accessibles uniquement aux conteneurs concernés.</a:t>
            </a:r>
          </a:p>
          <a:p>
            <a:pPr lvl="1" marL="739588" indent="-320488">
              <a:spcBef>
                <a:spcPts val="1000"/>
              </a:spcBef>
              <a:buBlip>
                <a:blip r:embed="rId2"/>
              </a:buBlip>
              <a:defRPr sz="2200">
                <a:solidFill>
                  <a:srgbClr val="000000"/>
                </a:solidFill>
                <a:latin typeface="Candara"/>
                <a:ea typeface="Candara"/>
                <a:cs typeface="Candara"/>
                <a:sym typeface="Candara"/>
              </a:defRPr>
            </a:pPr>
            <a:r>
              <a:rPr b="1"/>
              <a:t>Équilibrage de charge et routage :</a:t>
            </a:r>
            <a:endParaRPr b="1"/>
          </a:p>
          <a:p>
            <a:pPr lvl="2" marL="1158688" indent="-320488">
              <a:spcBef>
                <a:spcPts val="1000"/>
              </a:spcBef>
              <a:buBlip>
                <a:blip r:embed="rId2"/>
              </a:buBlip>
              <a:defRPr sz="2200">
                <a:solidFill>
                  <a:srgbClr val="000000"/>
                </a:solidFill>
                <a:latin typeface="Candara"/>
                <a:ea typeface="Candara"/>
                <a:cs typeface="Candara"/>
                <a:sym typeface="Candara"/>
              </a:defRPr>
            </a:pPr>
            <a:r>
              <a:t>L'orchestrateur distribue le trafic entre les différentes instances de conteneurs pour optimiser les performances et la disponibilité.</a:t>
            </a:r>
          </a:p>
          <a:p>
            <a:pPr lvl="1" marL="739588" indent="-320488">
              <a:spcBef>
                <a:spcPts val="1000"/>
              </a:spcBef>
              <a:buBlip>
                <a:blip r:embed="rId2"/>
              </a:buBlip>
              <a:defRPr sz="2200">
                <a:solidFill>
                  <a:srgbClr val="000000"/>
                </a:solidFill>
                <a:latin typeface="Candara"/>
                <a:ea typeface="Candara"/>
                <a:cs typeface="Candara"/>
                <a:sym typeface="Candara"/>
              </a:defRPr>
            </a:pPr>
            <a:r>
              <a:rPr b="1"/>
              <a:t>Surveillance et récupération :</a:t>
            </a:r>
            <a:endParaRPr b="1"/>
          </a:p>
          <a:p>
            <a:pPr lvl="2" marL="1158688" indent="-320488">
              <a:spcBef>
                <a:spcPts val="1000"/>
              </a:spcBef>
              <a:buBlip>
                <a:blip r:embed="rId2"/>
              </a:buBlip>
              <a:defRPr sz="2200">
                <a:solidFill>
                  <a:srgbClr val="000000"/>
                </a:solidFill>
                <a:latin typeface="Candara"/>
                <a:ea typeface="Candara"/>
                <a:cs typeface="Candara"/>
                <a:sym typeface="Candara"/>
              </a:defRPr>
            </a:pPr>
            <a:r>
              <a:t>Les outils surveillent en permanence l'intégrité des conteneurs et de l'infrastructure, et peuvent prendre des mesures correctives automatiques en cas de problème.</a:t>
            </a:r>
          </a:p>
        </p:txBody>
      </p:sp>
      <p:sp>
        <p:nvSpPr>
          <p:cNvPr id="278" name="Numéro de diapositive"/>
          <p:cNvSpPr/>
          <p:nvPr>
            <p:ph type="sldNum" sz="quarter" idx="2"/>
          </p:nvPr>
        </p:nvSpPr>
        <p:spPr>
          <a:xfrm>
            <a:off x="12162286" y="9213850"/>
            <a:ext cx="30093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Conteneurs Chapitre 2…"/>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Conteneurs	</a:t>
            </a:r>
            <a:r>
              <a:rPr sz="3500">
                <a:solidFill>
                  <a:srgbClr val="5B5854"/>
                </a:solidFill>
              </a:rPr>
              <a:t>Chapitre </a:t>
            </a:r>
            <a:r>
              <a:rPr sz="4000">
                <a:solidFill>
                  <a:srgbClr val="5B5854"/>
                </a:solidFill>
              </a:rPr>
              <a:t>2</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3</a:t>
            </a:r>
            <a:r>
              <a:t> - Fournisseurs de conteneurs </a:t>
            </a:r>
          </a:p>
        </p:txBody>
      </p:sp>
      <p:sp>
        <p:nvSpPr>
          <p:cNvPr id="281" name="Docker :…"/>
          <p:cNvSpPr/>
          <p:nvPr>
            <p:ph type="body" idx="1"/>
          </p:nvPr>
        </p:nvSpPr>
        <p:spPr>
          <a:prstGeom prst="rect">
            <a:avLst/>
          </a:prstGeom>
        </p:spPr>
        <p:txBody>
          <a:bodyPr anchor="t"/>
          <a:lstStyle/>
          <a:p>
            <a:pPr marL="320488" indent="-320488">
              <a:spcBef>
                <a:spcPts val="1000"/>
              </a:spcBef>
              <a:buBlip>
                <a:blip r:embed="rId2"/>
              </a:buBlip>
              <a:defRPr b="1">
                <a:solidFill>
                  <a:srgbClr val="000000"/>
                </a:solidFill>
                <a:latin typeface="Candara"/>
                <a:ea typeface="Candara"/>
                <a:cs typeface="Candara"/>
                <a:sym typeface="Candara"/>
              </a:defRPr>
            </a:pPr>
            <a:r>
              <a:rPr u="sng">
                <a:solidFill>
                  <a:schemeClr val="accent3">
                    <a:hueOff val="929958"/>
                    <a:satOff val="10247"/>
                    <a:lumOff val="-24509"/>
                  </a:schemeClr>
                </a:solidFill>
                <a:hlinkClick r:id="rId3" invalidUrl="" action="" tgtFrame="" tooltip="" history="1" highlightClick="0" endSnd="0"/>
              </a:rPr>
              <a:t>Docker</a:t>
            </a:r>
            <a:r>
              <a:t> : </a:t>
            </a:r>
          </a:p>
          <a:p>
            <a:pPr lvl="1" marL="739588" indent="-320488">
              <a:spcBef>
                <a:spcPts val="1200"/>
              </a:spcBef>
              <a:buBlip>
                <a:blip r:embed="rId2"/>
              </a:buBlip>
              <a:defRPr sz="2200">
                <a:solidFill>
                  <a:srgbClr val="000000"/>
                </a:solidFill>
                <a:latin typeface="Candara"/>
                <a:ea typeface="Candara"/>
                <a:cs typeface="Candara"/>
                <a:sym typeface="Candara"/>
              </a:defRPr>
            </a:pPr>
            <a:r>
              <a:t>C'est la plateforme de conteneurisation la plus populaire, offrant des outils pour la création, le déploiement et la gestion des applications conteneurisées.</a:t>
            </a:r>
          </a:p>
          <a:p>
            <a:pPr lvl="1" marL="739588" indent="-320488">
              <a:spcBef>
                <a:spcPts val="1200"/>
              </a:spcBef>
              <a:buBlip>
                <a:blip r:embed="rId2"/>
              </a:buBlip>
              <a:defRPr sz="2200">
                <a:solidFill>
                  <a:srgbClr val="000000"/>
                </a:solidFill>
                <a:latin typeface="Candara"/>
                <a:ea typeface="Candara"/>
                <a:cs typeface="Candara"/>
                <a:sym typeface="Candara"/>
              </a:defRPr>
            </a:pPr>
            <a:r>
              <a:t>Docker est un outil qui peut empaqueter une application et ses dépendances dans un conteneur isolé, qui pourra être exécuté sur n'importe quel serveur.</a:t>
            </a:r>
          </a:p>
          <a:p>
            <a:pPr lvl="1" marL="739588" indent="-320488">
              <a:spcBef>
                <a:spcPts val="1200"/>
              </a:spcBef>
              <a:buBlip>
                <a:blip r:embed="rId2"/>
              </a:buBlip>
              <a:defRPr sz="2200">
                <a:solidFill>
                  <a:srgbClr val="000000"/>
                </a:solidFill>
                <a:latin typeface="Candara"/>
                <a:ea typeface="Candara"/>
                <a:cs typeface="Candara"/>
                <a:sym typeface="Candara"/>
              </a:defRPr>
            </a:pPr>
            <a:r>
              <a:t>Techniquement, Docker étend le format de conteneur Linux standard, LXC, avec une API de haut niveau fournissant une solution pratique de virtualisation qui exécute les processus de façon isolée.</a:t>
            </a:r>
          </a:p>
          <a:p>
            <a:pPr lvl="1" marL="739588" indent="-320488">
              <a:spcBef>
                <a:spcPts val="1200"/>
              </a:spcBef>
              <a:buBlip>
                <a:blip r:embed="rId2"/>
              </a:buBlip>
              <a:defRPr sz="2200">
                <a:solidFill>
                  <a:srgbClr val="000000"/>
                </a:solidFill>
                <a:latin typeface="Candara"/>
                <a:ea typeface="Candara"/>
                <a:cs typeface="Candara"/>
                <a:sym typeface="Candara"/>
              </a:defRPr>
            </a:pPr>
            <a:r>
              <a:t>Plus de détails sur Docker ci-après.</a:t>
            </a:r>
            <a:br/>
            <a:br/>
            <a:br/>
            <a:br/>
          </a:p>
        </p:txBody>
      </p:sp>
      <p:sp>
        <p:nvSpPr>
          <p:cNvPr id="282" name="Numéro de diapositive"/>
          <p:cNvSpPr/>
          <p:nvPr>
            <p:ph type="sldNum" sz="quarter" idx="2"/>
          </p:nvPr>
        </p:nvSpPr>
        <p:spPr>
          <a:xfrm>
            <a:off x="12155787" y="9213850"/>
            <a:ext cx="313929"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83" name="logo-guide-logos-1.png" descr="logo-guide-logos-1.png"/>
          <p:cNvPicPr>
            <a:picLocks noChangeAspect="1"/>
          </p:cNvPicPr>
          <p:nvPr/>
        </p:nvPicPr>
        <p:blipFill>
          <a:blip r:embed="rId4">
            <a:extLst/>
          </a:blip>
          <a:stretch>
            <a:fillRect/>
          </a:stretch>
        </p:blipFill>
        <p:spPr>
          <a:xfrm>
            <a:off x="10000943" y="3035300"/>
            <a:ext cx="2367405" cy="666381"/>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Conteneurs Chapitre 2…"/>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Conteneurs	</a:t>
            </a:r>
            <a:r>
              <a:rPr sz="3500">
                <a:solidFill>
                  <a:srgbClr val="5B5854"/>
                </a:solidFill>
              </a:rPr>
              <a:t>Chapitre </a:t>
            </a:r>
            <a:r>
              <a:rPr sz="4000">
                <a:solidFill>
                  <a:srgbClr val="5B5854"/>
                </a:solidFill>
              </a:rPr>
              <a:t>2</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3</a:t>
            </a:r>
            <a:r>
              <a:t> - Fournisseurs de conteneurs </a:t>
            </a:r>
          </a:p>
        </p:txBody>
      </p:sp>
      <p:sp>
        <p:nvSpPr>
          <p:cNvPr id="286" name="LXC (Linux Containers) :…"/>
          <p:cNvSpPr/>
          <p:nvPr>
            <p:ph type="body" idx="1"/>
          </p:nvPr>
        </p:nvSpPr>
        <p:spPr>
          <a:prstGeom prst="rect">
            <a:avLst/>
          </a:prstGeom>
        </p:spPr>
        <p:txBody>
          <a:bodyPr anchor="t"/>
          <a:lstStyle/>
          <a:p>
            <a:pPr marL="320488" indent="-320488">
              <a:spcBef>
                <a:spcPts val="600"/>
              </a:spcBef>
              <a:buBlip>
                <a:blip r:embed="rId3"/>
              </a:buBlip>
              <a:defRPr>
                <a:solidFill>
                  <a:srgbClr val="000000"/>
                </a:solidFill>
                <a:latin typeface="Candara"/>
                <a:ea typeface="Candara"/>
                <a:cs typeface="Candara"/>
                <a:sym typeface="Candara"/>
              </a:defRPr>
            </a:pPr>
            <a:r>
              <a:rPr b="1"/>
              <a:t>LXC </a:t>
            </a:r>
            <a:r>
              <a:rPr b="1" u="sng">
                <a:solidFill>
                  <a:schemeClr val="accent3">
                    <a:hueOff val="929958"/>
                    <a:satOff val="10247"/>
                    <a:lumOff val="-24509"/>
                  </a:schemeClr>
                </a:solidFill>
              </a:rPr>
              <a:t>(</a:t>
            </a:r>
            <a:r>
              <a:rPr b="1" u="sng">
                <a:solidFill>
                  <a:schemeClr val="accent3">
                    <a:hueOff val="929958"/>
                    <a:satOff val="10247"/>
                    <a:lumOff val="-24509"/>
                  </a:schemeClr>
                </a:solidFill>
                <a:hlinkClick r:id="rId4" invalidUrl="" action="" tgtFrame="" tooltip="" history="1" highlightClick="0" endSnd="0"/>
              </a:rPr>
              <a:t>Linux Containers</a:t>
            </a:r>
            <a:r>
              <a:rPr b="1"/>
              <a:t>)</a:t>
            </a:r>
            <a:r>
              <a:t> : </a:t>
            </a:r>
          </a:p>
          <a:p>
            <a:pPr lvl="1" marL="739588" indent="-320488">
              <a:spcBef>
                <a:spcPts val="600"/>
              </a:spcBef>
              <a:buBlip>
                <a:blip r:embed="rId3"/>
              </a:buBlip>
              <a:defRPr sz="2200">
                <a:solidFill>
                  <a:srgbClr val="000000"/>
                </a:solidFill>
                <a:latin typeface="Candara"/>
                <a:ea typeface="Candara"/>
                <a:cs typeface="Candara"/>
                <a:sym typeface="Candara"/>
              </a:defRPr>
            </a:pPr>
            <a:r>
              <a:t>Une technologie de conteneurisation au niveau du système d'exploitation, </a:t>
            </a:r>
            <a:br/>
            <a:r>
              <a:t>offrant une virtualisation légère pour Linux.</a:t>
            </a:r>
          </a:p>
          <a:p>
            <a:pPr lvl="1" marL="739588" indent="-320488">
              <a:spcBef>
                <a:spcPts val="600"/>
              </a:spcBef>
              <a:buBlip>
                <a:blip r:embed="rId3"/>
              </a:buBlip>
              <a:defRPr sz="2200">
                <a:solidFill>
                  <a:srgbClr val="000000"/>
                </a:solidFill>
                <a:latin typeface="Candara"/>
                <a:ea typeface="Candara"/>
                <a:cs typeface="Candara"/>
                <a:sym typeface="Candara"/>
              </a:defRPr>
            </a:pPr>
            <a:r>
              <a:t>Linux Container (LXC) désigne d’un part les applications virtualisées basées sur Linux et la plateforme et d’autre part la technologie de conteneur sous-jacente. Certaines plateformes de conteneurs alternatives utilisent également les Linux Container comme technologie.</a:t>
            </a:r>
          </a:p>
          <a:p>
            <a:pPr lvl="2" marL="1158688" indent="-320488">
              <a:spcBef>
                <a:spcPts val="600"/>
              </a:spcBef>
              <a:buBlip>
                <a:blip r:embed="rId3"/>
              </a:buBlip>
              <a:defRPr sz="2000">
                <a:solidFill>
                  <a:srgbClr val="000000"/>
                </a:solidFill>
                <a:latin typeface="Candara"/>
                <a:ea typeface="Candara"/>
                <a:cs typeface="Candara"/>
                <a:sym typeface="Candara"/>
              </a:defRPr>
            </a:pPr>
            <a:r>
              <a:t>Par ex. :  </a:t>
            </a:r>
            <a:r>
              <a:rPr u="sng">
                <a:solidFill>
                  <a:schemeClr val="accent3">
                    <a:hueOff val="929958"/>
                    <a:satOff val="10247"/>
                    <a:lumOff val="-24509"/>
                  </a:schemeClr>
                </a:solidFill>
                <a:hlinkClick r:id="rId5" invalidUrl="" action="" tgtFrame="" tooltip="" history="1" highlightClick="0" endSnd="0"/>
              </a:rPr>
              <a:t>CRI-O</a:t>
            </a:r>
            <a:r>
              <a:t> (voir ci-après) et </a:t>
            </a:r>
            <a:r>
              <a:rPr u="sng">
                <a:solidFill>
                  <a:schemeClr val="accent3">
                    <a:hueOff val="929958"/>
                    <a:satOff val="10247"/>
                    <a:lumOff val="-24509"/>
                  </a:schemeClr>
                </a:solidFill>
                <a:hlinkClick r:id="rId6" invalidUrl="" action="" tgtFrame="" tooltip="" history="1" highlightClick="0" endSnd="0"/>
              </a:rPr>
              <a:t>OpenVZ</a:t>
            </a:r>
            <a:r>
              <a:t>, qui nécessite un noyau Linux spécifiquement modifié, mais qui est plus facile à utiliser</a:t>
            </a:r>
          </a:p>
          <a:p>
            <a:pPr marL="320488" indent="-320488">
              <a:spcBef>
                <a:spcPts val="600"/>
              </a:spcBef>
              <a:buBlip>
                <a:blip r:embed="rId3"/>
              </a:buBlip>
              <a:defRPr>
                <a:solidFill>
                  <a:srgbClr val="000000"/>
                </a:solidFill>
                <a:latin typeface="Candara"/>
                <a:ea typeface="Candara"/>
                <a:cs typeface="Candara"/>
                <a:sym typeface="Candara"/>
              </a:defRPr>
            </a:pPr>
            <a:r>
              <a:rPr b="1" u="sng">
                <a:solidFill>
                  <a:schemeClr val="accent3">
                    <a:hueOff val="929958"/>
                    <a:satOff val="10247"/>
                    <a:lumOff val="-24509"/>
                  </a:schemeClr>
                </a:solidFill>
                <a:hlinkClick r:id="rId5" invalidUrl="" action="" tgtFrame="" tooltip="" history="1" highlightClick="0" endSnd="0"/>
              </a:rPr>
              <a:t>CRI-O</a:t>
            </a:r>
            <a:r>
              <a:rPr b="1"/>
              <a:t> :</a:t>
            </a:r>
            <a:endParaRPr b="1"/>
          </a:p>
          <a:p>
            <a:pPr lvl="1" marL="739588" indent="-320488">
              <a:spcBef>
                <a:spcPts val="600"/>
              </a:spcBef>
              <a:buBlip>
                <a:blip r:embed="rId3"/>
              </a:buBlip>
              <a:defRPr spc="-22" sz="2200">
                <a:solidFill>
                  <a:srgbClr val="000000"/>
                </a:solidFill>
                <a:latin typeface="Candara"/>
                <a:ea typeface="Candara"/>
                <a:cs typeface="Candara"/>
                <a:sym typeface="Candara"/>
              </a:defRPr>
            </a:pPr>
            <a:r>
              <a:t>C’est une implémentation de l'interface CRI, </a:t>
            </a:r>
            <a:r>
              <a:rPr i="1"/>
              <a:t>Container Runtime Interface, </a:t>
            </a:r>
            <a:r>
              <a:t>de Kubernetes pour permettre l'utilisation de systèmes d'exécution</a:t>
            </a:r>
            <a:r>
              <a:rPr b="1"/>
              <a:t> (</a:t>
            </a:r>
            <a:r>
              <a:rPr i="1"/>
              <a:t>runtimes</a:t>
            </a:r>
            <a:r>
              <a:t>) compatibles avec l’OCI, </a:t>
            </a:r>
            <a:r>
              <a:rPr i="1"/>
              <a:t>Open Container Initiative.</a:t>
            </a:r>
            <a:r>
              <a:t> Il s'agit d'une alternative légère à l'utilisation de Docker comme runtime pour Kubernetes.</a:t>
            </a:r>
          </a:p>
        </p:txBody>
      </p:sp>
      <p:sp>
        <p:nvSpPr>
          <p:cNvPr id="287" name="Numéro de diapositive"/>
          <p:cNvSpPr/>
          <p:nvPr>
            <p:ph type="sldNum" sz="quarter" idx="2"/>
          </p:nvPr>
        </p:nvSpPr>
        <p:spPr>
          <a:xfrm>
            <a:off x="12156531" y="9213850"/>
            <a:ext cx="31244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88" name="LXC.png" descr="LXC.png"/>
          <p:cNvPicPr>
            <a:picLocks noChangeAspect="1"/>
          </p:cNvPicPr>
          <p:nvPr/>
        </p:nvPicPr>
        <p:blipFill>
          <a:blip r:embed="rId7">
            <a:extLst/>
          </a:blip>
          <a:stretch>
            <a:fillRect/>
          </a:stretch>
        </p:blipFill>
        <p:spPr>
          <a:xfrm>
            <a:off x="10915307" y="3035300"/>
            <a:ext cx="1295349" cy="1193513"/>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Systèmes et applications   SMB111…"/>
          <p:cNvSpPr/>
          <p:nvPr>
            <p:ph type="title"/>
          </p:nvPr>
        </p:nvSpPr>
        <p:spPr>
          <a:prstGeom prst="rect">
            <a:avLst/>
          </a:prstGeom>
        </p:spPr>
        <p:txBody>
          <a:bodyPr/>
          <a:lstStyle/>
          <a:p>
            <a:pPr lvl="2">
              <a:tabLst>
                <a:tab pos="11671300" algn="r"/>
              </a:tabLst>
              <a:defRPr cap="none" sz="4600">
                <a:latin typeface="Candara"/>
                <a:ea typeface="Candara"/>
                <a:cs typeface="Candara"/>
                <a:sym typeface="Candara"/>
              </a:defRPr>
            </a:pPr>
            <a:r>
              <a:rPr>
                <a:solidFill>
                  <a:schemeClr val="accent5">
                    <a:satOff val="-10854"/>
                    <a:lumOff val="-10463"/>
                  </a:schemeClr>
                </a:solidFill>
              </a:rPr>
              <a:t>Systèmes et applications</a:t>
            </a:r>
            <a:r>
              <a:t> </a:t>
            </a:r>
            <a:r>
              <a:rPr>
                <a:solidFill>
                  <a:schemeClr val="accent5">
                    <a:satOff val="-10854"/>
                    <a:lumOff val="-10463"/>
                  </a:schemeClr>
                </a:solidFill>
              </a:rPr>
              <a:t>	</a:t>
            </a:r>
            <a:r>
              <a:t> </a:t>
            </a:r>
            <a:r>
              <a:rPr sz="3800"/>
              <a:t>SMB111</a:t>
            </a:r>
            <a:endParaRPr>
              <a:solidFill>
                <a:schemeClr val="accent5">
                  <a:satOff val="-10854"/>
                  <a:lumOff val="-10463"/>
                </a:schemeClr>
              </a:solidFill>
            </a:endParaRPr>
          </a:p>
          <a:p>
            <a:pPr lvl="4">
              <a:tabLst>
                <a:tab pos="11633200" algn="r"/>
              </a:tabLst>
              <a:defRPr cap="none" sz="3800">
                <a:solidFill>
                  <a:srgbClr val="5B5854"/>
                </a:solidFill>
                <a:latin typeface="Candara"/>
                <a:ea typeface="Candara"/>
                <a:cs typeface="Candara"/>
                <a:sym typeface="Candara"/>
              </a:defRPr>
            </a:pPr>
            <a:r>
              <a:rPr sz="4600">
                <a:solidFill>
                  <a:schemeClr val="accent5">
                    <a:satOff val="-10854"/>
                    <a:lumOff val="-10463"/>
                  </a:schemeClr>
                </a:solidFill>
              </a:rPr>
              <a:t>répartis pour le cloud</a:t>
            </a:r>
            <a:r>
              <a:rPr>
                <a:solidFill>
                  <a:schemeClr val="accent5">
                    <a:satOff val="-10854"/>
                    <a:lumOff val="-10463"/>
                  </a:schemeClr>
                </a:solidFill>
              </a:rPr>
              <a:t>	</a:t>
            </a:r>
            <a:r>
              <a:t>Plan du cours</a:t>
            </a:r>
          </a:p>
        </p:txBody>
      </p:sp>
      <p:sp>
        <p:nvSpPr>
          <p:cNvPr id="154" name="La virtualisation réseau…"/>
          <p:cNvSpPr/>
          <p:nvPr>
            <p:ph type="body" idx="1"/>
          </p:nvPr>
        </p:nvSpPr>
        <p:spPr>
          <a:prstGeom prst="rect">
            <a:avLst/>
          </a:prstGeom>
        </p:spPr>
        <p:txBody>
          <a:bodyPr anchor="t"/>
          <a:lstStyle/>
          <a:p>
            <a:pPr marL="535177" indent="-535177" defTabSz="572516">
              <a:spcBef>
                <a:spcPts val="500"/>
              </a:spcBef>
              <a:buClr>
                <a:srgbClr val="A1A1A1"/>
              </a:buClr>
              <a:buSzPct val="100000"/>
              <a:buAutoNum type="arabicPeriod" startAt="4"/>
              <a:defRPr sz="3332">
                <a:solidFill>
                  <a:srgbClr val="000000"/>
                </a:solidFill>
                <a:latin typeface="Candara"/>
                <a:ea typeface="Candara"/>
                <a:cs typeface="Candara"/>
                <a:sym typeface="Candara"/>
              </a:defRPr>
            </a:pPr>
            <a:r>
              <a:t>La virtualisation réseau</a:t>
            </a:r>
          </a:p>
          <a:p>
            <a:pPr lvl="1" marL="724796" indent="-314078" defTabSz="572516">
              <a:spcBef>
                <a:spcPts val="500"/>
              </a:spcBef>
              <a:buBlip>
                <a:blip r:embed="rId2"/>
              </a:buBlip>
              <a:defRPr sz="2548">
                <a:solidFill>
                  <a:srgbClr val="000000"/>
                </a:solidFill>
                <a:latin typeface="Candara"/>
                <a:ea typeface="Candara"/>
                <a:cs typeface="Candara"/>
                <a:sym typeface="Candara"/>
              </a:defRPr>
            </a:pPr>
            <a:r>
              <a:t>Caractéristiques principales</a:t>
            </a:r>
          </a:p>
          <a:p>
            <a:pPr lvl="1" marL="724796" indent="-314078" defTabSz="572516">
              <a:spcBef>
                <a:spcPts val="500"/>
              </a:spcBef>
              <a:buBlip>
                <a:blip r:embed="rId2"/>
              </a:buBlip>
              <a:defRPr sz="2548">
                <a:solidFill>
                  <a:srgbClr val="000000"/>
                </a:solidFill>
                <a:latin typeface="Candara"/>
                <a:ea typeface="Candara"/>
                <a:cs typeface="Candara"/>
                <a:sym typeface="Candara"/>
              </a:defRPr>
            </a:pPr>
            <a:r>
              <a:t>Types de virtualisation réseau</a:t>
            </a:r>
          </a:p>
          <a:p>
            <a:pPr lvl="1" marL="724796" indent="-314078" defTabSz="572516">
              <a:spcBef>
                <a:spcPts val="500"/>
              </a:spcBef>
              <a:buBlip>
                <a:blip r:embed="rId2"/>
              </a:buBlip>
              <a:defRPr sz="2548">
                <a:solidFill>
                  <a:srgbClr val="000000"/>
                </a:solidFill>
                <a:latin typeface="Candara"/>
                <a:ea typeface="Candara"/>
                <a:cs typeface="Candara"/>
                <a:sym typeface="Candara"/>
              </a:defRPr>
            </a:pPr>
            <a:r>
              <a:t>Applications </a:t>
            </a:r>
          </a:p>
          <a:p>
            <a:pPr marL="535177" indent="-535177" defTabSz="572516">
              <a:spcBef>
                <a:spcPts val="500"/>
              </a:spcBef>
              <a:buClr>
                <a:srgbClr val="A1A1A1"/>
              </a:buClr>
              <a:buSzPct val="100000"/>
              <a:buAutoNum type="arabicPeriod" startAt="4"/>
              <a:defRPr sz="3332">
                <a:solidFill>
                  <a:srgbClr val="000000"/>
                </a:solidFill>
                <a:latin typeface="Candara"/>
                <a:ea typeface="Candara"/>
                <a:cs typeface="Candara"/>
                <a:sym typeface="Candara"/>
              </a:defRPr>
            </a:pPr>
            <a:r>
              <a:t>La virtualisation de stockage </a:t>
            </a:r>
          </a:p>
          <a:p>
            <a:pPr lvl="1" marL="724796" indent="-314078" defTabSz="572516">
              <a:spcBef>
                <a:spcPts val="500"/>
              </a:spcBef>
              <a:buBlip>
                <a:blip r:embed="rId2"/>
              </a:buBlip>
              <a:defRPr sz="2548">
                <a:solidFill>
                  <a:srgbClr val="000000"/>
                </a:solidFill>
                <a:latin typeface="Candara"/>
                <a:ea typeface="Candara"/>
                <a:cs typeface="Candara"/>
                <a:sym typeface="Candara"/>
              </a:defRPr>
            </a:pPr>
            <a:r>
              <a:t>Fonctionnement</a:t>
            </a:r>
          </a:p>
          <a:p>
            <a:pPr lvl="1" marL="724796" indent="-314078" defTabSz="572516">
              <a:spcBef>
                <a:spcPts val="500"/>
              </a:spcBef>
              <a:buBlip>
                <a:blip r:embed="rId2"/>
              </a:buBlip>
              <a:defRPr sz="2548">
                <a:solidFill>
                  <a:srgbClr val="000000"/>
                </a:solidFill>
                <a:latin typeface="Candara"/>
                <a:ea typeface="Candara"/>
                <a:cs typeface="Candara"/>
                <a:sym typeface="Candara"/>
              </a:defRPr>
            </a:pPr>
            <a:r>
              <a:t>Types de virtualisation de stockage</a:t>
            </a:r>
          </a:p>
          <a:p>
            <a:pPr lvl="1" marL="724796" indent="-314078" defTabSz="572516">
              <a:spcBef>
                <a:spcPts val="500"/>
              </a:spcBef>
              <a:buBlip>
                <a:blip r:embed="rId2"/>
              </a:buBlip>
              <a:defRPr sz="2548">
                <a:solidFill>
                  <a:srgbClr val="000000"/>
                </a:solidFill>
                <a:latin typeface="Candara"/>
                <a:ea typeface="Candara"/>
                <a:cs typeface="Candara"/>
                <a:sym typeface="Candara"/>
              </a:defRPr>
            </a:pPr>
            <a:r>
              <a:t>Exemples de fournisseurs </a:t>
            </a:r>
            <a:br/>
            <a:br/>
            <a:br/>
            <a:br/>
          </a:p>
        </p:txBody>
      </p:sp>
      <p:sp>
        <p:nvSpPr>
          <p:cNvPr id="155" name="Numéro de diapositive"/>
          <p:cNvSpPr/>
          <p:nvPr>
            <p:ph type="sldNum" sz="quarter" idx="2"/>
          </p:nvPr>
        </p:nvSpPr>
        <p:spPr>
          <a:xfrm>
            <a:off x="12208174" y="9213850"/>
            <a:ext cx="209155"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Conteneurs Chapitre 2…"/>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Conteneurs	</a:t>
            </a:r>
            <a:r>
              <a:rPr sz="3500">
                <a:solidFill>
                  <a:srgbClr val="5B5854"/>
                </a:solidFill>
              </a:rPr>
              <a:t>Chapitre </a:t>
            </a:r>
            <a:r>
              <a:rPr sz="4000">
                <a:solidFill>
                  <a:srgbClr val="5B5854"/>
                </a:solidFill>
              </a:rPr>
              <a:t>2</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3</a:t>
            </a:r>
            <a:r>
              <a:t> - Fournisseurs de conteneurs </a:t>
            </a:r>
          </a:p>
        </p:txBody>
      </p:sp>
      <p:sp>
        <p:nvSpPr>
          <p:cNvPr id="293" name="Podman :…"/>
          <p:cNvSpPr/>
          <p:nvPr>
            <p:ph type="body" idx="1"/>
          </p:nvPr>
        </p:nvSpPr>
        <p:spPr>
          <a:prstGeom prst="rect">
            <a:avLst/>
          </a:prstGeom>
        </p:spPr>
        <p:txBody>
          <a:bodyPr anchor="t"/>
          <a:lstStyle/>
          <a:p>
            <a:pPr marL="320488" indent="-320488">
              <a:spcBef>
                <a:spcPts val="600"/>
              </a:spcBef>
              <a:buBlip>
                <a:blip r:embed="rId3"/>
              </a:buBlip>
              <a:defRPr>
                <a:solidFill>
                  <a:srgbClr val="000000"/>
                </a:solidFill>
                <a:latin typeface="Candara"/>
                <a:ea typeface="Candara"/>
                <a:cs typeface="Candara"/>
                <a:sym typeface="Candara"/>
              </a:defRPr>
            </a:pPr>
            <a:r>
              <a:rPr b="1" u="sng">
                <a:solidFill>
                  <a:schemeClr val="accent3">
                    <a:hueOff val="929958"/>
                    <a:satOff val="10247"/>
                    <a:lumOff val="-24509"/>
                  </a:schemeClr>
                </a:solidFill>
                <a:hlinkClick r:id="rId4" invalidUrl="" action="" tgtFrame="" tooltip="" history="1" highlightClick="0" endSnd="0"/>
              </a:rPr>
              <a:t>Podman</a:t>
            </a:r>
            <a:r>
              <a:t> : </a:t>
            </a:r>
          </a:p>
          <a:p>
            <a:pPr lvl="1" marL="739588" marR="3806000" indent="-320488">
              <a:spcBef>
                <a:spcPts val="600"/>
              </a:spcBef>
              <a:buBlip>
                <a:blip r:embed="rId3"/>
              </a:buBlip>
              <a:defRPr sz="2200">
                <a:solidFill>
                  <a:srgbClr val="000000"/>
                </a:solidFill>
                <a:latin typeface="Candara"/>
                <a:ea typeface="Candara"/>
                <a:cs typeface="Candara"/>
                <a:sym typeface="Candara"/>
              </a:defRPr>
            </a:pPr>
            <a:r>
              <a:t>Il s’agit d’une alternative à Docker, qui permet de lancer les commandes sans les permissions root. </a:t>
            </a:r>
          </a:p>
          <a:p>
            <a:pPr lvl="1" marL="739588" indent="-320488">
              <a:spcBef>
                <a:spcPts val="600"/>
              </a:spcBef>
              <a:buBlip>
                <a:blip r:embed="rId3"/>
              </a:buBlip>
              <a:defRPr sz="2200">
                <a:solidFill>
                  <a:srgbClr val="000000"/>
                </a:solidFill>
                <a:latin typeface="Candara"/>
                <a:ea typeface="Candara"/>
                <a:cs typeface="Candara"/>
                <a:sym typeface="Candara"/>
              </a:defRPr>
            </a:pPr>
            <a:r>
              <a:t>Podman (version contractée de « POD manager ») est un outil Open Source qui sert à développer, gérer et exécuter des conteneurs.</a:t>
            </a:r>
          </a:p>
          <a:p>
            <a:pPr lvl="1" marL="739588" indent="-320488">
              <a:spcBef>
                <a:spcPts val="600"/>
              </a:spcBef>
              <a:buBlip>
                <a:blip r:embed="rId3"/>
              </a:buBlip>
              <a:defRPr sz="2200">
                <a:solidFill>
                  <a:srgbClr val="000000"/>
                </a:solidFill>
                <a:latin typeface="Candara"/>
                <a:ea typeface="Candara"/>
                <a:cs typeface="Candara"/>
                <a:sym typeface="Candara"/>
              </a:defRPr>
            </a:pPr>
            <a:r>
              <a:t>À l’inverse de Docker, Podman n’intègre pas de daemon nécessaire à son fonctionnement.</a:t>
            </a:r>
          </a:p>
          <a:p>
            <a:pPr lvl="1" marL="739588" indent="-320488">
              <a:spcBef>
                <a:spcPts val="600"/>
              </a:spcBef>
              <a:buBlip>
                <a:blip r:embed="rId3"/>
              </a:buBlip>
              <a:defRPr sz="2200">
                <a:solidFill>
                  <a:srgbClr val="000000"/>
                </a:solidFill>
                <a:latin typeface="Candara"/>
                <a:ea typeface="Candara"/>
                <a:cs typeface="Candara"/>
                <a:sym typeface="Candara"/>
              </a:defRPr>
            </a:pPr>
            <a:r>
              <a:t>Podman s'exécute sur diverses distributions Linux, notamment Red Hat Enterprise Linux, Fedora, CentOS et Ubuntu. </a:t>
            </a:r>
          </a:p>
          <a:p>
            <a:pPr lvl="1" marL="739588" indent="-320488">
              <a:spcBef>
                <a:spcPts val="600"/>
              </a:spcBef>
              <a:buBlip>
                <a:blip r:embed="rId3"/>
              </a:buBlip>
              <a:defRPr sz="2200">
                <a:solidFill>
                  <a:srgbClr val="000000"/>
                </a:solidFill>
                <a:latin typeface="Candara"/>
                <a:ea typeface="Candara"/>
                <a:cs typeface="Candara"/>
                <a:sym typeface="Candara"/>
              </a:defRPr>
            </a:pPr>
            <a:r>
              <a:t>Podman Desktop est une interface utilisateur graphique pour Podman.</a:t>
            </a:r>
          </a:p>
          <a:p>
            <a:pPr marL="320488" indent="-320488">
              <a:spcBef>
                <a:spcPts val="600"/>
              </a:spcBef>
              <a:buBlip>
                <a:blip r:embed="rId3"/>
              </a:buBlip>
              <a:defRPr>
                <a:solidFill>
                  <a:srgbClr val="000000"/>
                </a:solidFill>
                <a:latin typeface="Candara"/>
                <a:ea typeface="Candara"/>
                <a:cs typeface="Candara"/>
                <a:sym typeface="Candara"/>
              </a:defRPr>
            </a:pPr>
            <a:r>
              <a:rPr b="1"/>
              <a:t>RKT (Rocket) : </a:t>
            </a:r>
            <a:endParaRPr b="1"/>
          </a:p>
          <a:p>
            <a:pPr lvl="1" marL="739588" indent="-320488">
              <a:spcBef>
                <a:spcPts val="600"/>
              </a:spcBef>
              <a:buBlip>
                <a:blip r:embed="rId3"/>
              </a:buBlip>
              <a:defRPr sz="2200">
                <a:solidFill>
                  <a:srgbClr val="000000"/>
                </a:solidFill>
                <a:latin typeface="Candara"/>
                <a:ea typeface="Candara"/>
                <a:cs typeface="Candara"/>
                <a:sym typeface="Candara"/>
              </a:defRPr>
            </a:pPr>
            <a:r>
              <a:t>C’était une alternative à Docker, développée par CoreOS et arrêté en 2018, mettant l'accent sur la sécurité et la simplicité. </a:t>
            </a:r>
          </a:p>
        </p:txBody>
      </p:sp>
      <p:sp>
        <p:nvSpPr>
          <p:cNvPr id="294" name="Numéro de diapositive"/>
          <p:cNvSpPr/>
          <p:nvPr>
            <p:ph type="sldNum" sz="quarter" idx="2"/>
          </p:nvPr>
        </p:nvSpPr>
        <p:spPr>
          <a:xfrm>
            <a:off x="12152314" y="9213850"/>
            <a:ext cx="320875"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95" name="pasted-image.tiff" descr="pasted-image.tiff"/>
          <p:cNvPicPr>
            <a:picLocks noChangeAspect="1"/>
          </p:cNvPicPr>
          <p:nvPr/>
        </p:nvPicPr>
        <p:blipFill>
          <a:blip r:embed="rId5">
            <a:extLst/>
          </a:blip>
          <a:stretch>
            <a:fillRect/>
          </a:stretch>
        </p:blipFill>
        <p:spPr>
          <a:xfrm>
            <a:off x="8838096" y="2984500"/>
            <a:ext cx="3810001" cy="1257300"/>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Conteneurs Chapitre 2…"/>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Conteneurs	</a:t>
            </a:r>
            <a:r>
              <a:rPr sz="3500">
                <a:solidFill>
                  <a:srgbClr val="5B5854"/>
                </a:solidFill>
              </a:rPr>
              <a:t>Chapitre </a:t>
            </a:r>
            <a:r>
              <a:rPr sz="4000">
                <a:solidFill>
                  <a:srgbClr val="5B5854"/>
                </a:solidFill>
              </a:rPr>
              <a:t>2</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4</a:t>
            </a:r>
            <a:r>
              <a:t> - Précisions sur Docker </a:t>
            </a:r>
          </a:p>
        </p:txBody>
      </p:sp>
      <p:sp>
        <p:nvSpPr>
          <p:cNvPr id="300" name="Docker :…"/>
          <p:cNvSpPr/>
          <p:nvPr>
            <p:ph type="body" idx="1"/>
          </p:nvPr>
        </p:nvSpPr>
        <p:spPr>
          <a:prstGeom prst="rect">
            <a:avLst/>
          </a:prstGeom>
        </p:spPr>
        <p:txBody>
          <a:bodyPr anchor="t"/>
          <a:lstStyle/>
          <a:p>
            <a:pPr marL="310873" marR="4914020" indent="-310873" defTabSz="566674">
              <a:spcBef>
                <a:spcPts val="700"/>
              </a:spcBef>
              <a:buBlip>
                <a:blip r:embed="rId2"/>
              </a:buBlip>
              <a:defRPr sz="3298">
                <a:solidFill>
                  <a:srgbClr val="000000"/>
                </a:solidFill>
                <a:latin typeface="Candara"/>
                <a:ea typeface="Candara"/>
                <a:cs typeface="Candara"/>
                <a:sym typeface="Candara"/>
              </a:defRPr>
            </a:pPr>
            <a:r>
              <a:rPr b="1"/>
              <a:t>Docker :</a:t>
            </a:r>
          </a:p>
          <a:p>
            <a:pPr lvl="1" marL="717400" marR="4914020" indent="-310873" defTabSz="566674">
              <a:spcBef>
                <a:spcPts val="700"/>
              </a:spcBef>
              <a:buBlip>
                <a:blip r:embed="rId2"/>
              </a:buBlip>
              <a:defRPr spc="-64" sz="2134">
                <a:solidFill>
                  <a:srgbClr val="000000"/>
                </a:solidFill>
                <a:latin typeface="Candara"/>
                <a:ea typeface="Candara"/>
                <a:cs typeface="Candara"/>
                <a:sym typeface="Candara"/>
              </a:defRPr>
            </a:pPr>
            <a:r>
              <a:t>Docker est un outil qui peut empaqueter une application et ses dépendances dans un conteneur isolé, qui pourra être exécuté sur n'importe quel serveur.</a:t>
            </a:r>
          </a:p>
          <a:p>
            <a:pPr lvl="1" marL="717400" marR="4914020" indent="-310873" defTabSz="566674">
              <a:spcBef>
                <a:spcPts val="700"/>
              </a:spcBef>
              <a:buBlip>
                <a:blip r:embed="rId2"/>
              </a:buBlip>
              <a:defRPr spc="-85" sz="2134">
                <a:solidFill>
                  <a:srgbClr val="000000"/>
                </a:solidFill>
                <a:latin typeface="Candara"/>
                <a:ea typeface="Candara"/>
                <a:cs typeface="Candara"/>
                <a:sym typeface="Candara"/>
              </a:defRPr>
            </a:pPr>
            <a:r>
              <a:t>La plateforme Docker a été créée en 2013 par Solomon Hykes. Docker est distribué en tant que projet open source.</a:t>
            </a:r>
          </a:p>
          <a:p>
            <a:pPr lvl="1" marL="717400" marR="4914020" indent="-310873" defTabSz="566674">
              <a:spcBef>
                <a:spcPts val="700"/>
              </a:spcBef>
              <a:buBlip>
                <a:blip r:embed="rId2"/>
              </a:buBlip>
              <a:defRPr sz="2134">
                <a:solidFill>
                  <a:srgbClr val="000000"/>
                </a:solidFill>
                <a:latin typeface="Candara"/>
                <a:ea typeface="Candara"/>
                <a:cs typeface="Candara"/>
                <a:sym typeface="Candara"/>
              </a:defRPr>
            </a:pPr>
            <a:r>
              <a:t>Docker utilise entre autres LXC, cgroups et le noyau Linux lui-même. </a:t>
            </a:r>
          </a:p>
          <a:p>
            <a:pPr lvl="2" marL="1123927" marR="4914020" indent="-310873" defTabSz="566674">
              <a:spcBef>
                <a:spcPts val="700"/>
              </a:spcBef>
              <a:buBlip>
                <a:blip r:embed="rId2"/>
              </a:buBlip>
              <a:defRPr spc="-58" sz="1940">
                <a:solidFill>
                  <a:srgbClr val="000000"/>
                </a:solidFill>
                <a:latin typeface="Candara"/>
                <a:ea typeface="Candara"/>
                <a:cs typeface="Candara"/>
                <a:sym typeface="Candara"/>
              </a:defRPr>
            </a:pPr>
            <a:r>
              <a:t>cgroups, </a:t>
            </a:r>
            <a:r>
              <a:rPr i="1"/>
              <a:t>control groups, </a:t>
            </a:r>
            <a:r>
              <a:t>est une fonctionnalité du noyau Linux pour limiter, compter et isoler l'utilisation des ressources (processeur, mémoire, utilisation disque, etc.).</a:t>
            </a:r>
          </a:p>
          <a:p>
            <a:pPr lvl="1" marL="717400" marR="4914020" indent="-310873" defTabSz="566674">
              <a:spcBef>
                <a:spcPts val="700"/>
              </a:spcBef>
              <a:buBlip>
                <a:blip r:embed="rId2"/>
              </a:buBlip>
              <a:defRPr spc="-42" sz="2134">
                <a:solidFill>
                  <a:srgbClr val="000000"/>
                </a:solidFill>
                <a:latin typeface="Candara"/>
                <a:ea typeface="Candara"/>
                <a:cs typeface="Candara"/>
                <a:sym typeface="Candara"/>
              </a:defRPr>
            </a:pPr>
            <a:r>
              <a:t>Un conteneur Docker s'appuie sur les fonctionnalités du système d’exploitation fournies par la machine hôte.</a:t>
            </a:r>
          </a:p>
        </p:txBody>
      </p:sp>
      <p:sp>
        <p:nvSpPr>
          <p:cNvPr id="301" name="Numéro de diapositive"/>
          <p:cNvSpPr/>
          <p:nvPr>
            <p:ph type="sldNum" sz="quarter" idx="2"/>
          </p:nvPr>
        </p:nvSpPr>
        <p:spPr>
          <a:xfrm>
            <a:off x="12171265" y="9213850"/>
            <a:ext cx="28297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02" name="logo-guide-logos-1.png" descr="logo-guide-logos-1.png"/>
          <p:cNvPicPr>
            <a:picLocks noChangeAspect="1"/>
          </p:cNvPicPr>
          <p:nvPr/>
        </p:nvPicPr>
        <p:blipFill>
          <a:blip r:embed="rId3">
            <a:extLst/>
          </a:blip>
          <a:stretch>
            <a:fillRect/>
          </a:stretch>
        </p:blipFill>
        <p:spPr>
          <a:xfrm>
            <a:off x="10269762" y="2705100"/>
            <a:ext cx="2367406" cy="666381"/>
          </a:xfrm>
          <a:prstGeom prst="rect">
            <a:avLst/>
          </a:prstGeom>
          <a:ln w="12700">
            <a:miter lim="400000"/>
          </a:ln>
        </p:spPr>
      </p:pic>
      <p:grpSp>
        <p:nvGrpSpPr>
          <p:cNvPr id="307" name="Grouper"/>
          <p:cNvGrpSpPr/>
          <p:nvPr/>
        </p:nvGrpSpPr>
        <p:grpSpPr>
          <a:xfrm>
            <a:off x="7627909" y="3921260"/>
            <a:ext cx="5058222" cy="4905882"/>
            <a:chOff x="-93394" y="-91035"/>
            <a:chExt cx="5058220" cy="4905881"/>
          </a:xfrm>
        </p:grpSpPr>
        <p:grpSp>
          <p:nvGrpSpPr>
            <p:cNvPr id="305" name="Rectangle"/>
            <p:cNvGrpSpPr/>
            <p:nvPr/>
          </p:nvGrpSpPr>
          <p:grpSpPr>
            <a:xfrm>
              <a:off x="-93395" y="-91036"/>
              <a:ext cx="5058221" cy="4905882"/>
              <a:chOff x="0" y="0"/>
              <a:chExt cx="5058220" cy="4905881"/>
            </a:xfrm>
          </p:grpSpPr>
          <p:sp>
            <p:nvSpPr>
              <p:cNvPr id="304" name="Rectangle"/>
              <p:cNvSpPr/>
              <p:nvPr/>
            </p:nvSpPr>
            <p:spPr>
              <a:xfrm>
                <a:off x="215900" y="139700"/>
                <a:ext cx="4626421" cy="4347082"/>
              </a:xfrm>
              <a:prstGeom prst="rect">
                <a:avLst/>
              </a:prstGeom>
              <a:solidFill>
                <a:srgbClr val="FFFFFF"/>
              </a:solidFill>
              <a:ln>
                <a:noFill/>
              </a:ln>
              <a:effectLst/>
            </p:spPr>
            <p:txBody>
              <a:bodyPr wrap="square" lIns="50800" tIns="50800" rIns="50800" bIns="50800" numCol="1" anchor="ctr">
                <a:noAutofit/>
              </a:bodyPr>
              <a:lstStyle/>
              <a:p>
                <a:pPr marL="0" indent="0" algn="ctr">
                  <a:spcBef>
                    <a:spcPts val="0"/>
                  </a:spcBef>
                  <a:buClrTx/>
                  <a:buSzTx/>
                  <a:buNone/>
                  <a:defRPr sz="3000">
                    <a:solidFill>
                      <a:srgbClr val="606060"/>
                    </a:solidFill>
                    <a:latin typeface="+mn-lt"/>
                    <a:ea typeface="+mn-ea"/>
                    <a:cs typeface="+mn-cs"/>
                    <a:sym typeface="Gill Sans"/>
                  </a:defRPr>
                </a:pPr>
              </a:p>
            </p:txBody>
          </p:sp>
          <p:pic>
            <p:nvPicPr>
              <p:cNvPr id="303" name="Rectangle Rectangle" descr="Rectangle Rectangle"/>
              <p:cNvPicPr>
                <a:picLocks noChangeAspect="0"/>
              </p:cNvPicPr>
              <p:nvPr/>
            </p:nvPicPr>
            <p:blipFill>
              <a:blip r:embed="rId4">
                <a:extLst/>
              </a:blip>
              <a:stretch>
                <a:fillRect/>
              </a:stretch>
            </p:blipFill>
            <p:spPr>
              <a:xfrm>
                <a:off x="0" y="-1"/>
                <a:ext cx="5058221" cy="4905883"/>
              </a:xfrm>
              <a:prstGeom prst="rect">
                <a:avLst/>
              </a:prstGeom>
              <a:effectLst/>
            </p:spPr>
          </p:pic>
        </p:grpSp>
        <p:pic>
          <p:nvPicPr>
            <p:cNvPr id="306" name="520px-Docker-linux-interfaces.svg.png" descr="520px-Docker-linux-interfaces.svg.png"/>
            <p:cNvPicPr>
              <a:picLocks noChangeAspect="1"/>
            </p:cNvPicPr>
            <p:nvPr/>
          </p:nvPicPr>
          <p:blipFill>
            <a:blip r:embed="rId5">
              <a:extLst/>
            </a:blip>
            <a:stretch>
              <a:fillRect/>
            </a:stretch>
          </p:blipFill>
          <p:spPr>
            <a:xfrm>
              <a:off x="0" y="0"/>
              <a:ext cx="4871430" cy="4496704"/>
            </a:xfrm>
            <a:prstGeom prst="rect">
              <a:avLst/>
            </a:prstGeom>
            <a:ln w="12700" cap="flat">
              <a:noFill/>
              <a:miter lim="400000"/>
            </a:ln>
            <a:effectLst/>
          </p:spPr>
        </p:pic>
      </p:grpSp>
      <p:sp>
        <p:nvSpPr>
          <p:cNvPr id="308" name="Fig 2.3 - Schéma des interfaces de Docker"/>
          <p:cNvSpPr txBox="1"/>
          <p:nvPr/>
        </p:nvSpPr>
        <p:spPr>
          <a:xfrm>
            <a:off x="7651783" y="8717874"/>
            <a:ext cx="4498476"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0" indent="0" defTabSz="450000">
              <a:spcBef>
                <a:spcPts val="0"/>
              </a:spcBef>
              <a:buClrTx/>
              <a:buSzTx/>
              <a:buNone/>
              <a:defRPr b="1" i="1" sz="1600">
                <a:solidFill>
                  <a:srgbClr val="A26658"/>
                </a:solidFill>
                <a:latin typeface="Lucida Sans Regular"/>
                <a:ea typeface="Lucida Sans Regular"/>
                <a:cs typeface="Lucida Sans Regular"/>
                <a:sym typeface="Lucida Sans Regular"/>
              </a:defRPr>
            </a:lvl1pPr>
          </a:lstStyle>
          <a:p>
            <a:pPr/>
            <a:r>
              <a:t>Fig 2.3 - Schéma des interfaces de Docker</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Conteneurs Chapitre 2…"/>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Conteneurs	</a:t>
            </a:r>
            <a:r>
              <a:rPr sz="3500">
                <a:solidFill>
                  <a:srgbClr val="5B5854"/>
                </a:solidFill>
              </a:rPr>
              <a:t>Chapitre </a:t>
            </a:r>
            <a:r>
              <a:rPr sz="4000">
                <a:solidFill>
                  <a:srgbClr val="5B5854"/>
                </a:solidFill>
              </a:rPr>
              <a:t>2</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4</a:t>
            </a:r>
            <a:r>
              <a:t> - Précisions sur Docker </a:t>
            </a:r>
          </a:p>
        </p:txBody>
      </p:sp>
      <p:sp>
        <p:nvSpPr>
          <p:cNvPr id="311" name="Installation de Docker :…"/>
          <p:cNvSpPr/>
          <p:nvPr>
            <p:ph type="body" idx="1"/>
          </p:nvPr>
        </p:nvSpPr>
        <p:spPr>
          <a:prstGeom prst="rect">
            <a:avLst/>
          </a:prstGeom>
        </p:spPr>
        <p:txBody>
          <a:bodyPr anchor="t"/>
          <a:lstStyle/>
          <a:p>
            <a:pPr marL="320488" indent="-320488">
              <a:spcBef>
                <a:spcPts val="600"/>
              </a:spcBef>
              <a:buBlip>
                <a:blip r:embed="rId2"/>
              </a:buBlip>
              <a:defRPr>
                <a:solidFill>
                  <a:srgbClr val="000000"/>
                </a:solidFill>
                <a:latin typeface="Candara"/>
                <a:ea typeface="Candara"/>
                <a:cs typeface="Candara"/>
                <a:sym typeface="Candara"/>
              </a:defRPr>
            </a:pPr>
            <a:r>
              <a:t>Installation de Docker :</a:t>
            </a:r>
          </a:p>
          <a:p>
            <a:pPr lvl="1" marL="739588" marR="3446000" indent="-320488">
              <a:spcBef>
                <a:spcPts val="600"/>
              </a:spcBef>
              <a:buBlip>
                <a:blip r:embed="rId2"/>
              </a:buBlip>
              <a:defRPr sz="2200">
                <a:solidFill>
                  <a:srgbClr val="000000"/>
                </a:solidFill>
                <a:latin typeface="Candara"/>
                <a:ea typeface="Candara"/>
                <a:cs typeface="Candara"/>
                <a:sym typeface="Candara"/>
              </a:defRPr>
            </a:pPr>
            <a:r>
              <a:rPr u="sng">
                <a:solidFill>
                  <a:schemeClr val="accent3">
                    <a:hueOff val="929958"/>
                    <a:satOff val="10247"/>
                    <a:lumOff val="-24509"/>
                  </a:schemeClr>
                </a:solidFill>
                <a:hlinkClick r:id="rId3" invalidUrl="" action="" tgtFrame="" tooltip="" history="1" highlightClick="0" endSnd="0"/>
              </a:rPr>
              <a:t>Docker Desktop – Le moyen le plus simple de conteneuriser des applications</a:t>
            </a:r>
          </a:p>
          <a:p>
            <a:pPr lvl="1" marL="739588" indent="-320488">
              <a:spcBef>
                <a:spcPts val="600"/>
              </a:spcBef>
              <a:buBlip>
                <a:blip r:embed="rId2"/>
              </a:buBlip>
              <a:defRPr sz="2200">
                <a:solidFill>
                  <a:srgbClr val="000000"/>
                </a:solidFill>
                <a:latin typeface="Candara"/>
                <a:ea typeface="Candara"/>
                <a:cs typeface="Candara"/>
                <a:sym typeface="Candara"/>
              </a:defRPr>
            </a:pPr>
            <a:r>
              <a:t>Docker Desktop vous fournit tous les outils dont vous avez besoin pour exécuter des applications Docker sur votre bureau :</a:t>
            </a:r>
          </a:p>
          <a:p>
            <a:pPr lvl="2" marL="1158688" indent="-320488">
              <a:spcBef>
                <a:spcPts val="600"/>
              </a:spcBef>
              <a:buBlip>
                <a:blip r:embed="rId2"/>
              </a:buBlip>
              <a:defRPr sz="2000">
                <a:solidFill>
                  <a:srgbClr val="000000"/>
                </a:solidFill>
                <a:latin typeface="Candara"/>
                <a:ea typeface="Candara"/>
                <a:cs typeface="Candara"/>
                <a:sym typeface="Candara"/>
              </a:defRPr>
            </a:pPr>
            <a:r>
              <a:t>le moteur Docker, </a:t>
            </a:r>
          </a:p>
          <a:p>
            <a:pPr lvl="2" marL="1158688" indent="-320488">
              <a:spcBef>
                <a:spcPts val="600"/>
              </a:spcBef>
              <a:buBlip>
                <a:blip r:embed="rId2"/>
              </a:buBlip>
              <a:defRPr sz="2000">
                <a:solidFill>
                  <a:srgbClr val="000000"/>
                </a:solidFill>
                <a:latin typeface="Candara"/>
                <a:ea typeface="Candara"/>
                <a:cs typeface="Candara"/>
                <a:sym typeface="Candara"/>
              </a:defRPr>
            </a:pPr>
            <a:r>
              <a:t>les outils Docker d’interface de ligne de commande (CLI, </a:t>
            </a:r>
            <a:r>
              <a:rPr i="1"/>
              <a:t>Command line interface</a:t>
            </a:r>
            <a:r>
              <a:t>),</a:t>
            </a:r>
          </a:p>
          <a:p>
            <a:pPr lvl="2" marL="1158688" indent="-320488">
              <a:spcBef>
                <a:spcPts val="600"/>
              </a:spcBef>
              <a:buBlip>
                <a:blip r:embed="rId2"/>
              </a:buBlip>
              <a:defRPr sz="2000">
                <a:solidFill>
                  <a:srgbClr val="000000"/>
                </a:solidFill>
                <a:latin typeface="Candara"/>
                <a:ea typeface="Candara"/>
                <a:cs typeface="Candara"/>
                <a:sym typeface="Candara"/>
              </a:defRPr>
            </a:pPr>
            <a:r>
              <a:t>la fonction Docker Compose.</a:t>
            </a:r>
          </a:p>
          <a:p>
            <a:pPr lvl="1" marL="739588" indent="-320488">
              <a:spcBef>
                <a:spcPts val="600"/>
              </a:spcBef>
              <a:buBlip>
                <a:blip r:embed="rId2"/>
              </a:buBlip>
              <a:defRPr sz="2200">
                <a:solidFill>
                  <a:srgbClr val="000000"/>
                </a:solidFill>
                <a:latin typeface="Candara"/>
                <a:ea typeface="Candara"/>
                <a:cs typeface="Candara"/>
                <a:sym typeface="Candara"/>
              </a:defRPr>
            </a:pPr>
            <a:r>
              <a:t>Docker desktop se compose d’outils de développement, de Docker App, de Kubernetes et de la synchronisation des versions. </a:t>
            </a:r>
          </a:p>
          <a:p>
            <a:pPr lvl="1" marL="739588" indent="-320488">
              <a:spcBef>
                <a:spcPts val="600"/>
              </a:spcBef>
              <a:buBlip>
                <a:blip r:embed="rId2"/>
              </a:buBlip>
              <a:defRPr spc="-44" sz="2200">
                <a:solidFill>
                  <a:srgbClr val="000000"/>
                </a:solidFill>
                <a:latin typeface="Candara"/>
                <a:ea typeface="Candara"/>
                <a:cs typeface="Candara"/>
                <a:sym typeface="Candara"/>
              </a:defRPr>
            </a:pPr>
            <a:r>
              <a:t>Il nous permet de créer des images certifiées et des modèles de langues et d’outils de notre choix.</a:t>
            </a:r>
          </a:p>
        </p:txBody>
      </p:sp>
      <p:sp>
        <p:nvSpPr>
          <p:cNvPr id="312" name="Numéro de diapositive"/>
          <p:cNvSpPr/>
          <p:nvPr>
            <p:ph type="sldNum" sz="quarter" idx="2"/>
          </p:nvPr>
        </p:nvSpPr>
        <p:spPr>
          <a:xfrm>
            <a:off x="12162335" y="9213850"/>
            <a:ext cx="30083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13" name="logo-docker-desktop-blue.png" descr="logo-docker-desktop-blue.png"/>
          <p:cNvPicPr>
            <a:picLocks noChangeAspect="1"/>
          </p:cNvPicPr>
          <p:nvPr/>
        </p:nvPicPr>
        <p:blipFill>
          <a:blip r:embed="rId4">
            <a:extLst/>
          </a:blip>
          <a:stretch>
            <a:fillRect/>
          </a:stretch>
        </p:blipFill>
        <p:spPr>
          <a:xfrm>
            <a:off x="9257830" y="2667000"/>
            <a:ext cx="3429001" cy="482600"/>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Conteneurs Chapitre 2…"/>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Conteneurs	</a:t>
            </a:r>
            <a:r>
              <a:rPr sz="3500">
                <a:solidFill>
                  <a:srgbClr val="5B5854"/>
                </a:solidFill>
              </a:rPr>
              <a:t>Chapitre </a:t>
            </a:r>
            <a:r>
              <a:rPr sz="4000">
                <a:solidFill>
                  <a:srgbClr val="5B5854"/>
                </a:solidFill>
              </a:rPr>
              <a:t>2</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4</a:t>
            </a:r>
            <a:r>
              <a:t> - Précisions sur Docker </a:t>
            </a:r>
          </a:p>
        </p:txBody>
      </p:sp>
      <p:sp>
        <p:nvSpPr>
          <p:cNvPr id="316" name="Installation de Docker, suite……"/>
          <p:cNvSpPr/>
          <p:nvPr>
            <p:ph type="body" idx="1"/>
          </p:nvPr>
        </p:nvSpPr>
        <p:spPr>
          <a:prstGeom prst="rect">
            <a:avLst/>
          </a:prstGeom>
        </p:spPr>
        <p:txBody>
          <a:bodyPr anchor="t"/>
          <a:lstStyle/>
          <a:p>
            <a:pPr marL="320488" indent="-320488">
              <a:spcBef>
                <a:spcPts val="800"/>
              </a:spcBef>
              <a:buBlip>
                <a:blip r:embed="rId2"/>
              </a:buBlip>
              <a:defRPr>
                <a:solidFill>
                  <a:srgbClr val="000000"/>
                </a:solidFill>
                <a:latin typeface="Candara"/>
                <a:ea typeface="Candara"/>
                <a:cs typeface="Candara"/>
                <a:sym typeface="Candara"/>
              </a:defRPr>
            </a:pPr>
            <a:r>
              <a:t>Installation de Docker, suite…</a:t>
            </a:r>
          </a:p>
          <a:p>
            <a:pPr lvl="1" marL="739588" indent="-320488">
              <a:spcBef>
                <a:spcPts val="800"/>
              </a:spcBef>
              <a:buBlip>
                <a:blip r:embed="rId2"/>
              </a:buBlip>
              <a:defRPr sz="2200">
                <a:solidFill>
                  <a:srgbClr val="000000"/>
                </a:solidFill>
                <a:latin typeface="Candara"/>
                <a:ea typeface="Candara"/>
                <a:cs typeface="Candara"/>
                <a:sym typeface="Candara"/>
              </a:defRPr>
            </a:pPr>
            <a:r>
              <a:t>Docker Desktop est gratuit si vous ne l’utilisez pas à des fins commerciales.</a:t>
            </a:r>
          </a:p>
          <a:p>
            <a:pPr lvl="1" marL="739588" indent="-320488">
              <a:spcBef>
                <a:spcPts val="800"/>
              </a:spcBef>
              <a:buBlip>
                <a:blip r:embed="rId2"/>
              </a:buBlip>
              <a:defRPr sz="2200">
                <a:solidFill>
                  <a:srgbClr val="000000"/>
                </a:solidFill>
                <a:latin typeface="Candara"/>
                <a:ea typeface="Candara"/>
                <a:cs typeface="Candara"/>
                <a:sym typeface="Candara"/>
              </a:defRPr>
            </a:pPr>
            <a:r>
              <a:t>Docker se décline principalement en deux éditions, l’édition </a:t>
            </a:r>
            <a:r>
              <a:rPr b="1" i="1"/>
              <a:t>Community</a:t>
            </a:r>
            <a:r>
              <a:t> et l’édition </a:t>
            </a:r>
            <a:r>
              <a:rPr b="1" i="1"/>
              <a:t>Enterprise</a:t>
            </a:r>
            <a:r>
              <a:t>.</a:t>
            </a:r>
          </a:p>
          <a:p>
            <a:pPr lvl="1" marL="739588" indent="-320488">
              <a:spcBef>
                <a:spcPts val="800"/>
              </a:spcBef>
              <a:buBlip>
                <a:blip r:embed="rId2"/>
              </a:buBlip>
              <a:defRPr sz="2200">
                <a:solidFill>
                  <a:srgbClr val="000000"/>
                </a:solidFill>
                <a:latin typeface="Candara"/>
                <a:ea typeface="Candara"/>
                <a:cs typeface="Candara"/>
                <a:sym typeface="Candara"/>
              </a:defRPr>
            </a:pPr>
            <a:r>
              <a:t>L’édition communautaire est livrée avec un ensemble gratuit de produits Docker. </a:t>
            </a:r>
          </a:p>
          <a:p>
            <a:pPr lvl="1" marL="739588" indent="-320488">
              <a:spcBef>
                <a:spcPts val="800"/>
              </a:spcBef>
              <a:buBlip>
                <a:blip r:embed="rId2"/>
              </a:buBlip>
              <a:defRPr sz="2200">
                <a:solidFill>
                  <a:srgbClr val="000000"/>
                </a:solidFill>
                <a:latin typeface="Candara"/>
                <a:ea typeface="Candara"/>
                <a:cs typeface="Candara"/>
                <a:sym typeface="Candara"/>
              </a:defRPr>
            </a:pPr>
            <a:r>
              <a:t>L’édition </a:t>
            </a:r>
            <a:r>
              <a:rPr i="1"/>
              <a:t>Enterprise</a:t>
            </a:r>
            <a:r>
              <a:t> est une plateforme de conteneurs certifiée qui offre aux utilisateurs commerciaux des fonctionnalités supplémentaires telles que :</a:t>
            </a:r>
          </a:p>
          <a:p>
            <a:pPr lvl="2" marL="1158688" indent="-320488">
              <a:spcBef>
                <a:spcPts val="800"/>
              </a:spcBef>
              <a:buBlip>
                <a:blip r:embed="rId2"/>
              </a:buBlip>
              <a:defRPr sz="2200">
                <a:solidFill>
                  <a:srgbClr val="000000"/>
                </a:solidFill>
                <a:latin typeface="Candara"/>
                <a:ea typeface="Candara"/>
                <a:cs typeface="Candara"/>
                <a:sym typeface="Candara"/>
              </a:defRPr>
            </a:pPr>
            <a:r>
              <a:t>la sécurité des images, </a:t>
            </a:r>
          </a:p>
          <a:p>
            <a:pPr lvl="2" marL="1158688" indent="-320488">
              <a:spcBef>
                <a:spcPts val="800"/>
              </a:spcBef>
              <a:buBlip>
                <a:blip r:embed="rId2"/>
              </a:buBlip>
              <a:defRPr sz="2200">
                <a:solidFill>
                  <a:srgbClr val="000000"/>
                </a:solidFill>
                <a:latin typeface="Candara"/>
                <a:ea typeface="Candara"/>
                <a:cs typeface="Candara"/>
                <a:sym typeface="Candara"/>
              </a:defRPr>
            </a:pPr>
            <a:r>
              <a:t>la gestion des images, </a:t>
            </a:r>
          </a:p>
          <a:p>
            <a:pPr lvl="2" marL="1158688" indent="-320488">
              <a:spcBef>
                <a:spcPts val="800"/>
              </a:spcBef>
              <a:buBlip>
                <a:blip r:embed="rId2"/>
              </a:buBlip>
              <a:defRPr sz="2200">
                <a:solidFill>
                  <a:srgbClr val="000000"/>
                </a:solidFill>
                <a:latin typeface="Candara"/>
                <a:ea typeface="Candara"/>
                <a:cs typeface="Candara"/>
                <a:sym typeface="Candara"/>
              </a:defRPr>
            </a:pPr>
            <a:r>
              <a:t>l’orchestration et la gestion de l’exécution des conteneurs.</a:t>
            </a:r>
          </a:p>
        </p:txBody>
      </p:sp>
      <p:sp>
        <p:nvSpPr>
          <p:cNvPr id="317" name="Numéro de diapositive"/>
          <p:cNvSpPr/>
          <p:nvPr>
            <p:ph type="sldNum" sz="quarter" idx="2"/>
          </p:nvPr>
        </p:nvSpPr>
        <p:spPr>
          <a:xfrm>
            <a:off x="12160748" y="9213850"/>
            <a:ext cx="304007"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18" name="logo-docker-desktop-blue.png" descr="logo-docker-desktop-blue.png"/>
          <p:cNvPicPr>
            <a:picLocks noChangeAspect="1"/>
          </p:cNvPicPr>
          <p:nvPr/>
        </p:nvPicPr>
        <p:blipFill>
          <a:blip r:embed="rId3">
            <a:extLst/>
          </a:blip>
          <a:stretch>
            <a:fillRect/>
          </a:stretch>
        </p:blipFill>
        <p:spPr>
          <a:xfrm>
            <a:off x="9257830" y="2667000"/>
            <a:ext cx="3429001" cy="482600"/>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Conteneurs Chapitre 2…"/>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Conteneurs	</a:t>
            </a:r>
            <a:r>
              <a:rPr sz="3500">
                <a:solidFill>
                  <a:srgbClr val="5B5854"/>
                </a:solidFill>
              </a:rPr>
              <a:t>Chapitre </a:t>
            </a:r>
            <a:r>
              <a:rPr sz="4000">
                <a:solidFill>
                  <a:srgbClr val="5B5854"/>
                </a:solidFill>
              </a:rPr>
              <a:t>2</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4</a:t>
            </a:r>
            <a:r>
              <a:t> - Précisions sur Docker</a:t>
            </a:r>
          </a:p>
        </p:txBody>
      </p:sp>
      <p:sp>
        <p:nvSpPr>
          <p:cNvPr id="321" name="Installation de Docker, suite……"/>
          <p:cNvSpPr/>
          <p:nvPr>
            <p:ph type="body" idx="1"/>
          </p:nvPr>
        </p:nvSpPr>
        <p:spPr>
          <a:prstGeom prst="rect">
            <a:avLst/>
          </a:prstGeom>
        </p:spPr>
        <p:txBody>
          <a:bodyPr anchor="t"/>
          <a:lstStyle/>
          <a:p>
            <a:pPr marL="320488" indent="-320488">
              <a:spcBef>
                <a:spcPts val="800"/>
              </a:spcBef>
              <a:buBlip>
                <a:blip r:embed="rId3"/>
              </a:buBlip>
              <a:defRPr>
                <a:solidFill>
                  <a:srgbClr val="000000"/>
                </a:solidFill>
                <a:latin typeface="Candara"/>
                <a:ea typeface="Candara"/>
                <a:cs typeface="Candara"/>
                <a:sym typeface="Candara"/>
              </a:defRPr>
            </a:pPr>
            <a:r>
              <a:t>Installation de Docker, suite…</a:t>
            </a:r>
          </a:p>
          <a:p>
            <a:pPr lvl="1" marL="739588" indent="-320488">
              <a:spcBef>
                <a:spcPts val="800"/>
              </a:spcBef>
              <a:buBlip>
                <a:blip r:embed="rId3"/>
              </a:buBlip>
              <a:defRPr sz="2200">
                <a:solidFill>
                  <a:srgbClr val="000000"/>
                </a:solidFill>
                <a:latin typeface="Candara"/>
                <a:ea typeface="Candara"/>
                <a:cs typeface="Candara"/>
                <a:sym typeface="Candara"/>
              </a:defRPr>
            </a:pPr>
            <a:r>
              <a:t>Voir </a:t>
            </a:r>
            <a:r>
              <a:rPr u="sng">
                <a:solidFill>
                  <a:schemeClr val="accent3">
                    <a:hueOff val="929958"/>
                    <a:satOff val="10247"/>
                    <a:lumOff val="-24509"/>
                  </a:schemeClr>
                </a:solidFill>
                <a:hlinkClick r:id="rId4" invalidUrl="" action="" tgtFrame="" tooltip="" history="1" highlightClick="0" endSnd="0"/>
              </a:rPr>
              <a:t>Installer et utiliser Docker sur Windows 11</a:t>
            </a:r>
            <a:r>
              <a:t>.</a:t>
            </a:r>
          </a:p>
          <a:p>
            <a:pPr lvl="1" marL="739588" indent="-320488">
              <a:spcBef>
                <a:spcPts val="800"/>
              </a:spcBef>
              <a:buBlip>
                <a:blip r:embed="rId3"/>
              </a:buBlip>
              <a:defRPr sz="2200">
                <a:solidFill>
                  <a:srgbClr val="000000"/>
                </a:solidFill>
                <a:latin typeface="Candara"/>
                <a:ea typeface="Candara"/>
                <a:cs typeface="Candara"/>
                <a:sym typeface="Candara"/>
              </a:defRPr>
            </a:pPr>
            <a:r>
              <a:t>Dans Windows, pour utiliser Docker, vous devez activer la virtualisation, car la technologie de conteneur requiert un noyau Linux :</a:t>
            </a:r>
          </a:p>
          <a:p>
            <a:pPr lvl="2" marL="1158688" indent="-320488">
              <a:spcBef>
                <a:spcPts val="800"/>
              </a:spcBef>
              <a:buBlip>
                <a:blip r:embed="rId3"/>
              </a:buBlip>
              <a:defRPr sz="2200">
                <a:solidFill>
                  <a:srgbClr val="000000"/>
                </a:solidFill>
                <a:latin typeface="Candara"/>
                <a:ea typeface="Candara"/>
                <a:cs typeface="Candara"/>
                <a:sym typeface="Candara"/>
              </a:defRPr>
            </a:pPr>
            <a:r>
              <a:t>Avec Windows Famille, il est nécessaire de passer par </a:t>
            </a:r>
            <a:r>
              <a:rPr b="1"/>
              <a:t>WSL 2</a:t>
            </a:r>
            <a:r>
              <a:t> pour exécuter Docker Desktop. </a:t>
            </a:r>
          </a:p>
          <a:p>
            <a:pPr lvl="2" marL="1158688" indent="-320488">
              <a:spcBef>
                <a:spcPts val="800"/>
              </a:spcBef>
              <a:buBlip>
                <a:blip r:embed="rId3"/>
              </a:buBlip>
              <a:defRPr sz="2200">
                <a:solidFill>
                  <a:srgbClr val="000000"/>
                </a:solidFill>
                <a:latin typeface="Candara"/>
                <a:ea typeface="Candara"/>
                <a:cs typeface="Candara"/>
                <a:sym typeface="Candara"/>
              </a:defRPr>
            </a:pPr>
            <a:r>
              <a:t>Windows Professionnel et Entreprise prennent à la fois en charge </a:t>
            </a:r>
            <a:r>
              <a:rPr b="1"/>
              <a:t>Hyper-V</a:t>
            </a:r>
            <a:r>
              <a:t> et le </a:t>
            </a:r>
            <a:r>
              <a:rPr b="1"/>
              <a:t>WSL 2</a:t>
            </a:r>
            <a:r>
              <a:t>.</a:t>
            </a:r>
          </a:p>
          <a:p>
            <a:pPr lvl="1" marL="739588" indent="-320488">
              <a:spcBef>
                <a:spcPts val="800"/>
              </a:spcBef>
              <a:buBlip>
                <a:blip r:embed="rId3"/>
              </a:buBlip>
              <a:defRPr sz="2200">
                <a:solidFill>
                  <a:srgbClr val="000000"/>
                </a:solidFill>
                <a:latin typeface="Candara"/>
                <a:ea typeface="Candara"/>
                <a:cs typeface="Candara"/>
                <a:sym typeface="Candara"/>
              </a:defRPr>
            </a:pPr>
            <a:r>
              <a:t>Pré-requis pour Windows :</a:t>
            </a:r>
          </a:p>
          <a:p>
            <a:pPr lvl="2" marL="1158688" indent="-320488">
              <a:spcBef>
                <a:spcPts val="800"/>
              </a:spcBef>
              <a:buBlip>
                <a:blip r:embed="rId3"/>
              </a:buBlip>
              <a:defRPr sz="2200">
                <a:solidFill>
                  <a:srgbClr val="000000"/>
                </a:solidFill>
                <a:latin typeface="Candara"/>
                <a:ea typeface="Candara"/>
                <a:cs typeface="Candara"/>
                <a:sym typeface="Candara"/>
              </a:defRPr>
            </a:pPr>
            <a:r>
              <a:t>Processeur (CPU) : 64 bits avec traduction d’adresse de deuxième niveau (« Second level address translation » ou SLAT)</a:t>
            </a:r>
          </a:p>
          <a:p>
            <a:pPr lvl="2" marL="1158688" indent="-320488">
              <a:spcBef>
                <a:spcPts val="800"/>
              </a:spcBef>
              <a:buBlip>
                <a:blip r:embed="rId3"/>
              </a:buBlip>
              <a:defRPr sz="2200">
                <a:solidFill>
                  <a:srgbClr val="000000"/>
                </a:solidFill>
                <a:latin typeface="Candara"/>
                <a:ea typeface="Candara"/>
                <a:cs typeface="Candara"/>
                <a:sym typeface="Candara"/>
              </a:defRPr>
            </a:pPr>
            <a:r>
              <a:t>Mémoire vive (RAM) : 4 Go</a:t>
            </a:r>
          </a:p>
          <a:p>
            <a:pPr lvl="2" marL="1158688" indent="-320488">
              <a:spcBef>
                <a:spcPts val="800"/>
              </a:spcBef>
              <a:buBlip>
                <a:blip r:embed="rId3"/>
              </a:buBlip>
              <a:defRPr sz="2200">
                <a:solidFill>
                  <a:srgbClr val="000000"/>
                </a:solidFill>
                <a:latin typeface="Candara"/>
                <a:ea typeface="Candara"/>
                <a:cs typeface="Candara"/>
                <a:sym typeface="Candara"/>
              </a:defRPr>
            </a:pPr>
            <a:r>
              <a:t>Espace en disque dur : 20 Go minimum</a:t>
            </a:r>
          </a:p>
        </p:txBody>
      </p:sp>
      <p:sp>
        <p:nvSpPr>
          <p:cNvPr id="322" name="Numéro de diapositive"/>
          <p:cNvSpPr/>
          <p:nvPr>
            <p:ph type="sldNum" sz="quarter" idx="2"/>
          </p:nvPr>
        </p:nvSpPr>
        <p:spPr>
          <a:xfrm>
            <a:off x="12156333" y="9213850"/>
            <a:ext cx="312837"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23" name="logo-docker-desktop-blue.png" descr="logo-docker-desktop-blue.png"/>
          <p:cNvPicPr>
            <a:picLocks noChangeAspect="1"/>
          </p:cNvPicPr>
          <p:nvPr/>
        </p:nvPicPr>
        <p:blipFill>
          <a:blip r:embed="rId5">
            <a:extLst/>
          </a:blip>
          <a:stretch>
            <a:fillRect/>
          </a:stretch>
        </p:blipFill>
        <p:spPr>
          <a:xfrm>
            <a:off x="9257830" y="2667000"/>
            <a:ext cx="3429001" cy="482600"/>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Conteneurs Chapitre 2…"/>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Conteneurs	</a:t>
            </a:r>
            <a:r>
              <a:rPr sz="3500">
                <a:solidFill>
                  <a:srgbClr val="5B5854"/>
                </a:solidFill>
              </a:rPr>
              <a:t>Chapitre </a:t>
            </a:r>
            <a:r>
              <a:rPr sz="4000">
                <a:solidFill>
                  <a:srgbClr val="5B5854"/>
                </a:solidFill>
              </a:rPr>
              <a:t>2</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4</a:t>
            </a:r>
            <a:r>
              <a:t> - Précisions sur Docker </a:t>
            </a:r>
          </a:p>
        </p:txBody>
      </p:sp>
      <p:sp>
        <p:nvSpPr>
          <p:cNvPr id="328" name="Installation de Docker, suite……"/>
          <p:cNvSpPr/>
          <p:nvPr>
            <p:ph type="body" idx="1"/>
          </p:nvPr>
        </p:nvSpPr>
        <p:spPr>
          <a:prstGeom prst="rect">
            <a:avLst/>
          </a:prstGeom>
        </p:spPr>
        <p:txBody>
          <a:bodyPr anchor="t"/>
          <a:lstStyle/>
          <a:p>
            <a:pPr marL="320488" indent="-320488">
              <a:spcBef>
                <a:spcPts val="800"/>
              </a:spcBef>
              <a:buBlip>
                <a:blip r:embed="rId3"/>
              </a:buBlip>
              <a:defRPr>
                <a:solidFill>
                  <a:srgbClr val="000000"/>
                </a:solidFill>
                <a:latin typeface="Candara"/>
                <a:ea typeface="Candara"/>
                <a:cs typeface="Candara"/>
                <a:sym typeface="Candara"/>
              </a:defRPr>
            </a:pPr>
            <a:r>
              <a:t>Installation de Docker, suite…</a:t>
            </a:r>
          </a:p>
          <a:p>
            <a:pPr lvl="1" marL="739588" marR="3806000" indent="-320488">
              <a:spcBef>
                <a:spcPts val="800"/>
              </a:spcBef>
              <a:buBlip>
                <a:blip r:embed="rId3"/>
              </a:buBlip>
              <a:defRPr sz="2200">
                <a:solidFill>
                  <a:srgbClr val="000000"/>
                </a:solidFill>
                <a:latin typeface="Candara"/>
                <a:ea typeface="Candara"/>
                <a:cs typeface="Candara"/>
                <a:sym typeface="Candara"/>
              </a:defRPr>
            </a:pPr>
            <a:r>
              <a:t>Sur mac, voir </a:t>
            </a:r>
            <a:r>
              <a:rPr u="sng">
                <a:solidFill>
                  <a:schemeClr val="accent3">
                    <a:hueOff val="929958"/>
                    <a:satOff val="10247"/>
                    <a:lumOff val="-24509"/>
                  </a:schemeClr>
                </a:solidFill>
                <a:hlinkClick r:id="rId4" invalidUrl="" action="" tgtFrame="" tooltip="" history="1" highlightClick="0" endSnd="0"/>
              </a:rPr>
              <a:t>Install Docker Desktop on Mac</a:t>
            </a:r>
          </a:p>
          <a:p>
            <a:pPr lvl="1" marL="739588" indent="-320488">
              <a:spcBef>
                <a:spcPts val="800"/>
              </a:spcBef>
              <a:buBlip>
                <a:blip r:embed="rId3"/>
              </a:buBlip>
              <a:defRPr sz="2200">
                <a:solidFill>
                  <a:srgbClr val="000000"/>
                </a:solidFill>
                <a:latin typeface="Candara"/>
                <a:ea typeface="Candara"/>
                <a:cs typeface="Candara"/>
                <a:sym typeface="Candara"/>
              </a:defRPr>
            </a:pPr>
            <a:r>
              <a:t>ouvrir le programme d'installation </a:t>
            </a:r>
            <a:r>
              <a:rPr i="1"/>
              <a:t>Docker.dmg, </a:t>
            </a:r>
            <a:r>
              <a:t>puis glisser l'icône </a:t>
            </a:r>
            <a:r>
              <a:rPr i="1"/>
              <a:t>Docker</a:t>
            </a:r>
            <a:r>
              <a:t> dans le dossier Applications. </a:t>
            </a:r>
          </a:p>
          <a:p>
            <a:pPr lvl="1" marL="739588" indent="-320488">
              <a:spcBef>
                <a:spcPts val="800"/>
              </a:spcBef>
              <a:buBlip>
                <a:blip r:embed="rId3"/>
              </a:buBlip>
              <a:defRPr sz="2200">
                <a:solidFill>
                  <a:srgbClr val="000000"/>
                </a:solidFill>
                <a:latin typeface="Candara"/>
                <a:ea typeface="Candara"/>
                <a:cs typeface="Candara"/>
                <a:sym typeface="Candara"/>
              </a:defRPr>
            </a:pPr>
            <a:r>
              <a:t>Ouvrir </a:t>
            </a:r>
            <a:r>
              <a:rPr i="1"/>
              <a:t>Docker.app </a:t>
            </a:r>
            <a:r>
              <a:t>pour démarrer</a:t>
            </a:r>
            <a:r>
              <a:rPr i="1"/>
              <a:t> Docker Desktop</a:t>
            </a:r>
            <a:r>
              <a:t>.</a:t>
            </a:r>
          </a:p>
          <a:p>
            <a:pPr lvl="1" marL="739588" indent="-320488">
              <a:spcBef>
                <a:spcPts val="800"/>
              </a:spcBef>
              <a:buBlip>
                <a:blip r:embed="rId3"/>
              </a:buBlip>
              <a:defRPr sz="2200">
                <a:solidFill>
                  <a:srgbClr val="000000"/>
                </a:solidFill>
                <a:latin typeface="Candara"/>
                <a:ea typeface="Candara"/>
                <a:cs typeface="Candara"/>
                <a:sym typeface="Candara"/>
              </a:defRPr>
            </a:pPr>
            <a:r>
              <a:t>Comme </a:t>
            </a:r>
            <a:r>
              <a:rPr i="1"/>
              <a:t>Docker Desktop</a:t>
            </a:r>
            <a:r>
              <a:t> pour Windows, </a:t>
            </a:r>
            <a:r>
              <a:rPr i="1"/>
              <a:t>Docker Desktop</a:t>
            </a:r>
            <a:r>
              <a:t> pour MAC propose </a:t>
            </a:r>
            <a:r>
              <a:rPr i="1"/>
              <a:t>Docker Engine</a:t>
            </a:r>
            <a:r>
              <a:t>, </a:t>
            </a:r>
            <a:r>
              <a:rPr i="1"/>
              <a:t>Notary</a:t>
            </a:r>
            <a:r>
              <a:t>, </a:t>
            </a:r>
            <a:r>
              <a:rPr i="1"/>
              <a:t>Docker compose</a:t>
            </a:r>
            <a:r>
              <a:t>, </a:t>
            </a:r>
            <a:r>
              <a:rPr i="1"/>
              <a:t>Kubernetes</a:t>
            </a:r>
            <a:r>
              <a:t> et </a:t>
            </a:r>
            <a:r>
              <a:rPr i="1"/>
              <a:t>Credential helper</a:t>
            </a:r>
            <a:r>
              <a:t>.</a:t>
            </a:r>
          </a:p>
        </p:txBody>
      </p:sp>
      <p:sp>
        <p:nvSpPr>
          <p:cNvPr id="329" name="Numéro de diapositive"/>
          <p:cNvSpPr/>
          <p:nvPr>
            <p:ph type="sldNum" sz="quarter" idx="2"/>
          </p:nvPr>
        </p:nvSpPr>
        <p:spPr>
          <a:xfrm>
            <a:off x="12160401" y="9213850"/>
            <a:ext cx="30470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30" name="logo-docker-desktop-blue.png" descr="logo-docker-desktop-blue.png"/>
          <p:cNvPicPr>
            <a:picLocks noChangeAspect="1"/>
          </p:cNvPicPr>
          <p:nvPr/>
        </p:nvPicPr>
        <p:blipFill>
          <a:blip r:embed="rId5">
            <a:extLst/>
          </a:blip>
          <a:stretch>
            <a:fillRect/>
          </a:stretch>
        </p:blipFill>
        <p:spPr>
          <a:xfrm>
            <a:off x="9257830" y="2667000"/>
            <a:ext cx="3429001" cy="482600"/>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Conteneurs Chapitre 2…"/>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Conteneurs	</a:t>
            </a:r>
            <a:r>
              <a:rPr sz="3500">
                <a:solidFill>
                  <a:srgbClr val="5B5854"/>
                </a:solidFill>
              </a:rPr>
              <a:t>Chapitre </a:t>
            </a:r>
            <a:r>
              <a:rPr sz="4000">
                <a:solidFill>
                  <a:srgbClr val="5B5854"/>
                </a:solidFill>
              </a:rPr>
              <a:t>2</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4</a:t>
            </a:r>
            <a:r>
              <a:t> - Précisions sur Docker </a:t>
            </a:r>
          </a:p>
        </p:txBody>
      </p:sp>
      <p:sp>
        <p:nvSpPr>
          <p:cNvPr id="335" name="Utilisation de Docker…"/>
          <p:cNvSpPr/>
          <p:nvPr>
            <p:ph type="body" idx="1"/>
          </p:nvPr>
        </p:nvSpPr>
        <p:spPr>
          <a:prstGeom prst="rect">
            <a:avLst/>
          </a:prstGeom>
        </p:spPr>
        <p:txBody>
          <a:bodyPr anchor="t"/>
          <a:lstStyle/>
          <a:p>
            <a:pPr marL="320488" indent="-320488">
              <a:spcBef>
                <a:spcPts val="800"/>
              </a:spcBef>
              <a:buBlip>
                <a:blip r:embed="rId3"/>
              </a:buBlip>
              <a:defRPr>
                <a:solidFill>
                  <a:srgbClr val="000000"/>
                </a:solidFill>
                <a:latin typeface="Candara"/>
                <a:ea typeface="Candara"/>
                <a:cs typeface="Candara"/>
                <a:sym typeface="Candara"/>
              </a:defRPr>
            </a:pPr>
            <a:r>
              <a:t>Utilisation de Docker</a:t>
            </a:r>
          </a:p>
          <a:p>
            <a:pPr lvl="1" marL="739588" indent="-320488">
              <a:spcBef>
                <a:spcPts val="800"/>
              </a:spcBef>
              <a:buBlip>
                <a:blip r:embed="rId3"/>
              </a:buBlip>
              <a:defRPr sz="2200">
                <a:solidFill>
                  <a:srgbClr val="000000"/>
                </a:solidFill>
                <a:latin typeface="Candara"/>
                <a:ea typeface="Candara"/>
                <a:cs typeface="Candara"/>
                <a:sym typeface="Candara"/>
              </a:defRPr>
            </a:pPr>
            <a:r>
              <a:t>Une fois installé, vérifiez la version du moteur Docker installée.</a:t>
            </a:r>
          </a:p>
          <a:p>
            <a:pPr lvl="2" marL="1158688" indent="-320488">
              <a:spcBef>
                <a:spcPts val="800"/>
              </a:spcBef>
              <a:buBlip>
                <a:blip r:embed="rId3"/>
              </a:buBlip>
              <a:defRPr sz="2200">
                <a:solidFill>
                  <a:srgbClr val="000000"/>
                </a:solidFill>
                <a:latin typeface="Candara"/>
                <a:ea typeface="Candara"/>
                <a:cs typeface="Candara"/>
                <a:sym typeface="Candara"/>
              </a:defRPr>
            </a:pPr>
            <a:r>
              <a:rPr b="1">
                <a:solidFill>
                  <a:schemeClr val="accent5">
                    <a:satOff val="-8700"/>
                    <a:lumOff val="-21853"/>
                  </a:schemeClr>
                </a:solidFill>
                <a:latin typeface="Consolas"/>
                <a:ea typeface="Consolas"/>
                <a:cs typeface="Consolas"/>
                <a:sym typeface="Consolas"/>
              </a:rPr>
              <a:t> docker --version </a:t>
            </a:r>
          </a:p>
          <a:p>
            <a:pPr lvl="1" marL="739588" indent="-320488">
              <a:spcBef>
                <a:spcPts val="800"/>
              </a:spcBef>
              <a:buBlip>
                <a:blip r:embed="rId3"/>
              </a:buBlip>
              <a:defRPr sz="2200">
                <a:solidFill>
                  <a:srgbClr val="000000"/>
                </a:solidFill>
                <a:latin typeface="Candara"/>
                <a:ea typeface="Candara"/>
                <a:cs typeface="Candara"/>
                <a:sym typeface="Candara"/>
              </a:defRPr>
            </a:pPr>
            <a:r>
              <a:t>Vous pouvez alors </a:t>
            </a:r>
          </a:p>
          <a:p>
            <a:pPr lvl="2" marL="1158688" indent="-320488">
              <a:spcBef>
                <a:spcPts val="800"/>
              </a:spcBef>
              <a:buBlip>
                <a:blip r:embed="rId3"/>
              </a:buBlip>
              <a:defRPr sz="2200">
                <a:solidFill>
                  <a:srgbClr val="000000"/>
                </a:solidFill>
                <a:latin typeface="Candara"/>
                <a:ea typeface="Candara"/>
                <a:cs typeface="Candara"/>
                <a:sym typeface="Candara"/>
              </a:defRPr>
            </a:pPr>
            <a:r>
              <a:t>Créer votre propre application conteneurisée, </a:t>
            </a:r>
          </a:p>
          <a:p>
            <a:pPr lvl="2" marL="1158688" indent="-320488">
              <a:spcBef>
                <a:spcPts val="800"/>
              </a:spcBef>
              <a:buBlip>
                <a:blip r:embed="rId3"/>
              </a:buBlip>
              <a:defRPr sz="2200">
                <a:solidFill>
                  <a:srgbClr val="000000"/>
                </a:solidFill>
                <a:latin typeface="Candara"/>
                <a:ea typeface="Candara"/>
                <a:cs typeface="Candara"/>
                <a:sym typeface="Candara"/>
              </a:defRPr>
            </a:pPr>
            <a:r>
              <a:t>Ou télécharger des images conteneurisées sur Docker Hub</a:t>
            </a:r>
          </a:p>
          <a:p>
            <a:pPr lvl="1" marL="739588" indent="-320488">
              <a:spcBef>
                <a:spcPts val="800"/>
              </a:spcBef>
              <a:buBlip>
                <a:blip r:embed="rId3"/>
              </a:buBlip>
              <a:defRPr sz="2200">
                <a:solidFill>
                  <a:srgbClr val="000000"/>
                </a:solidFill>
                <a:latin typeface="Candara"/>
                <a:ea typeface="Candara"/>
                <a:cs typeface="Candara"/>
                <a:sym typeface="Candara"/>
              </a:defRPr>
            </a:pPr>
            <a:r>
              <a:t>Docker maintient des images conteneurisées sur Docker Hub, et elles peuvent être facilement téléchargées à l’aide de la simple commande docker run.</a:t>
            </a:r>
          </a:p>
          <a:p>
            <a:pPr lvl="1" marL="739588" indent="-320488">
              <a:spcBef>
                <a:spcPts val="800"/>
              </a:spcBef>
              <a:buBlip>
                <a:blip r:embed="rId3"/>
              </a:buBlip>
              <a:defRPr sz="2200">
                <a:solidFill>
                  <a:srgbClr val="000000"/>
                </a:solidFill>
                <a:latin typeface="Candara"/>
                <a:ea typeface="Candara"/>
                <a:cs typeface="Candara"/>
                <a:sym typeface="Candara"/>
              </a:defRPr>
            </a:pPr>
            <a:r>
              <a:t>Par ex., pour extraire l’image </a:t>
            </a:r>
            <a:r>
              <a:rPr i="1"/>
              <a:t>Redis</a:t>
            </a:r>
            <a:r>
              <a:t> Puis démarrer le conteneur :</a:t>
            </a:r>
          </a:p>
          <a:p>
            <a:pPr lvl="2" marL="1158688" indent="-320488">
              <a:spcBef>
                <a:spcPts val="800"/>
              </a:spcBef>
              <a:buBlip>
                <a:blip r:embed="rId3"/>
              </a:buBlip>
              <a:defRPr sz="2200">
                <a:solidFill>
                  <a:srgbClr val="000000"/>
                </a:solidFill>
                <a:latin typeface="Candara"/>
                <a:ea typeface="Candara"/>
                <a:cs typeface="Candara"/>
                <a:sym typeface="Candara"/>
              </a:defRPr>
            </a:pPr>
            <a:r>
              <a:rPr b="1">
                <a:solidFill>
                  <a:schemeClr val="accent5">
                    <a:satOff val="-8700"/>
                    <a:lumOff val="-21853"/>
                  </a:schemeClr>
                </a:solidFill>
                <a:latin typeface="Consolas"/>
                <a:ea typeface="Consolas"/>
                <a:cs typeface="Consolas"/>
                <a:sym typeface="Consolas"/>
              </a:rPr>
              <a:t> docker pull redis</a:t>
            </a:r>
            <a:endParaRPr b="1">
              <a:solidFill>
                <a:schemeClr val="accent5">
                  <a:satOff val="-8700"/>
                  <a:lumOff val="-21853"/>
                </a:schemeClr>
              </a:solidFill>
              <a:latin typeface="Consolas"/>
              <a:ea typeface="Consolas"/>
              <a:cs typeface="Consolas"/>
              <a:sym typeface="Consolas"/>
            </a:endParaRPr>
          </a:p>
          <a:p>
            <a:pPr lvl="2" marL="1158688" indent="-320488">
              <a:spcBef>
                <a:spcPts val="800"/>
              </a:spcBef>
              <a:buBlip>
                <a:blip r:embed="rId3"/>
              </a:buBlip>
              <a:defRPr sz="2200">
                <a:solidFill>
                  <a:srgbClr val="000000"/>
                </a:solidFill>
                <a:latin typeface="Candara"/>
                <a:ea typeface="Candara"/>
                <a:cs typeface="Candara"/>
                <a:sym typeface="Candara"/>
              </a:defRPr>
            </a:pPr>
            <a:r>
              <a:rPr b="1">
                <a:solidFill>
                  <a:schemeClr val="accent5">
                    <a:satOff val="-8700"/>
                    <a:lumOff val="-21853"/>
                  </a:schemeClr>
                </a:solidFill>
                <a:latin typeface="Consolas"/>
                <a:ea typeface="Consolas"/>
                <a:cs typeface="Consolas"/>
                <a:sym typeface="Consolas"/>
              </a:rPr>
              <a:t> docker run -p 6379 Redis </a:t>
            </a:r>
          </a:p>
        </p:txBody>
      </p:sp>
      <p:sp>
        <p:nvSpPr>
          <p:cNvPr id="336" name="Numéro de diapositive"/>
          <p:cNvSpPr/>
          <p:nvPr>
            <p:ph type="sldNum" sz="quarter" idx="2"/>
          </p:nvPr>
        </p:nvSpPr>
        <p:spPr>
          <a:xfrm>
            <a:off x="12154646" y="9213850"/>
            <a:ext cx="31621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37" name="logo-docker-desktop-blue.png" descr="logo-docker-desktop-blue.png"/>
          <p:cNvPicPr>
            <a:picLocks noChangeAspect="1"/>
          </p:cNvPicPr>
          <p:nvPr/>
        </p:nvPicPr>
        <p:blipFill>
          <a:blip r:embed="rId4">
            <a:extLst/>
          </a:blip>
          <a:stretch>
            <a:fillRect/>
          </a:stretch>
        </p:blipFill>
        <p:spPr>
          <a:xfrm>
            <a:off x="9257830" y="2667000"/>
            <a:ext cx="3429001" cy="482600"/>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Conteneurs Chapitre 2…"/>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Conteneurs	</a:t>
            </a:r>
            <a:r>
              <a:rPr sz="3500">
                <a:solidFill>
                  <a:srgbClr val="5B5854"/>
                </a:solidFill>
              </a:rPr>
              <a:t>Chapitre </a:t>
            </a:r>
            <a:r>
              <a:rPr sz="4000">
                <a:solidFill>
                  <a:srgbClr val="5B5854"/>
                </a:solidFill>
              </a:rPr>
              <a:t>2</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4</a:t>
            </a:r>
            <a:r>
              <a:t> - Précisions sur Docker </a:t>
            </a:r>
          </a:p>
        </p:txBody>
      </p:sp>
      <p:sp>
        <p:nvSpPr>
          <p:cNvPr id="342" name="Fonctionnalités de Docker Desktop…"/>
          <p:cNvSpPr/>
          <p:nvPr>
            <p:ph type="body" idx="1"/>
          </p:nvPr>
        </p:nvSpPr>
        <p:spPr>
          <a:prstGeom prst="rect">
            <a:avLst/>
          </a:prstGeom>
        </p:spPr>
        <p:txBody>
          <a:bodyPr anchor="t"/>
          <a:lstStyle/>
          <a:p>
            <a:pPr marL="320488" indent="-320488">
              <a:spcBef>
                <a:spcPts val="500"/>
              </a:spcBef>
              <a:buBlip>
                <a:blip r:embed="rId2"/>
              </a:buBlip>
              <a:defRPr>
                <a:solidFill>
                  <a:srgbClr val="000000"/>
                </a:solidFill>
                <a:latin typeface="Candara"/>
                <a:ea typeface="Candara"/>
                <a:cs typeface="Candara"/>
                <a:sym typeface="Candara"/>
              </a:defRPr>
            </a:pPr>
            <a:r>
              <a:t>Fonctionnalités de Docker Desktop</a:t>
            </a:r>
          </a:p>
          <a:p>
            <a:pPr lvl="1" marL="739588" indent="-320488">
              <a:spcBef>
                <a:spcPts val="500"/>
              </a:spcBef>
              <a:buBlip>
                <a:blip r:embed="rId2"/>
              </a:buBlip>
              <a:defRPr sz="2200">
                <a:solidFill>
                  <a:srgbClr val="000000"/>
                </a:solidFill>
                <a:latin typeface="Candara"/>
                <a:ea typeface="Candara"/>
                <a:cs typeface="Candara"/>
                <a:sym typeface="Candara"/>
              </a:defRPr>
            </a:pPr>
            <a:r>
              <a:t>Prise en charge d’une grande variété d’outils et de langages de développement.</a:t>
            </a:r>
          </a:p>
          <a:p>
            <a:pPr lvl="1" marL="739588" indent="-320488">
              <a:spcBef>
                <a:spcPts val="500"/>
              </a:spcBef>
              <a:buBlip>
                <a:blip r:embed="rId2"/>
              </a:buBlip>
              <a:defRPr sz="2200">
                <a:solidFill>
                  <a:srgbClr val="000000"/>
                </a:solidFill>
                <a:latin typeface="Candara"/>
                <a:ea typeface="Candara"/>
                <a:cs typeface="Candara"/>
                <a:sym typeface="Candara"/>
              </a:defRPr>
            </a:pPr>
            <a:r>
              <a:t>Fournit un moyen rapide et optimisé de créer et de partager une image conteneurisée sur n’importe quelle plateforme cloud.</a:t>
            </a:r>
          </a:p>
          <a:p>
            <a:pPr lvl="1" marL="739588" indent="-320488">
              <a:spcBef>
                <a:spcPts val="500"/>
              </a:spcBef>
              <a:buBlip>
                <a:blip r:embed="rId2"/>
              </a:buBlip>
              <a:defRPr sz="2200">
                <a:solidFill>
                  <a:srgbClr val="000000"/>
                </a:solidFill>
                <a:latin typeface="Candara"/>
                <a:ea typeface="Candara"/>
                <a:cs typeface="Candara"/>
                <a:sym typeface="Candara"/>
              </a:defRPr>
            </a:pPr>
            <a:r>
              <a:t>Facile à installer et à configurer un environnement Docker complet</a:t>
            </a:r>
          </a:p>
          <a:p>
            <a:pPr lvl="1" marL="739588" indent="-320488">
              <a:spcBef>
                <a:spcPts val="500"/>
              </a:spcBef>
              <a:buBlip>
                <a:blip r:embed="rId2"/>
              </a:buBlip>
              <a:defRPr spc="-44" sz="2200">
                <a:solidFill>
                  <a:srgbClr val="000000"/>
                </a:solidFill>
                <a:latin typeface="Candara"/>
                <a:ea typeface="Candara"/>
                <a:cs typeface="Candara"/>
                <a:sym typeface="Candara"/>
              </a:defRPr>
            </a:pPr>
            <a:r>
              <a:t>Meilleures performances avec la virtualisation native Hyper-V sur Windows et HyperKit sur MAC.</a:t>
            </a:r>
          </a:p>
          <a:p>
            <a:pPr lvl="1" marL="739588" indent="-320488">
              <a:spcBef>
                <a:spcPts val="500"/>
              </a:spcBef>
              <a:buBlip>
                <a:blip r:embed="rId2"/>
              </a:buBlip>
              <a:defRPr sz="2200">
                <a:solidFill>
                  <a:srgbClr val="000000"/>
                </a:solidFill>
                <a:latin typeface="Candara"/>
                <a:ea typeface="Candara"/>
                <a:cs typeface="Candara"/>
                <a:sym typeface="Candara"/>
              </a:defRPr>
            </a:pPr>
            <a:r>
              <a:t>Possibilité de travailler nativement sur Linux grâce à WSL 2 sur les machines Windows.</a:t>
            </a:r>
          </a:p>
          <a:p>
            <a:pPr lvl="1" marL="739588" indent="-320488">
              <a:spcBef>
                <a:spcPts val="500"/>
              </a:spcBef>
              <a:buBlip>
                <a:blip r:embed="rId2"/>
              </a:buBlip>
              <a:defRPr sz="2200">
                <a:solidFill>
                  <a:srgbClr val="000000"/>
                </a:solidFill>
                <a:latin typeface="Candara"/>
                <a:ea typeface="Candara"/>
                <a:cs typeface="Candara"/>
                <a:sym typeface="Candara"/>
              </a:defRPr>
            </a:pPr>
            <a:r>
              <a:t>Accès facile aux conteneurs en cours d’exécution sur le réseau local.</a:t>
            </a:r>
          </a:p>
          <a:p>
            <a:pPr lvl="1" marL="739588" indent="-320488">
              <a:spcBef>
                <a:spcPts val="500"/>
              </a:spcBef>
              <a:buBlip>
                <a:blip r:embed="rId2"/>
              </a:buBlip>
              <a:defRPr sz="2200">
                <a:solidFill>
                  <a:srgbClr val="000000"/>
                </a:solidFill>
                <a:latin typeface="Candara"/>
                <a:ea typeface="Candara"/>
                <a:cs typeface="Candara"/>
                <a:sym typeface="Candara"/>
              </a:defRPr>
            </a:pPr>
            <a:r>
              <a:t>Possibilité de partager n’importe quelle application sur la plateforme cloud, dans différents langages et frameworks.</a:t>
            </a:r>
          </a:p>
          <a:p>
            <a:pPr lvl="1" marL="739588" indent="-320488">
              <a:spcBef>
                <a:spcPts val="500"/>
              </a:spcBef>
              <a:buBlip>
                <a:blip r:embed="rId2"/>
              </a:buBlip>
              <a:defRPr sz="2200">
                <a:solidFill>
                  <a:srgbClr val="000000"/>
                </a:solidFill>
                <a:latin typeface="Candara"/>
                <a:ea typeface="Candara"/>
                <a:cs typeface="Candara"/>
                <a:sym typeface="Candara"/>
              </a:defRPr>
            </a:pPr>
            <a:r>
              <a:t>Les dernières versions de Kubernetes sont incluses.</a:t>
            </a:r>
          </a:p>
          <a:p>
            <a:pPr lvl="1" marL="739588" indent="-320488">
              <a:spcBef>
                <a:spcPts val="500"/>
              </a:spcBef>
              <a:buBlip>
                <a:blip r:embed="rId2"/>
              </a:buBlip>
              <a:defRPr sz="2200">
                <a:solidFill>
                  <a:srgbClr val="000000"/>
                </a:solidFill>
                <a:latin typeface="Candara"/>
                <a:ea typeface="Candara"/>
                <a:cs typeface="Candara"/>
                <a:sym typeface="Candara"/>
              </a:defRPr>
            </a:pPr>
            <a:r>
              <a:rPr b="1"/>
              <a:t>Remarque</a:t>
            </a:r>
            <a:r>
              <a:t> : Docker Desktop n’est pas destiné à un environnement de production, mais plutôt à un environnement de bureau et de développement.</a:t>
            </a:r>
          </a:p>
        </p:txBody>
      </p:sp>
      <p:sp>
        <p:nvSpPr>
          <p:cNvPr id="343" name="Numéro de diapositive"/>
          <p:cNvSpPr/>
          <p:nvPr>
            <p:ph type="sldNum" sz="quarter" idx="2"/>
          </p:nvPr>
        </p:nvSpPr>
        <p:spPr>
          <a:xfrm>
            <a:off x="12160698" y="9213850"/>
            <a:ext cx="304107"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44" name="logo-docker-desktop-blue.png" descr="logo-docker-desktop-blue.png"/>
          <p:cNvPicPr>
            <a:picLocks noChangeAspect="1"/>
          </p:cNvPicPr>
          <p:nvPr/>
        </p:nvPicPr>
        <p:blipFill>
          <a:blip r:embed="rId3">
            <a:extLst/>
          </a:blip>
          <a:stretch>
            <a:fillRect/>
          </a:stretch>
        </p:blipFill>
        <p:spPr>
          <a:xfrm>
            <a:off x="9257830" y="2667000"/>
            <a:ext cx="3429001" cy="482600"/>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Conteneurs Chapitre 2…"/>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Conteneurs	</a:t>
            </a:r>
            <a:r>
              <a:rPr sz="3500">
                <a:solidFill>
                  <a:srgbClr val="5B5854"/>
                </a:solidFill>
              </a:rPr>
              <a:t>Chapitre </a:t>
            </a:r>
            <a:r>
              <a:rPr sz="4000">
                <a:solidFill>
                  <a:srgbClr val="5B5854"/>
                </a:solidFill>
              </a:rPr>
              <a:t>2</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4</a:t>
            </a:r>
            <a:r>
              <a:t> - Précisions sur Docker </a:t>
            </a:r>
          </a:p>
        </p:txBody>
      </p:sp>
      <p:sp>
        <p:nvSpPr>
          <p:cNvPr id="347" name="Des liens pour Docker :…"/>
          <p:cNvSpPr/>
          <p:nvPr>
            <p:ph type="body" idx="1"/>
          </p:nvPr>
        </p:nvSpPr>
        <p:spPr>
          <a:prstGeom prst="rect">
            <a:avLst/>
          </a:prstGeom>
        </p:spPr>
        <p:txBody>
          <a:bodyPr anchor="t"/>
          <a:lstStyle/>
          <a:p>
            <a:pPr marL="320488" indent="-320488">
              <a:spcBef>
                <a:spcPts val="500"/>
              </a:spcBef>
              <a:buBlip>
                <a:blip r:embed="rId2"/>
              </a:buBlip>
              <a:defRPr>
                <a:solidFill>
                  <a:srgbClr val="000000"/>
                </a:solidFill>
                <a:latin typeface="Candara"/>
                <a:ea typeface="Candara"/>
                <a:cs typeface="Candara"/>
                <a:sym typeface="Candara"/>
              </a:defRPr>
            </a:pPr>
            <a:r>
              <a:t>Des liens pour Docker :</a:t>
            </a:r>
          </a:p>
          <a:p>
            <a:pPr lvl="1" marL="739588" indent="-320488">
              <a:spcBef>
                <a:spcPts val="500"/>
              </a:spcBef>
              <a:buBlip>
                <a:blip r:embed="rId2"/>
              </a:buBlip>
              <a:defRPr sz="2200">
                <a:solidFill>
                  <a:srgbClr val="000000"/>
                </a:solidFill>
                <a:latin typeface="Candara"/>
                <a:ea typeface="Candara"/>
                <a:cs typeface="Candara"/>
                <a:sym typeface="Candara"/>
              </a:defRPr>
            </a:pPr>
            <a:r>
              <a:rPr u="sng">
                <a:solidFill>
                  <a:schemeClr val="accent3">
                    <a:hueOff val="929958"/>
                    <a:satOff val="10247"/>
                    <a:lumOff val="-24509"/>
                  </a:schemeClr>
                </a:solidFill>
                <a:hlinkClick r:id="rId3" invalidUrl="" action="" tgtFrame="" tooltip="" history="1" highlightClick="0" endSnd="0"/>
              </a:rPr>
              <a:t>https://www.docker.com/</a:t>
            </a:r>
          </a:p>
          <a:p>
            <a:pPr lvl="1" marL="739588" indent="-320488">
              <a:spcBef>
                <a:spcPts val="500"/>
              </a:spcBef>
              <a:buBlip>
                <a:blip r:embed="rId2"/>
              </a:buBlip>
              <a:defRPr sz="2200">
                <a:solidFill>
                  <a:srgbClr val="000000"/>
                </a:solidFill>
                <a:latin typeface="Candara"/>
                <a:ea typeface="Candara"/>
                <a:cs typeface="Candara"/>
                <a:sym typeface="Candara"/>
              </a:defRPr>
            </a:pPr>
            <a:r>
              <a:rPr u="sng">
                <a:solidFill>
                  <a:schemeClr val="accent3">
                    <a:hueOff val="929958"/>
                    <a:satOff val="10247"/>
                    <a:lumOff val="-24509"/>
                  </a:schemeClr>
                </a:solidFill>
                <a:hlinkClick r:id="rId4" invalidUrl="" action="" tgtFrame="" tooltip="" history="1" highlightClick="0" endSnd="0"/>
              </a:rPr>
              <a:t>Docker</a:t>
            </a:r>
            <a:r>
              <a:t> - Wikilivres </a:t>
            </a:r>
          </a:p>
          <a:p>
            <a:pPr lvl="1" marL="739588" indent="-320488">
              <a:spcBef>
                <a:spcPts val="500"/>
              </a:spcBef>
              <a:buBlip>
                <a:blip r:embed="rId2"/>
              </a:buBlip>
              <a:defRPr sz="2200">
                <a:solidFill>
                  <a:srgbClr val="000000"/>
                </a:solidFill>
                <a:latin typeface="Candara"/>
                <a:ea typeface="Candara"/>
                <a:cs typeface="Candara"/>
                <a:sym typeface="Candara"/>
              </a:defRPr>
            </a:pPr>
            <a:r>
              <a:rPr u="sng">
                <a:solidFill>
                  <a:schemeClr val="accent3">
                    <a:hueOff val="929958"/>
                    <a:satOff val="10247"/>
                    <a:lumOff val="-24509"/>
                  </a:schemeClr>
                </a:solidFill>
                <a:hlinkClick r:id="rId5" invalidUrl="" action="" tgtFrame="" tooltip="" history="1" highlightClick="0" endSnd="0"/>
              </a:rPr>
              <a:t>Docker : qu’est-ce que c’est et comment l’utiliser ?</a:t>
            </a:r>
            <a:r>
              <a:t> - DataScientest</a:t>
            </a:r>
          </a:p>
          <a:p>
            <a:pPr lvl="1" marL="739588" indent="-320488">
              <a:spcBef>
                <a:spcPts val="500"/>
              </a:spcBef>
              <a:buBlip>
                <a:blip r:embed="rId2"/>
              </a:buBlip>
              <a:defRPr sz="2200">
                <a:solidFill>
                  <a:srgbClr val="000000"/>
                </a:solidFill>
                <a:latin typeface="Candara"/>
                <a:ea typeface="Candara"/>
                <a:cs typeface="Candara"/>
                <a:sym typeface="Candara"/>
              </a:defRPr>
            </a:pPr>
            <a:r>
              <a:rPr u="sng">
                <a:solidFill>
                  <a:schemeClr val="accent3">
                    <a:hueOff val="929958"/>
                    <a:satOff val="10247"/>
                    <a:lumOff val="-24509"/>
                  </a:schemeClr>
                </a:solidFill>
                <a:hlinkClick r:id="rId6" invalidUrl="" action="" tgtFrame="" tooltip="" history="1" highlightClick="0" endSnd="0"/>
              </a:rPr>
              <a:t>Optimisez votre déploiement en créant des conteneurs avec Docker</a:t>
            </a:r>
            <a:r>
              <a:t> - OpenClassrooms</a:t>
            </a:r>
          </a:p>
          <a:p>
            <a:pPr lvl="1" marL="739588" indent="-320488">
              <a:spcBef>
                <a:spcPts val="500"/>
              </a:spcBef>
              <a:buBlip>
                <a:blip r:embed="rId2"/>
              </a:buBlip>
              <a:defRPr sz="2200">
                <a:solidFill>
                  <a:srgbClr val="000000"/>
                </a:solidFill>
                <a:latin typeface="Candara"/>
                <a:ea typeface="Candara"/>
                <a:cs typeface="Candara"/>
                <a:sym typeface="Candara"/>
              </a:defRPr>
            </a:pPr>
            <a:r>
              <a:t>AWS : </a:t>
            </a:r>
          </a:p>
          <a:p>
            <a:pPr lvl="2" marL="1158688" indent="-320488">
              <a:spcBef>
                <a:spcPts val="500"/>
              </a:spcBef>
              <a:buBlip>
                <a:blip r:embed="rId2"/>
              </a:buBlip>
              <a:defRPr sz="2200">
                <a:solidFill>
                  <a:srgbClr val="000000"/>
                </a:solidFill>
                <a:latin typeface="Candara"/>
                <a:ea typeface="Candara"/>
                <a:cs typeface="Candara"/>
                <a:sym typeface="Candara"/>
              </a:defRPr>
            </a:pPr>
            <a:r>
              <a:rPr u="sng">
                <a:solidFill>
                  <a:schemeClr val="accent3">
                    <a:hueOff val="929958"/>
                    <a:satOff val="10247"/>
                    <a:lumOff val="-24509"/>
                  </a:schemeClr>
                </a:solidFill>
                <a:hlinkClick r:id="rId7" invalidUrl="" action="" tgtFrame="" tooltip="" history="1" highlightClick="0" endSnd="0"/>
              </a:rPr>
              <a:t>Qu'est-ce que Docker ?</a:t>
            </a:r>
          </a:p>
          <a:p>
            <a:pPr lvl="2" marL="1158688" indent="-320488">
              <a:spcBef>
                <a:spcPts val="500"/>
              </a:spcBef>
              <a:buBlip>
                <a:blip r:embed="rId2"/>
              </a:buBlip>
              <a:defRPr sz="2200">
                <a:solidFill>
                  <a:srgbClr val="000000"/>
                </a:solidFill>
                <a:latin typeface="Candara"/>
                <a:ea typeface="Candara"/>
                <a:cs typeface="Candara"/>
                <a:sym typeface="Candara"/>
              </a:defRPr>
            </a:pPr>
            <a:r>
              <a:rPr u="sng">
                <a:solidFill>
                  <a:schemeClr val="accent3">
                    <a:hueOff val="929958"/>
                    <a:satOff val="10247"/>
                    <a:lumOff val="-24509"/>
                  </a:schemeClr>
                </a:solidFill>
                <a:hlinkClick r:id="rId8" invalidUrl="" action="" tgtFrame="" tooltip="" history="1" highlightClick="0" endSnd="0"/>
              </a:rPr>
              <a:t>Amazon ECS</a:t>
            </a:r>
            <a:r>
              <a:t> - Amazon Elastic Container Service</a:t>
            </a:r>
          </a:p>
          <a:p>
            <a:pPr lvl="2" marL="1158688" indent="-320488">
              <a:spcBef>
                <a:spcPts val="500"/>
              </a:spcBef>
              <a:buBlip>
                <a:blip r:embed="rId2"/>
              </a:buBlip>
              <a:defRPr sz="2200">
                <a:solidFill>
                  <a:srgbClr val="000000"/>
                </a:solidFill>
                <a:latin typeface="Candara"/>
                <a:ea typeface="Candara"/>
                <a:cs typeface="Candara"/>
                <a:sym typeface="Candara"/>
              </a:defRPr>
            </a:pPr>
            <a:r>
              <a:rPr u="sng">
                <a:solidFill>
                  <a:schemeClr val="accent3">
                    <a:hueOff val="929958"/>
                    <a:satOff val="10247"/>
                    <a:lumOff val="-24509"/>
                  </a:schemeClr>
                </a:solidFill>
                <a:hlinkClick r:id="rId9" invalidUrl="" action="" tgtFrame="" tooltip="" history="1" highlightClick="0" endSnd="0"/>
              </a:rPr>
              <a:t>AWS Fargate</a:t>
            </a:r>
            <a:r>
              <a:t> - moteur de calcul sans serveur</a:t>
            </a:r>
          </a:p>
          <a:p>
            <a:pPr lvl="1" marL="739588" indent="-320488">
              <a:spcBef>
                <a:spcPts val="500"/>
              </a:spcBef>
              <a:buBlip>
                <a:blip r:embed="rId2"/>
              </a:buBlip>
              <a:defRPr sz="2200">
                <a:solidFill>
                  <a:srgbClr val="000000"/>
                </a:solidFill>
                <a:latin typeface="Candara"/>
                <a:ea typeface="Candara"/>
                <a:cs typeface="Candara"/>
                <a:sym typeface="Candara"/>
              </a:defRPr>
            </a:pPr>
            <a:r>
              <a:rPr u="sng">
                <a:solidFill>
                  <a:schemeClr val="accent3">
                    <a:hueOff val="929958"/>
                    <a:satOff val="10247"/>
                    <a:lumOff val="-24509"/>
                  </a:schemeClr>
                </a:solidFill>
                <a:hlinkClick r:id="rId10" invalidUrl="" action="" tgtFrame="" tooltip="" history="1" highlightClick="0" endSnd="0"/>
              </a:rPr>
              <a:t>Tutoriel Docker</a:t>
            </a:r>
            <a:r>
              <a:t> - IONOS</a:t>
            </a:r>
          </a:p>
          <a:p>
            <a:pPr lvl="1" marL="739588" indent="-320488">
              <a:spcBef>
                <a:spcPts val="500"/>
              </a:spcBef>
              <a:buBlip>
                <a:blip r:embed="rId2"/>
              </a:buBlip>
              <a:defRPr sz="2200">
                <a:solidFill>
                  <a:srgbClr val="000000"/>
                </a:solidFill>
                <a:latin typeface="Candara"/>
                <a:ea typeface="Candara"/>
                <a:cs typeface="Candara"/>
                <a:sym typeface="Candara"/>
              </a:defRPr>
            </a:pPr>
            <a:r>
              <a:rPr u="sng">
                <a:solidFill>
                  <a:schemeClr val="accent3">
                    <a:hueOff val="929958"/>
                    <a:satOff val="10247"/>
                    <a:lumOff val="-24509"/>
                  </a:schemeClr>
                </a:solidFill>
                <a:hlinkClick r:id="rId11" invalidUrl="" action="" tgtFrame="" tooltip="" history="1" highlightClick="0" endSnd="0"/>
              </a:rPr>
              <a:t>Docker Swarm pour l’orchestration des conteneurs</a:t>
            </a:r>
            <a:r>
              <a:t> - Geekflare</a:t>
            </a:r>
          </a:p>
          <a:p>
            <a:pPr lvl="1" marL="739588" indent="-320488">
              <a:spcBef>
                <a:spcPts val="500"/>
              </a:spcBef>
              <a:buBlip>
                <a:blip r:embed="rId2"/>
              </a:buBlip>
              <a:defRPr sz="2200">
                <a:solidFill>
                  <a:srgbClr val="000000"/>
                </a:solidFill>
                <a:latin typeface="Candara"/>
                <a:ea typeface="Candara"/>
                <a:cs typeface="Candara"/>
                <a:sym typeface="Candara"/>
              </a:defRPr>
            </a:pPr>
            <a:r>
              <a:rPr u="sng">
                <a:solidFill>
                  <a:schemeClr val="accent3">
                    <a:hueOff val="929958"/>
                    <a:satOff val="10247"/>
                    <a:lumOff val="-24509"/>
                  </a:schemeClr>
                </a:solidFill>
                <a:hlinkClick r:id="rId12" invalidUrl="" action="" tgtFrame="" tooltip="" history="1" highlightClick="0" endSnd="0"/>
              </a:rPr>
              <a:t>Construire et Orchestrer des conteneurs</a:t>
            </a:r>
            <a:r>
              <a:t> - Stéphane ROBERT</a:t>
            </a:r>
          </a:p>
          <a:p>
            <a:pPr lvl="1" marL="739588" indent="-320488">
              <a:spcBef>
                <a:spcPts val="500"/>
              </a:spcBef>
              <a:buBlip>
                <a:blip r:embed="rId2"/>
              </a:buBlip>
              <a:defRPr sz="2200">
                <a:solidFill>
                  <a:srgbClr val="000000"/>
                </a:solidFill>
                <a:latin typeface="Candara"/>
                <a:ea typeface="Candara"/>
                <a:cs typeface="Candara"/>
                <a:sym typeface="Candara"/>
              </a:defRPr>
            </a:pPr>
            <a:r>
              <a:rPr u="sng">
                <a:solidFill>
                  <a:schemeClr val="accent3">
                    <a:hueOff val="929958"/>
                    <a:satOff val="10247"/>
                    <a:lumOff val="-24509"/>
                  </a:schemeClr>
                </a:solidFill>
                <a:hlinkClick r:id="rId13" invalidUrl="" action="" tgtFrame="" tooltip="" history="1" highlightClick="0" endSnd="0"/>
              </a:rPr>
              <a:t>Docker Cheat Sheet</a:t>
            </a:r>
            <a:r>
              <a:t> - Stéphane ROBERT</a:t>
            </a:r>
          </a:p>
        </p:txBody>
      </p:sp>
      <p:sp>
        <p:nvSpPr>
          <p:cNvPr id="348" name="Numéro de diapositive"/>
          <p:cNvSpPr/>
          <p:nvPr>
            <p:ph type="sldNum" sz="quarter" idx="2"/>
          </p:nvPr>
        </p:nvSpPr>
        <p:spPr>
          <a:xfrm>
            <a:off x="12154199" y="9213850"/>
            <a:ext cx="317105"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Conteneurs Chapitre 2…"/>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Conteneurs	</a:t>
            </a:r>
            <a:r>
              <a:rPr sz="3500">
                <a:solidFill>
                  <a:srgbClr val="5B5854"/>
                </a:solidFill>
              </a:rPr>
              <a:t>Chapitre </a:t>
            </a:r>
            <a:r>
              <a:rPr sz="4000">
                <a:solidFill>
                  <a:srgbClr val="5B5854"/>
                </a:solidFill>
              </a:rPr>
              <a:t>2</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5</a:t>
            </a:r>
            <a:r>
              <a:t> - Kubernetes </a:t>
            </a:r>
          </a:p>
        </p:txBody>
      </p:sp>
      <p:sp>
        <p:nvSpPr>
          <p:cNvPr id="351" name="Les bases de Kubernetes…"/>
          <p:cNvSpPr/>
          <p:nvPr>
            <p:ph type="body" idx="1"/>
          </p:nvPr>
        </p:nvSpPr>
        <p:spPr>
          <a:prstGeom prst="rect">
            <a:avLst/>
          </a:prstGeom>
        </p:spPr>
        <p:txBody>
          <a:bodyPr anchor="t"/>
          <a:lstStyle/>
          <a:p>
            <a:pPr marL="320488" indent="-320488">
              <a:spcBef>
                <a:spcPts val="800"/>
              </a:spcBef>
              <a:buBlip>
                <a:blip r:embed="rId2"/>
              </a:buBlip>
              <a:defRPr>
                <a:solidFill>
                  <a:srgbClr val="000000"/>
                </a:solidFill>
                <a:latin typeface="Candara"/>
                <a:ea typeface="Candara"/>
                <a:cs typeface="Candara"/>
                <a:sym typeface="Candara"/>
              </a:defRPr>
            </a:pPr>
            <a:r>
              <a:t>Les bases de Kubernetes</a:t>
            </a:r>
          </a:p>
          <a:p>
            <a:pPr lvl="2" marL="1158688" indent="-320488">
              <a:spcBef>
                <a:spcPts val="800"/>
              </a:spcBef>
              <a:buBlip>
                <a:blip r:embed="rId2"/>
              </a:buBlip>
              <a:defRPr sz="2200">
                <a:solidFill>
                  <a:srgbClr val="000000"/>
                </a:solidFill>
                <a:latin typeface="Candara"/>
                <a:ea typeface="Candara"/>
                <a:cs typeface="Candara"/>
                <a:sym typeface="Candara"/>
              </a:defRPr>
            </a:pPr>
            <a:r>
              <a:rPr b="1"/>
              <a:t>Kubernetes</a:t>
            </a:r>
            <a:r>
              <a:t>, alias K8s, est une plateforme open source pour </a:t>
            </a:r>
            <a:r>
              <a:rPr b="1"/>
              <a:t>automatiser</a:t>
            </a:r>
            <a:r>
              <a:t> le déploiement, la montée en charge et la mise en œuvre de conteneurs d'application sur des grappes de serveurs</a:t>
            </a:r>
          </a:p>
          <a:p>
            <a:pPr lvl="2" marL="1158688" indent="-320488">
              <a:spcBef>
                <a:spcPts val="800"/>
              </a:spcBef>
              <a:buBlip>
                <a:blip r:embed="rId2"/>
              </a:buBlip>
              <a:defRPr sz="2200">
                <a:solidFill>
                  <a:srgbClr val="000000"/>
                </a:solidFill>
                <a:latin typeface="Candara"/>
                <a:ea typeface="Candara"/>
                <a:cs typeface="Candara"/>
                <a:sym typeface="Candara"/>
              </a:defRPr>
            </a:pPr>
            <a:r>
              <a:t>Il fonctionne avec différentes séries de technologies de conteneurisation.</a:t>
            </a:r>
          </a:p>
          <a:p>
            <a:pPr lvl="2" marL="1158688" indent="-320488">
              <a:spcBef>
                <a:spcPts val="800"/>
              </a:spcBef>
              <a:buBlip>
                <a:blip r:embed="rId2"/>
              </a:buBlip>
              <a:defRPr sz="2200">
                <a:solidFill>
                  <a:srgbClr val="000000"/>
                </a:solidFill>
                <a:latin typeface="Candara"/>
                <a:ea typeface="Candara"/>
                <a:cs typeface="Candara"/>
                <a:sym typeface="Candara"/>
              </a:defRPr>
            </a:pPr>
            <a:r>
              <a:t>Mais il est souvent utilisé avec </a:t>
            </a:r>
            <a:r>
              <a:rPr b="1"/>
              <a:t>Docker</a:t>
            </a:r>
            <a:r>
              <a:t>. </a:t>
            </a:r>
          </a:p>
          <a:p>
            <a:pPr lvl="2" marL="1158688" indent="-320488">
              <a:spcBef>
                <a:spcPts val="800"/>
              </a:spcBef>
              <a:buBlip>
                <a:blip r:embed="rId2"/>
              </a:buBlip>
              <a:defRPr sz="2200">
                <a:solidFill>
                  <a:srgbClr val="000000"/>
                </a:solidFill>
                <a:latin typeface="Candara"/>
                <a:ea typeface="Candara"/>
                <a:cs typeface="Candara"/>
                <a:sym typeface="Candara"/>
              </a:defRPr>
            </a:pPr>
            <a:r>
              <a:t>Il a été conçu à l'origine par </a:t>
            </a:r>
            <a:r>
              <a:rPr b="1"/>
              <a:t>Google</a:t>
            </a:r>
            <a:r>
              <a:t>, en 2014, puis offert à la </a:t>
            </a:r>
            <a:r>
              <a:rPr b="1"/>
              <a:t>Cloud Native Computing Foundation</a:t>
            </a:r>
            <a:r>
              <a:t>.</a:t>
            </a:r>
          </a:p>
          <a:p>
            <a:pPr lvl="2" marL="1158688" indent="-320488">
              <a:spcBef>
                <a:spcPts val="800"/>
              </a:spcBef>
              <a:buBlip>
                <a:blip r:embed="rId2"/>
              </a:buBlip>
              <a:defRPr sz="2200">
                <a:solidFill>
                  <a:srgbClr val="000000"/>
                </a:solidFill>
                <a:latin typeface="Candara"/>
                <a:ea typeface="Candara"/>
                <a:cs typeface="Candara"/>
                <a:sym typeface="Candara"/>
              </a:defRPr>
            </a:pPr>
            <a:r>
              <a:t>Kubernetes est utilisé par Red Hat pour son produit </a:t>
            </a:r>
            <a:r>
              <a:rPr b="1"/>
              <a:t>OpenShift</a:t>
            </a:r>
            <a:r>
              <a:t>.</a:t>
            </a:r>
          </a:p>
          <a:p>
            <a:pPr lvl="2" marL="1158688" indent="-320488">
              <a:spcBef>
                <a:spcPts val="800"/>
              </a:spcBef>
              <a:buBlip>
                <a:blip r:embed="rId2"/>
              </a:buBlip>
              <a:defRPr sz="2200">
                <a:solidFill>
                  <a:srgbClr val="000000"/>
                </a:solidFill>
                <a:latin typeface="Candara"/>
                <a:ea typeface="Candara"/>
                <a:cs typeface="Candara"/>
                <a:sym typeface="Candara"/>
              </a:defRPr>
            </a:pPr>
            <a:r>
              <a:t>Voir sur </a:t>
            </a:r>
            <a:r>
              <a:rPr u="sng">
                <a:solidFill>
                  <a:schemeClr val="accent3">
                    <a:hueOff val="929958"/>
                    <a:satOff val="10247"/>
                    <a:lumOff val="-24509"/>
                  </a:schemeClr>
                </a:solidFill>
                <a:hlinkClick r:id="rId3" invalidUrl="" action="" tgtFrame="" tooltip="" history="1" highlightClick="0" endSnd="0"/>
              </a:rPr>
              <a:t>kubernetes.io</a:t>
            </a:r>
            <a:r>
              <a:t> :</a:t>
            </a:r>
          </a:p>
          <a:p>
            <a:pPr lvl="3" marL="1577788" indent="-320488">
              <a:spcBef>
                <a:spcPts val="800"/>
              </a:spcBef>
              <a:buBlip>
                <a:blip r:embed="rId2"/>
              </a:buBlip>
              <a:defRPr sz="2200">
                <a:solidFill>
                  <a:srgbClr val="000000"/>
                </a:solidFill>
                <a:latin typeface="Candara"/>
                <a:ea typeface="Candara"/>
                <a:cs typeface="Candara"/>
                <a:sym typeface="Candara"/>
              </a:defRPr>
            </a:pPr>
            <a:r>
              <a:t> </a:t>
            </a:r>
            <a:r>
              <a:rPr u="sng">
                <a:solidFill>
                  <a:schemeClr val="accent3">
                    <a:hueOff val="929958"/>
                    <a:satOff val="10247"/>
                    <a:lumOff val="-24509"/>
                  </a:schemeClr>
                </a:solidFill>
                <a:hlinkClick r:id="rId4" invalidUrl="" action="" tgtFrame="" tooltip="" history="1" highlightClick="0" endSnd="0"/>
              </a:rPr>
              <a:t>Vue d'ensemble</a:t>
            </a:r>
          </a:p>
          <a:p>
            <a:pPr lvl="3" marL="1577788" indent="-320488">
              <a:spcBef>
                <a:spcPts val="800"/>
              </a:spcBef>
              <a:buBlip>
                <a:blip r:embed="rId2"/>
              </a:buBlip>
              <a:defRPr sz="2200">
                <a:solidFill>
                  <a:srgbClr val="000000"/>
                </a:solidFill>
                <a:latin typeface="Candara"/>
                <a:ea typeface="Candara"/>
                <a:cs typeface="Candara"/>
                <a:sym typeface="Candara"/>
              </a:defRPr>
            </a:pPr>
            <a:r>
              <a:rPr u="sng">
                <a:solidFill>
                  <a:schemeClr val="accent3">
                    <a:hueOff val="929958"/>
                    <a:satOff val="10247"/>
                    <a:lumOff val="-24509"/>
                  </a:schemeClr>
                </a:solidFill>
                <a:hlinkClick r:id="rId5" invalidUrl="" action="" tgtFrame="" tooltip="" history="1" highlightClick="0" endSnd="0"/>
              </a:rPr>
              <a:t>Apprendre les bases de Kubernetes</a:t>
            </a:r>
          </a:p>
        </p:txBody>
      </p:sp>
      <p:sp>
        <p:nvSpPr>
          <p:cNvPr id="352" name="Numéro de diapositive"/>
          <p:cNvSpPr/>
          <p:nvPr>
            <p:ph type="sldNum" sz="quarter" idx="2"/>
          </p:nvPr>
        </p:nvSpPr>
        <p:spPr>
          <a:xfrm>
            <a:off x="12154944" y="9213850"/>
            <a:ext cx="315615"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53" name="Kubernetes_logo.png" descr="Kubernetes_logo.png"/>
          <p:cNvPicPr>
            <a:picLocks noChangeAspect="1"/>
          </p:cNvPicPr>
          <p:nvPr/>
        </p:nvPicPr>
        <p:blipFill>
          <a:blip r:embed="rId6">
            <a:extLst/>
          </a:blip>
          <a:stretch>
            <a:fillRect/>
          </a:stretch>
        </p:blipFill>
        <p:spPr>
          <a:xfrm>
            <a:off x="9103539" y="2578100"/>
            <a:ext cx="3641146" cy="646618"/>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Systèmes et applications   SMB111…"/>
          <p:cNvSpPr/>
          <p:nvPr>
            <p:ph type="title"/>
          </p:nvPr>
        </p:nvSpPr>
        <p:spPr>
          <a:prstGeom prst="rect">
            <a:avLst/>
          </a:prstGeom>
        </p:spPr>
        <p:txBody>
          <a:bodyPr/>
          <a:lstStyle/>
          <a:p>
            <a:pPr lvl="2">
              <a:tabLst>
                <a:tab pos="11671300" algn="r"/>
              </a:tabLst>
              <a:defRPr cap="none" sz="4600">
                <a:latin typeface="Candara"/>
                <a:ea typeface="Candara"/>
                <a:cs typeface="Candara"/>
                <a:sym typeface="Candara"/>
              </a:defRPr>
            </a:pPr>
            <a:r>
              <a:rPr>
                <a:solidFill>
                  <a:schemeClr val="accent5">
                    <a:satOff val="-10854"/>
                    <a:lumOff val="-10463"/>
                  </a:schemeClr>
                </a:solidFill>
              </a:rPr>
              <a:t>Systèmes et applications</a:t>
            </a:r>
            <a:r>
              <a:t> </a:t>
            </a:r>
            <a:r>
              <a:rPr>
                <a:solidFill>
                  <a:schemeClr val="accent5">
                    <a:satOff val="-10854"/>
                    <a:lumOff val="-10463"/>
                  </a:schemeClr>
                </a:solidFill>
              </a:rPr>
              <a:t>	</a:t>
            </a:r>
            <a:r>
              <a:t> </a:t>
            </a:r>
            <a:r>
              <a:rPr sz="3800"/>
              <a:t>SMB111</a:t>
            </a:r>
            <a:endParaRPr>
              <a:solidFill>
                <a:schemeClr val="accent5">
                  <a:satOff val="-10854"/>
                  <a:lumOff val="-10463"/>
                </a:schemeClr>
              </a:solidFill>
            </a:endParaRPr>
          </a:p>
          <a:p>
            <a:pPr lvl="4">
              <a:tabLst>
                <a:tab pos="11633200" algn="r"/>
              </a:tabLst>
              <a:defRPr cap="none" sz="3800">
                <a:solidFill>
                  <a:srgbClr val="5B5854"/>
                </a:solidFill>
                <a:latin typeface="Candara"/>
                <a:ea typeface="Candara"/>
                <a:cs typeface="Candara"/>
                <a:sym typeface="Candara"/>
              </a:defRPr>
            </a:pPr>
            <a:r>
              <a:rPr sz="4600">
                <a:solidFill>
                  <a:schemeClr val="accent5">
                    <a:satOff val="-10854"/>
                    <a:lumOff val="-10463"/>
                  </a:schemeClr>
                </a:solidFill>
              </a:rPr>
              <a:t>répartis pour le cloud</a:t>
            </a:r>
            <a:r>
              <a:rPr>
                <a:solidFill>
                  <a:schemeClr val="accent5">
                    <a:satOff val="-10854"/>
                    <a:lumOff val="-10463"/>
                  </a:schemeClr>
                </a:solidFill>
              </a:rPr>
              <a:t>	</a:t>
            </a:r>
            <a:r>
              <a:t>Plan du cours</a:t>
            </a:r>
          </a:p>
        </p:txBody>
      </p:sp>
      <p:sp>
        <p:nvSpPr>
          <p:cNvPr id="158" name="Cloud Computing…"/>
          <p:cNvSpPr/>
          <p:nvPr>
            <p:ph type="body" idx="1"/>
          </p:nvPr>
        </p:nvSpPr>
        <p:spPr>
          <a:prstGeom prst="rect">
            <a:avLst/>
          </a:prstGeom>
        </p:spPr>
        <p:txBody>
          <a:bodyPr anchor="t"/>
          <a:lstStyle/>
          <a:p>
            <a:pPr marL="535177" indent="-535177" defTabSz="572516">
              <a:spcBef>
                <a:spcPts val="500"/>
              </a:spcBef>
              <a:buClr>
                <a:srgbClr val="A1A1A1"/>
              </a:buClr>
              <a:buSzPct val="100000"/>
              <a:buAutoNum type="arabicPeriod" startAt="6"/>
              <a:defRPr sz="3332">
                <a:solidFill>
                  <a:srgbClr val="000000"/>
                </a:solidFill>
                <a:latin typeface="Candara"/>
                <a:ea typeface="Candara"/>
                <a:cs typeface="Candara"/>
                <a:sym typeface="Candara"/>
              </a:defRPr>
            </a:pPr>
            <a:r>
              <a:t>Cloud Computing </a:t>
            </a:r>
          </a:p>
          <a:p>
            <a:pPr lvl="1" marL="821436" indent="-410718" defTabSz="572516">
              <a:spcBef>
                <a:spcPts val="500"/>
              </a:spcBef>
              <a:buBlip>
                <a:blip r:embed="rId2"/>
              </a:buBlip>
              <a:defRPr sz="2548">
                <a:solidFill>
                  <a:srgbClr val="000000"/>
                </a:solidFill>
                <a:latin typeface="Candara"/>
                <a:ea typeface="Candara"/>
                <a:cs typeface="Candara"/>
                <a:sym typeface="Candara"/>
              </a:defRPr>
            </a:pPr>
            <a:r>
              <a:t>Rappels (déjà introduit avec RSX102)</a:t>
            </a:r>
          </a:p>
          <a:p>
            <a:pPr lvl="1" marL="821436" indent="-410718" defTabSz="572516">
              <a:spcBef>
                <a:spcPts val="500"/>
              </a:spcBef>
              <a:buBlip>
                <a:blip r:embed="rId2"/>
              </a:buBlip>
              <a:defRPr sz="2548">
                <a:solidFill>
                  <a:srgbClr val="000000"/>
                </a:solidFill>
                <a:latin typeface="Candara"/>
                <a:ea typeface="Candara"/>
                <a:cs typeface="Candara"/>
                <a:sym typeface="Candara"/>
              </a:defRPr>
            </a:pPr>
            <a:r>
              <a:t>Cloud privé, public et hybride</a:t>
            </a:r>
          </a:p>
          <a:p>
            <a:pPr lvl="1" marL="821436" indent="-410718" defTabSz="572516">
              <a:spcBef>
                <a:spcPts val="500"/>
              </a:spcBef>
              <a:buBlip>
                <a:blip r:embed="rId2"/>
              </a:buBlip>
              <a:defRPr sz="2548">
                <a:solidFill>
                  <a:srgbClr val="000000"/>
                </a:solidFill>
                <a:latin typeface="Candara"/>
                <a:ea typeface="Candara"/>
                <a:cs typeface="Candara"/>
                <a:sym typeface="Candara"/>
              </a:defRPr>
            </a:pPr>
            <a:r>
              <a:t>Modèles de service : IaaS, PaaS, SaaS, ServerLess, etc.</a:t>
            </a:r>
          </a:p>
          <a:p>
            <a:pPr lvl="1" marL="821436" indent="-410718" defTabSz="572516">
              <a:spcBef>
                <a:spcPts val="500"/>
              </a:spcBef>
              <a:buBlip>
                <a:blip r:embed="rId2"/>
              </a:buBlip>
              <a:defRPr sz="2548">
                <a:solidFill>
                  <a:srgbClr val="000000"/>
                </a:solidFill>
                <a:latin typeface="Candara"/>
                <a:ea typeface="Candara"/>
                <a:cs typeface="Candara"/>
                <a:sym typeface="Candara"/>
              </a:defRPr>
            </a:pPr>
            <a:r>
              <a:t>Exemples de fournisseurs </a:t>
            </a:r>
          </a:p>
          <a:p>
            <a:pPr marL="535177" indent="-535177" defTabSz="572516">
              <a:spcBef>
                <a:spcPts val="500"/>
              </a:spcBef>
              <a:buClr>
                <a:srgbClr val="A1A1A1"/>
              </a:buClr>
              <a:buSzPct val="100000"/>
              <a:buAutoNum type="arabicPeriod" startAt="6"/>
              <a:defRPr sz="3332">
                <a:solidFill>
                  <a:srgbClr val="000000"/>
                </a:solidFill>
                <a:latin typeface="Candara"/>
                <a:ea typeface="Candara"/>
                <a:cs typeface="Candara"/>
                <a:sym typeface="Candara"/>
              </a:defRPr>
            </a:pPr>
            <a:r>
              <a:t>Big Data  ; Hadoop </a:t>
            </a:r>
            <a:r>
              <a:rPr sz="2548"/>
              <a:t>(déjà introduit avec RSX102)</a:t>
            </a:r>
          </a:p>
          <a:p>
            <a:pPr lvl="1" marL="821436" indent="-410718" defTabSz="572516">
              <a:spcBef>
                <a:spcPts val="500"/>
              </a:spcBef>
              <a:buBlip>
                <a:blip r:embed="rId2"/>
              </a:buBlip>
              <a:defRPr sz="2548">
                <a:solidFill>
                  <a:srgbClr val="000000"/>
                </a:solidFill>
                <a:latin typeface="Candara"/>
                <a:ea typeface="Candara"/>
                <a:cs typeface="Candara"/>
                <a:sym typeface="Candara"/>
              </a:defRPr>
            </a:pPr>
            <a:r>
              <a:t>Entrepôts et lacs de données</a:t>
            </a:r>
          </a:p>
          <a:p>
            <a:pPr lvl="1" marL="821436" indent="-410718" defTabSz="572516">
              <a:spcBef>
                <a:spcPts val="500"/>
              </a:spcBef>
              <a:buBlip>
                <a:blip r:embed="rId2"/>
              </a:buBlip>
              <a:defRPr sz="2548">
                <a:solidFill>
                  <a:srgbClr val="000000"/>
                </a:solidFill>
                <a:latin typeface="Candara"/>
                <a:ea typeface="Candara"/>
                <a:cs typeface="Candara"/>
                <a:sym typeface="Candara"/>
              </a:defRPr>
            </a:pPr>
            <a:r>
              <a:t>Fonctionnement de Hadoop</a:t>
            </a:r>
            <a:br/>
            <a:br/>
            <a:br/>
            <a:br/>
          </a:p>
        </p:txBody>
      </p:sp>
      <p:sp>
        <p:nvSpPr>
          <p:cNvPr id="159" name="Numéro de diapositive"/>
          <p:cNvSpPr/>
          <p:nvPr>
            <p:ph type="sldNum" sz="quarter" idx="2"/>
          </p:nvPr>
        </p:nvSpPr>
        <p:spPr>
          <a:xfrm>
            <a:off x="12203759" y="9213850"/>
            <a:ext cx="217985"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Conteneurs Chapitre 2…"/>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Conteneurs	</a:t>
            </a:r>
            <a:r>
              <a:rPr sz="3500">
                <a:solidFill>
                  <a:srgbClr val="5B5854"/>
                </a:solidFill>
              </a:rPr>
              <a:t>Chapitre </a:t>
            </a:r>
            <a:r>
              <a:rPr sz="4000">
                <a:solidFill>
                  <a:srgbClr val="5B5854"/>
                </a:solidFill>
              </a:rPr>
              <a:t>2</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5</a:t>
            </a:r>
            <a:r>
              <a:t> - Kubernetes </a:t>
            </a:r>
          </a:p>
        </p:txBody>
      </p:sp>
      <p:sp>
        <p:nvSpPr>
          <p:cNvPr id="356" name="Les bases de Kubernetes, suite……"/>
          <p:cNvSpPr/>
          <p:nvPr>
            <p:ph type="body" idx="1"/>
          </p:nvPr>
        </p:nvSpPr>
        <p:spPr>
          <a:xfrm>
            <a:off x="508000" y="3032123"/>
            <a:ext cx="11988800" cy="5727701"/>
          </a:xfrm>
          <a:prstGeom prst="rect">
            <a:avLst/>
          </a:prstGeom>
        </p:spPr>
        <p:txBody>
          <a:bodyPr anchor="t"/>
          <a:lstStyle/>
          <a:p>
            <a:pPr marL="310873" indent="-310873" defTabSz="566674">
              <a:spcBef>
                <a:spcPts val="500"/>
              </a:spcBef>
              <a:buBlip>
                <a:blip r:embed="rId2"/>
              </a:buBlip>
              <a:defRPr sz="3298">
                <a:solidFill>
                  <a:srgbClr val="000000"/>
                </a:solidFill>
                <a:latin typeface="Candara"/>
                <a:ea typeface="Candara"/>
                <a:cs typeface="Candara"/>
                <a:sym typeface="Candara"/>
              </a:defRPr>
            </a:pPr>
            <a:r>
              <a:t>Les bases de Kubernetes, suite…</a:t>
            </a:r>
          </a:p>
          <a:p>
            <a:pPr lvl="1" marL="717400" indent="-310873" defTabSz="566674">
              <a:spcBef>
                <a:spcPts val="500"/>
              </a:spcBef>
              <a:buBlip>
                <a:blip r:embed="rId2"/>
              </a:buBlip>
              <a:defRPr sz="2134">
                <a:solidFill>
                  <a:srgbClr val="000000"/>
                </a:solidFill>
                <a:latin typeface="Candara"/>
                <a:ea typeface="Candara"/>
                <a:cs typeface="Candara"/>
                <a:sym typeface="Candara"/>
              </a:defRPr>
            </a:pPr>
            <a:r>
              <a:t>L’unité de base de l'ordonnancement dans Kubernetes est appelée « </a:t>
            </a:r>
            <a:r>
              <a:rPr i="1"/>
              <a:t>pod</a:t>
            </a:r>
            <a:r>
              <a:t> ». </a:t>
            </a:r>
          </a:p>
          <a:p>
            <a:pPr lvl="2" marL="1123927" indent="-310873" defTabSz="566674">
              <a:spcBef>
                <a:spcPts val="500"/>
              </a:spcBef>
              <a:buBlip>
                <a:blip r:embed="rId2"/>
              </a:buBlip>
              <a:defRPr sz="2134">
                <a:solidFill>
                  <a:srgbClr val="000000"/>
                </a:solidFill>
                <a:latin typeface="Candara"/>
                <a:ea typeface="Candara"/>
                <a:cs typeface="Candara"/>
                <a:sym typeface="Candara"/>
              </a:defRPr>
            </a:pPr>
            <a:r>
              <a:t>C'est une vue abstraite de composants conteneurisés. </a:t>
            </a:r>
          </a:p>
          <a:p>
            <a:pPr lvl="1" marL="717400" marR="6660020" indent="-310873" defTabSz="566674">
              <a:spcBef>
                <a:spcPts val="500"/>
              </a:spcBef>
              <a:buBlip>
                <a:blip r:embed="rId2"/>
              </a:buBlip>
              <a:defRPr sz="2134">
                <a:solidFill>
                  <a:srgbClr val="000000"/>
                </a:solidFill>
                <a:latin typeface="Candara"/>
                <a:ea typeface="Candara"/>
                <a:cs typeface="Candara"/>
                <a:sym typeface="Candara"/>
              </a:defRPr>
            </a:pPr>
            <a:r>
              <a:t>Les éléments de Kubernetes :</a:t>
            </a:r>
          </a:p>
          <a:p>
            <a:pPr lvl="2" marL="1123927" marR="6660020" indent="-310873" defTabSz="566674">
              <a:spcBef>
                <a:spcPts val="500"/>
              </a:spcBef>
              <a:buBlip>
                <a:blip r:embed="rId2"/>
              </a:buBlip>
              <a:defRPr sz="2134">
                <a:solidFill>
                  <a:srgbClr val="000000"/>
                </a:solidFill>
                <a:latin typeface="Candara"/>
                <a:ea typeface="Candara"/>
                <a:cs typeface="Candara"/>
                <a:sym typeface="Candara"/>
              </a:defRPr>
            </a:pPr>
            <a:r>
              <a:t>Un </a:t>
            </a:r>
            <a:r>
              <a:rPr b="1"/>
              <a:t>pod </a:t>
            </a:r>
            <a:r>
              <a:t>désigne un groupe de conteneur géré par Kubernetes :</a:t>
            </a:r>
          </a:p>
          <a:p>
            <a:pPr lvl="3" marL="1530454" marR="6660020" indent="-310873" defTabSz="566674">
              <a:spcBef>
                <a:spcPts val="500"/>
              </a:spcBef>
              <a:buBlip>
                <a:blip r:embed="rId2"/>
              </a:buBlip>
              <a:defRPr sz="2134">
                <a:solidFill>
                  <a:srgbClr val="000000"/>
                </a:solidFill>
                <a:latin typeface="Candara"/>
                <a:ea typeface="Candara"/>
                <a:cs typeface="Candara"/>
                <a:sym typeface="Candara"/>
              </a:defRPr>
            </a:pPr>
            <a:r>
              <a:t>Il possède une </a:t>
            </a:r>
            <a:r>
              <a:rPr>
                <a:solidFill>
                  <a:srgbClr val="3366CC"/>
                </a:solidFill>
                <a:hlinkClick r:id="rId3" invalidUrl="" action="" tgtFrame="" tooltip="" history="1" highlightClick="0" endSnd="0"/>
              </a:rPr>
              <a:t>adresse IP</a:t>
            </a:r>
            <a:r>
              <a:t> unique ;</a:t>
            </a:r>
          </a:p>
          <a:p>
            <a:pPr lvl="3" marL="1530454" marR="7009220" indent="-310873" defTabSz="566674">
              <a:spcBef>
                <a:spcPts val="500"/>
              </a:spcBef>
              <a:buBlip>
                <a:blip r:embed="rId2"/>
              </a:buBlip>
              <a:defRPr sz="2134">
                <a:solidFill>
                  <a:srgbClr val="000000"/>
                </a:solidFill>
                <a:latin typeface="Candara"/>
                <a:ea typeface="Candara"/>
                <a:cs typeface="Candara"/>
                <a:sym typeface="Candara"/>
              </a:defRPr>
            </a:pPr>
            <a:r>
              <a:t>Il consiste en un ou plusieurs conteneurs qui ont la garantie d'être co-localisés sur une machine hôte et peuvent en partager les ressources.</a:t>
            </a:r>
            <a:br/>
          </a:p>
        </p:txBody>
      </p:sp>
      <p:sp>
        <p:nvSpPr>
          <p:cNvPr id="357" name="Numéro de diapositive"/>
          <p:cNvSpPr/>
          <p:nvPr>
            <p:ph type="sldNum" sz="quarter" idx="2"/>
          </p:nvPr>
        </p:nvSpPr>
        <p:spPr>
          <a:xfrm>
            <a:off x="12147899" y="9213850"/>
            <a:ext cx="329705"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58" name="Fig 1.6 - Mise en réseau des pods et les services pour résoudre les dépendances réseau.…"/>
          <p:cNvSpPr txBox="1"/>
          <p:nvPr/>
        </p:nvSpPr>
        <p:spPr>
          <a:xfrm>
            <a:off x="2161152" y="8609924"/>
            <a:ext cx="9989107" cy="54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0" indent="0" defTabSz="450000">
              <a:spcBef>
                <a:spcPts val="0"/>
              </a:spcBef>
              <a:buClrTx/>
              <a:buSzTx/>
              <a:buNone/>
              <a:defRPr b="1" i="1" sz="1600">
                <a:solidFill>
                  <a:srgbClr val="A26658"/>
                </a:solidFill>
                <a:latin typeface="Lucida Sans Regular"/>
                <a:ea typeface="Lucida Sans Regular"/>
                <a:cs typeface="Lucida Sans Regular"/>
                <a:sym typeface="Lucida Sans Regular"/>
              </a:defRPr>
            </a:pPr>
            <a:r>
              <a:t>Fig 1.6 - Mise en réseau des pods et les services pour résoudre les dépendances réseau. </a:t>
            </a:r>
          </a:p>
          <a:p>
            <a:pPr marL="0" indent="0" defTabSz="450000">
              <a:spcBef>
                <a:spcPts val="0"/>
              </a:spcBef>
              <a:buClrTx/>
              <a:buSzTx/>
              <a:buNone/>
              <a:defRPr i="1" sz="1400">
                <a:solidFill>
                  <a:srgbClr val="A26658"/>
                </a:solidFill>
                <a:latin typeface="Lucida Sans Regular"/>
                <a:ea typeface="Lucida Sans Regular"/>
                <a:cs typeface="Lucida Sans Regular"/>
                <a:sym typeface="Lucida Sans Regular"/>
              </a:defRPr>
            </a:pPr>
            <a:r>
              <a:t>Par Marvin The Paranoid, CC BY-SA 4.0</a:t>
            </a:r>
          </a:p>
        </p:txBody>
      </p:sp>
      <p:pic>
        <p:nvPicPr>
          <p:cNvPr id="359" name="Kubernetes_logo.png" descr="Kubernetes_logo.png"/>
          <p:cNvPicPr>
            <a:picLocks noChangeAspect="1"/>
          </p:cNvPicPr>
          <p:nvPr/>
        </p:nvPicPr>
        <p:blipFill>
          <a:blip r:embed="rId4">
            <a:extLst/>
          </a:blip>
          <a:stretch>
            <a:fillRect/>
          </a:stretch>
        </p:blipFill>
        <p:spPr>
          <a:xfrm>
            <a:off x="9103539" y="2578100"/>
            <a:ext cx="3641146" cy="646618"/>
          </a:xfrm>
          <a:prstGeom prst="rect">
            <a:avLst/>
          </a:prstGeom>
          <a:ln w="12700">
            <a:miter lim="400000"/>
          </a:ln>
        </p:spPr>
      </p:pic>
      <p:grpSp>
        <p:nvGrpSpPr>
          <p:cNvPr id="362" name="Pod-networking.png"/>
          <p:cNvGrpSpPr/>
          <p:nvPr/>
        </p:nvGrpSpPr>
        <p:grpSpPr>
          <a:xfrm>
            <a:off x="5491800" y="5310970"/>
            <a:ext cx="7433677" cy="3339033"/>
            <a:chOff x="0" y="0"/>
            <a:chExt cx="7433676" cy="3339032"/>
          </a:xfrm>
        </p:grpSpPr>
        <p:pic>
          <p:nvPicPr>
            <p:cNvPr id="361" name="Pod-networking.png" descr="Pod-networking.png"/>
            <p:cNvPicPr>
              <a:picLocks noChangeAspect="1"/>
            </p:cNvPicPr>
            <p:nvPr/>
          </p:nvPicPr>
          <p:blipFill>
            <a:blip r:embed="rId5">
              <a:extLst/>
            </a:blip>
            <a:stretch>
              <a:fillRect/>
            </a:stretch>
          </p:blipFill>
          <p:spPr>
            <a:xfrm>
              <a:off x="50800" y="50800"/>
              <a:ext cx="7332077" cy="3237433"/>
            </a:xfrm>
            <a:prstGeom prst="rect">
              <a:avLst/>
            </a:prstGeom>
            <a:ln>
              <a:noFill/>
            </a:ln>
            <a:effectLst/>
          </p:spPr>
        </p:pic>
        <p:pic>
          <p:nvPicPr>
            <p:cNvPr id="360" name="Pod-networking.png" descr="Pod-networking.png"/>
            <p:cNvPicPr>
              <a:picLocks noChangeAspect="0"/>
            </p:cNvPicPr>
            <p:nvPr/>
          </p:nvPicPr>
          <p:blipFill>
            <a:blip r:embed="rId6">
              <a:extLst/>
            </a:blip>
            <a:stretch>
              <a:fillRect/>
            </a:stretch>
          </p:blipFill>
          <p:spPr>
            <a:xfrm>
              <a:off x="0" y="-1"/>
              <a:ext cx="7433677" cy="3339034"/>
            </a:xfrm>
            <a:prstGeom prst="rect">
              <a:avLst/>
            </a:prstGeom>
            <a:effectLst/>
          </p:spPr>
        </p:pic>
      </p:gr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Conteneurs Chapitre 2…"/>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Conteneurs	</a:t>
            </a:r>
            <a:r>
              <a:rPr sz="3500">
                <a:solidFill>
                  <a:srgbClr val="5B5854"/>
                </a:solidFill>
              </a:rPr>
              <a:t>Chapitre </a:t>
            </a:r>
            <a:r>
              <a:rPr sz="4000">
                <a:solidFill>
                  <a:srgbClr val="5B5854"/>
                </a:solidFill>
              </a:rPr>
              <a:t>2</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5</a:t>
            </a:r>
            <a:r>
              <a:t> - Kubernetes </a:t>
            </a:r>
          </a:p>
        </p:txBody>
      </p:sp>
      <p:sp>
        <p:nvSpPr>
          <p:cNvPr id="365" name="Les bases de Kubernetes, suite……"/>
          <p:cNvSpPr/>
          <p:nvPr>
            <p:ph type="body" idx="1"/>
          </p:nvPr>
        </p:nvSpPr>
        <p:spPr>
          <a:xfrm>
            <a:off x="508000" y="3032123"/>
            <a:ext cx="11988800" cy="5727701"/>
          </a:xfrm>
          <a:prstGeom prst="rect">
            <a:avLst/>
          </a:prstGeom>
        </p:spPr>
        <p:txBody>
          <a:bodyPr anchor="t"/>
          <a:lstStyle/>
          <a:p>
            <a:pPr marL="320488" indent="-320488">
              <a:spcBef>
                <a:spcPts val="600"/>
              </a:spcBef>
              <a:buBlip>
                <a:blip r:embed="rId2"/>
              </a:buBlip>
              <a:defRPr>
                <a:solidFill>
                  <a:srgbClr val="000000"/>
                </a:solidFill>
                <a:latin typeface="Candara"/>
                <a:ea typeface="Candara"/>
                <a:cs typeface="Candara"/>
                <a:sym typeface="Candara"/>
              </a:defRPr>
            </a:pPr>
            <a:r>
              <a:t>Les bases de Kubernetes, suite…</a:t>
            </a:r>
          </a:p>
          <a:p>
            <a:pPr lvl="1" marL="739588" indent="-320488">
              <a:spcBef>
                <a:spcPts val="600"/>
              </a:spcBef>
              <a:buBlip>
                <a:blip r:embed="rId2"/>
              </a:buBlip>
              <a:defRPr sz="2200">
                <a:solidFill>
                  <a:srgbClr val="000000"/>
                </a:solidFill>
                <a:latin typeface="Candara"/>
                <a:ea typeface="Candara"/>
                <a:cs typeface="Candara"/>
                <a:sym typeface="Candara"/>
              </a:defRPr>
            </a:pPr>
            <a:r>
              <a:t>Les éléments de Kubernetes, suite…</a:t>
            </a:r>
          </a:p>
          <a:p>
            <a:pPr lvl="2" marL="1158688" indent="-320488">
              <a:spcBef>
                <a:spcPts val="600"/>
              </a:spcBef>
              <a:buBlip>
                <a:blip r:embed="rId2"/>
              </a:buBlip>
              <a:defRPr sz="2200">
                <a:solidFill>
                  <a:srgbClr val="000000"/>
                </a:solidFill>
                <a:latin typeface="Candara"/>
                <a:ea typeface="Candara"/>
                <a:cs typeface="Candara"/>
                <a:sym typeface="Candara"/>
              </a:defRPr>
            </a:pPr>
            <a:r>
              <a:t>Un </a:t>
            </a:r>
            <a:r>
              <a:rPr b="1"/>
              <a:t>service</a:t>
            </a:r>
            <a:r>
              <a:t> Kubernetes est un groupe de pods travaillant ensemble.</a:t>
            </a:r>
          </a:p>
          <a:p>
            <a:pPr lvl="2" marL="1158688" indent="-320488">
              <a:spcBef>
                <a:spcPts val="600"/>
              </a:spcBef>
              <a:buBlip>
                <a:blip r:embed="rId2"/>
              </a:buBlip>
              <a:defRPr sz="2200">
                <a:solidFill>
                  <a:srgbClr val="000000"/>
                </a:solidFill>
                <a:latin typeface="Candara"/>
                <a:ea typeface="Candara"/>
                <a:cs typeface="Candara"/>
                <a:sym typeface="Candara"/>
              </a:defRPr>
            </a:pPr>
            <a:r>
              <a:t>Labels et selectors :</a:t>
            </a:r>
          </a:p>
          <a:p>
            <a:pPr lvl="3" marL="1577788" indent="-320488">
              <a:spcBef>
                <a:spcPts val="600"/>
              </a:spcBef>
              <a:buBlip>
                <a:blip r:embed="rId2"/>
              </a:buBlip>
              <a:defRPr sz="2200">
                <a:solidFill>
                  <a:srgbClr val="000000"/>
                </a:solidFill>
                <a:latin typeface="Candara"/>
                <a:ea typeface="Candara"/>
                <a:cs typeface="Candara"/>
                <a:sym typeface="Candara"/>
              </a:defRPr>
            </a:pPr>
            <a:r>
              <a:t>Kubernetes permet à des clients (utilisateurs et composants internes) d'attacher des paires clés-valeurs appelées « labels » à n'importe quel objet d'API dans le système, par exemple les pods et les nodes. </a:t>
            </a:r>
          </a:p>
          <a:p>
            <a:pPr lvl="3" marL="1577788" indent="-320488">
              <a:spcBef>
                <a:spcPts val="600"/>
              </a:spcBef>
              <a:buBlip>
                <a:blip r:embed="rId2"/>
              </a:buBlip>
              <a:defRPr sz="2200">
                <a:solidFill>
                  <a:srgbClr val="000000"/>
                </a:solidFill>
                <a:latin typeface="Candara"/>
                <a:ea typeface="Candara"/>
                <a:cs typeface="Candara"/>
                <a:sym typeface="Candara"/>
              </a:defRPr>
            </a:pPr>
            <a:r>
              <a:t>Ils constituent le premier mécanisme de groupement dans Kubernetes, et sont utilisés pour déterminer les composants sur lesquels appliquer une opération</a:t>
            </a:r>
          </a:p>
          <a:p>
            <a:pPr lvl="3" marL="1577788" indent="-320488">
              <a:spcBef>
                <a:spcPts val="600"/>
              </a:spcBef>
              <a:buBlip>
                <a:blip r:embed="rId2"/>
              </a:buBlip>
              <a:defRPr sz="2200">
                <a:solidFill>
                  <a:srgbClr val="000000"/>
                </a:solidFill>
                <a:latin typeface="Candara"/>
                <a:ea typeface="Candara"/>
                <a:cs typeface="Candara"/>
                <a:sym typeface="Candara"/>
              </a:defRPr>
            </a:pPr>
            <a:r>
              <a:t>Un</a:t>
            </a:r>
            <a:r>
              <a:rPr i="1"/>
              <a:t> label selectors</a:t>
            </a:r>
            <a:r>
              <a:t> est une interrogation faite avec des labels</a:t>
            </a:r>
          </a:p>
          <a:p>
            <a:pPr lvl="2" marL="1158688" indent="-320488">
              <a:spcBef>
                <a:spcPts val="600"/>
              </a:spcBef>
              <a:buBlip>
                <a:blip r:embed="rId2"/>
              </a:buBlip>
              <a:defRPr sz="2200">
                <a:solidFill>
                  <a:srgbClr val="000000"/>
                </a:solidFill>
                <a:latin typeface="Candara"/>
                <a:ea typeface="Candara"/>
                <a:cs typeface="Candara"/>
                <a:sym typeface="Candara"/>
              </a:defRPr>
            </a:pPr>
            <a:r>
              <a:t>Contrôleur : </a:t>
            </a:r>
          </a:p>
          <a:p>
            <a:pPr lvl="3" marL="1577788" indent="-320488">
              <a:spcBef>
                <a:spcPts val="600"/>
              </a:spcBef>
              <a:buBlip>
                <a:blip r:embed="rId2"/>
              </a:buBlip>
              <a:defRPr sz="2200">
                <a:solidFill>
                  <a:srgbClr val="000000"/>
                </a:solidFill>
                <a:latin typeface="Candara"/>
                <a:ea typeface="Candara"/>
                <a:cs typeface="Candara"/>
                <a:sym typeface="Candara"/>
              </a:defRPr>
            </a:pPr>
            <a:r>
              <a:t>C’est une boucle d'arbitrage qui pilote l'état courant d'un cluster vers son état désiré.</a:t>
            </a:r>
          </a:p>
          <a:p>
            <a:pPr lvl="3" marL="1577788" indent="-320488">
              <a:spcBef>
                <a:spcPts val="600"/>
              </a:spcBef>
              <a:buBlip>
                <a:blip r:embed="rId2"/>
              </a:buBlip>
              <a:defRPr sz="2200">
                <a:solidFill>
                  <a:srgbClr val="000000"/>
                </a:solidFill>
                <a:latin typeface="Candara"/>
                <a:ea typeface="Candara"/>
                <a:cs typeface="Candara"/>
                <a:sym typeface="Candara"/>
              </a:defRPr>
            </a:pPr>
            <a:r>
              <a:t>Il effectue cette action en gérant un ensemble de pods.</a:t>
            </a:r>
          </a:p>
        </p:txBody>
      </p:sp>
      <p:sp>
        <p:nvSpPr>
          <p:cNvPr id="366" name="Numéro de diapositive"/>
          <p:cNvSpPr/>
          <p:nvPr>
            <p:ph type="sldNum" sz="quarter" idx="2"/>
          </p:nvPr>
        </p:nvSpPr>
        <p:spPr>
          <a:xfrm>
            <a:off x="12166850" y="9213850"/>
            <a:ext cx="29180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67" name="Kubernetes_logo.png" descr="Kubernetes_logo.png"/>
          <p:cNvPicPr>
            <a:picLocks noChangeAspect="1"/>
          </p:cNvPicPr>
          <p:nvPr/>
        </p:nvPicPr>
        <p:blipFill>
          <a:blip r:embed="rId3">
            <a:extLst/>
          </a:blip>
          <a:stretch>
            <a:fillRect/>
          </a:stretch>
        </p:blipFill>
        <p:spPr>
          <a:xfrm>
            <a:off x="9103539" y="2578100"/>
            <a:ext cx="3641146" cy="646618"/>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Conteneurs Chapitre 2…"/>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Conteneurs	</a:t>
            </a:r>
            <a:r>
              <a:rPr sz="3500">
                <a:solidFill>
                  <a:srgbClr val="5B5854"/>
                </a:solidFill>
              </a:rPr>
              <a:t>Chapitre </a:t>
            </a:r>
            <a:r>
              <a:rPr sz="4000">
                <a:solidFill>
                  <a:srgbClr val="5B5854"/>
                </a:solidFill>
              </a:rPr>
              <a:t>2</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5</a:t>
            </a:r>
            <a:r>
              <a:t> - Kubernetes </a:t>
            </a:r>
          </a:p>
        </p:txBody>
      </p:sp>
      <p:sp>
        <p:nvSpPr>
          <p:cNvPr id="370" name="Architecture d’un cluster Kubernetes  Plan de contrôle         Nœuds"/>
          <p:cNvSpPr/>
          <p:nvPr>
            <p:ph type="body" idx="1"/>
          </p:nvPr>
        </p:nvSpPr>
        <p:spPr>
          <a:xfrm>
            <a:off x="508000" y="3032123"/>
            <a:ext cx="11988800" cy="5727701"/>
          </a:xfrm>
          <a:prstGeom prst="rect">
            <a:avLst/>
          </a:prstGeom>
        </p:spPr>
        <p:txBody>
          <a:bodyPr anchor="t"/>
          <a:lstStyle/>
          <a:p>
            <a:pPr marL="310873" indent="-310873" defTabSz="566674">
              <a:spcBef>
                <a:spcPts val="700"/>
              </a:spcBef>
              <a:buBlip>
                <a:blip r:embed="rId2"/>
              </a:buBlip>
              <a:defRPr sz="3298">
                <a:solidFill>
                  <a:srgbClr val="000000"/>
                </a:solidFill>
                <a:latin typeface="Candara"/>
                <a:ea typeface="Candara"/>
                <a:cs typeface="Candara"/>
                <a:sym typeface="Candara"/>
              </a:defRPr>
            </a:pPr>
            <a:r>
              <a:t>Architecture d’un cluster Kubernetes</a:t>
            </a:r>
            <a:br/>
            <a:br>
              <a:rPr sz="2522"/>
            </a:br>
            <a:r>
              <a:rPr sz="2134"/>
              <a:t>Plan de contrôle</a:t>
            </a:r>
            <a:br>
              <a:rPr sz="2134"/>
            </a:br>
            <a:br>
              <a:rPr sz="2134"/>
            </a:br>
            <a:br>
              <a:rPr sz="2134"/>
            </a:br>
            <a:br>
              <a:rPr sz="2134"/>
            </a:br>
            <a:br>
              <a:rPr sz="2134"/>
            </a:br>
            <a:br>
              <a:rPr sz="2134"/>
            </a:br>
            <a:br>
              <a:rPr sz="2134"/>
            </a:br>
            <a:br>
              <a:rPr sz="2134"/>
            </a:br>
            <a:br>
              <a:rPr sz="2134"/>
            </a:br>
            <a:r>
              <a:rPr sz="2134"/>
              <a:t>Nœuds</a:t>
            </a:r>
            <a:br>
              <a:rPr sz="2134"/>
            </a:br>
            <a:br>
              <a:rPr sz="2134"/>
            </a:br>
            <a:br>
              <a:rPr sz="2134"/>
            </a:br>
            <a:br>
              <a:rPr sz="2134"/>
            </a:br>
          </a:p>
        </p:txBody>
      </p:sp>
      <p:sp>
        <p:nvSpPr>
          <p:cNvPr id="371" name="Numéro de diapositive"/>
          <p:cNvSpPr/>
          <p:nvPr>
            <p:ph type="sldNum" sz="quarter" idx="2"/>
          </p:nvPr>
        </p:nvSpPr>
        <p:spPr>
          <a:xfrm>
            <a:off x="12157920" y="9213850"/>
            <a:ext cx="30966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72" name="Kubernetes_logo.png" descr="Kubernetes_logo.png"/>
          <p:cNvPicPr>
            <a:picLocks noChangeAspect="1"/>
          </p:cNvPicPr>
          <p:nvPr/>
        </p:nvPicPr>
        <p:blipFill>
          <a:blip r:embed="rId3">
            <a:extLst/>
          </a:blip>
          <a:stretch>
            <a:fillRect/>
          </a:stretch>
        </p:blipFill>
        <p:spPr>
          <a:xfrm>
            <a:off x="9103539" y="2578100"/>
            <a:ext cx="3641146" cy="646618"/>
          </a:xfrm>
          <a:prstGeom prst="rect">
            <a:avLst/>
          </a:prstGeom>
          <a:ln w="12700">
            <a:miter lim="400000"/>
          </a:ln>
        </p:spPr>
      </p:pic>
      <p:pic>
        <p:nvPicPr>
          <p:cNvPr id="373" name="640px-Kubernetes.png" descr="640px-Kubernetes.png"/>
          <p:cNvPicPr>
            <a:picLocks noChangeAspect="1"/>
          </p:cNvPicPr>
          <p:nvPr/>
        </p:nvPicPr>
        <p:blipFill>
          <a:blip r:embed="rId4">
            <a:extLst/>
          </a:blip>
          <a:stretch>
            <a:fillRect/>
          </a:stretch>
        </p:blipFill>
        <p:spPr>
          <a:xfrm>
            <a:off x="3143254" y="3705838"/>
            <a:ext cx="7610716" cy="5386960"/>
          </a:xfrm>
          <a:prstGeom prst="rect">
            <a:avLst/>
          </a:prstGeom>
          <a:ln w="12700">
            <a:miter lim="400000"/>
          </a:ln>
        </p:spPr>
      </p:pic>
      <p:sp>
        <p:nvSpPr>
          <p:cNvPr id="374" name="Fig 2.4 - Diagramme d'architecture de Kubernetes. Par Khtan66 , CC BY-SA 4.0"/>
          <p:cNvSpPr txBox="1"/>
          <p:nvPr/>
        </p:nvSpPr>
        <p:spPr>
          <a:xfrm>
            <a:off x="2922359" y="8915537"/>
            <a:ext cx="8949929"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0" indent="0" defTabSz="450000">
              <a:spcBef>
                <a:spcPts val="0"/>
              </a:spcBef>
              <a:buClrTx/>
              <a:buSzTx/>
              <a:buNone/>
              <a:defRPr b="1" i="1" sz="1600">
                <a:solidFill>
                  <a:srgbClr val="A26658"/>
                </a:solidFill>
                <a:latin typeface="Lucida Sans Regular"/>
                <a:ea typeface="Lucida Sans Regular"/>
                <a:cs typeface="Lucida Sans Regular"/>
                <a:sym typeface="Lucida Sans Regular"/>
              </a:defRPr>
            </a:pPr>
            <a:r>
              <a:t>Fig 2.4 - Diagramme d'architecture de Kubernetes. </a:t>
            </a:r>
            <a:r>
              <a:rPr b="0" sz="1400"/>
              <a:t>Par Khtan66 , CC BY-SA 4.0</a:t>
            </a:r>
          </a:p>
        </p:txBody>
      </p:sp>
      <p:sp>
        <p:nvSpPr>
          <p:cNvPr id="375" name="Ligne"/>
          <p:cNvSpPr/>
          <p:nvPr/>
        </p:nvSpPr>
        <p:spPr>
          <a:xfrm>
            <a:off x="2826237" y="4183280"/>
            <a:ext cx="1588679" cy="113138"/>
          </a:xfrm>
          <a:prstGeom prst="line">
            <a:avLst/>
          </a:prstGeom>
          <a:ln w="38100">
            <a:solidFill>
              <a:schemeClr val="accent5">
                <a:satOff val="-10854"/>
                <a:lumOff val="-10463"/>
              </a:schemeClr>
            </a:solidFill>
            <a:miter lim="400000"/>
            <a:tailEnd type="triangle"/>
          </a:ln>
        </p:spPr>
        <p:txBody>
          <a:bodyPr lIns="50800" tIns="50800" rIns="50800" bIns="50800" anchor="ctr"/>
          <a:lstStyle/>
          <a:p>
            <a:pPr marL="0" indent="0" algn="ctr">
              <a:spcBef>
                <a:spcPts val="0"/>
              </a:spcBef>
              <a:buClrTx/>
              <a:buSzTx/>
              <a:buNone/>
              <a:defRPr sz="3000">
                <a:solidFill>
                  <a:srgbClr val="606060"/>
                </a:solidFill>
                <a:latin typeface="+mn-lt"/>
                <a:ea typeface="+mn-ea"/>
                <a:cs typeface="+mn-cs"/>
                <a:sym typeface="Gill Sans"/>
              </a:defRPr>
            </a:pPr>
          </a:p>
        </p:txBody>
      </p:sp>
      <p:sp>
        <p:nvSpPr>
          <p:cNvPr id="376" name="Ligne"/>
          <p:cNvSpPr/>
          <p:nvPr/>
        </p:nvSpPr>
        <p:spPr>
          <a:xfrm>
            <a:off x="1854617" y="7190807"/>
            <a:ext cx="1685144" cy="1"/>
          </a:xfrm>
          <a:prstGeom prst="line">
            <a:avLst/>
          </a:prstGeom>
          <a:ln w="38100">
            <a:solidFill>
              <a:schemeClr val="accent5">
                <a:satOff val="-10854"/>
                <a:lumOff val="-10463"/>
              </a:schemeClr>
            </a:solidFill>
            <a:miter lim="400000"/>
            <a:tailEnd type="triangle"/>
          </a:ln>
        </p:spPr>
        <p:txBody>
          <a:bodyPr lIns="50800" tIns="50800" rIns="50800" bIns="50800" anchor="ctr"/>
          <a:lstStyle/>
          <a:p>
            <a:pPr marL="0" indent="0" algn="ctr">
              <a:spcBef>
                <a:spcPts val="0"/>
              </a:spcBef>
              <a:buClrTx/>
              <a:buSzTx/>
              <a:buNone/>
              <a:defRPr sz="3000">
                <a:solidFill>
                  <a:srgbClr val="606060"/>
                </a:solidFill>
                <a:latin typeface="+mn-lt"/>
                <a:ea typeface="+mn-ea"/>
                <a:cs typeface="+mn-cs"/>
                <a:sym typeface="Gill Sans"/>
              </a:defRPr>
            </a:pP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8" name="Conteneurs Chapitre 2…"/>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Conteneurs	</a:t>
            </a:r>
            <a:r>
              <a:rPr sz="3500">
                <a:solidFill>
                  <a:srgbClr val="5B5854"/>
                </a:solidFill>
              </a:rPr>
              <a:t>Chapitre </a:t>
            </a:r>
            <a:r>
              <a:rPr sz="4000">
                <a:solidFill>
                  <a:srgbClr val="5B5854"/>
                </a:solidFill>
              </a:rPr>
              <a:t>2</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5</a:t>
            </a:r>
            <a:r>
              <a:t> - Kubernetes </a:t>
            </a:r>
          </a:p>
        </p:txBody>
      </p:sp>
      <p:sp>
        <p:nvSpPr>
          <p:cNvPr id="379" name="Architecture d’un cluster Kubernetes, suite……"/>
          <p:cNvSpPr/>
          <p:nvPr>
            <p:ph type="body" idx="1"/>
          </p:nvPr>
        </p:nvSpPr>
        <p:spPr>
          <a:xfrm>
            <a:off x="508000" y="3032123"/>
            <a:ext cx="11988800" cy="5727701"/>
          </a:xfrm>
          <a:prstGeom prst="rect">
            <a:avLst/>
          </a:prstGeom>
        </p:spPr>
        <p:txBody>
          <a:bodyPr anchor="t"/>
          <a:lstStyle/>
          <a:p>
            <a:pPr marL="298054" indent="-298054" defTabSz="543305">
              <a:spcBef>
                <a:spcPts val="700"/>
              </a:spcBef>
              <a:buBlip>
                <a:blip r:embed="rId2"/>
              </a:buBlip>
              <a:defRPr sz="3162">
                <a:solidFill>
                  <a:srgbClr val="000000"/>
                </a:solidFill>
                <a:latin typeface="Candara"/>
                <a:ea typeface="Candara"/>
                <a:cs typeface="Candara"/>
                <a:sym typeface="Candara"/>
              </a:defRPr>
            </a:pPr>
            <a:r>
              <a:t>Architecture d’un cluster Kubernetes, suite…</a:t>
            </a:r>
          </a:p>
          <a:p>
            <a:pPr lvl="1" marL="687817" indent="-298054" defTabSz="543305">
              <a:spcBef>
                <a:spcPts val="700"/>
              </a:spcBef>
              <a:buBlip>
                <a:blip r:embed="rId2"/>
              </a:buBlip>
              <a:defRPr sz="2046">
                <a:solidFill>
                  <a:srgbClr val="000000"/>
                </a:solidFill>
                <a:latin typeface="Candara"/>
                <a:ea typeface="Candara"/>
                <a:cs typeface="Candara"/>
                <a:sym typeface="Candara"/>
              </a:defRPr>
            </a:pPr>
            <a:r>
              <a:t>Un </a:t>
            </a:r>
            <a:r>
              <a:rPr b="1"/>
              <a:t>cluster Kubernetes</a:t>
            </a:r>
            <a:r>
              <a:t> est un ensemble de machines (les nœuds ou </a:t>
            </a:r>
            <a:r>
              <a:rPr b="1"/>
              <a:t>nodes</a:t>
            </a:r>
            <a:r>
              <a:t>) qui permettent d'exécuter des applications conteneurisées. </a:t>
            </a:r>
          </a:p>
          <a:p>
            <a:pPr lvl="2" marL="1077580" indent="-298054" defTabSz="543305">
              <a:spcBef>
                <a:spcPts val="700"/>
              </a:spcBef>
              <a:buBlip>
                <a:blip r:embed="rId2"/>
              </a:buBlip>
              <a:defRPr sz="2046">
                <a:solidFill>
                  <a:srgbClr val="000000"/>
                </a:solidFill>
                <a:latin typeface="Candara"/>
                <a:ea typeface="Candara"/>
                <a:cs typeface="Candara"/>
                <a:sym typeface="Candara"/>
              </a:defRPr>
            </a:pPr>
            <a:r>
              <a:t>Si vous exécutez Kubernetes, vous exécutez un cluster.</a:t>
            </a:r>
          </a:p>
          <a:p>
            <a:pPr lvl="1" marL="687817" indent="-298054" defTabSz="543305">
              <a:spcBef>
                <a:spcPts val="700"/>
              </a:spcBef>
              <a:buBlip>
                <a:blip r:embed="rId2"/>
              </a:buBlip>
              <a:defRPr sz="2046">
                <a:solidFill>
                  <a:srgbClr val="000000"/>
                </a:solidFill>
                <a:latin typeface="Candara"/>
                <a:ea typeface="Candara"/>
                <a:cs typeface="Candara"/>
                <a:sym typeface="Candara"/>
              </a:defRPr>
            </a:pPr>
            <a:r>
              <a:t>Un cluster comprend au minimum un </a:t>
            </a:r>
            <a:r>
              <a:rPr b="1"/>
              <a:t>plan de contrôle</a:t>
            </a:r>
            <a:r>
              <a:t> avec une ou plusieurs machines de calcul (ou </a:t>
            </a:r>
            <a:r>
              <a:rPr b="1"/>
              <a:t>nœuds</a:t>
            </a:r>
            <a:r>
              <a:t>).</a:t>
            </a:r>
          </a:p>
          <a:p>
            <a:pPr lvl="1" marL="687817" indent="-298054" defTabSz="543305">
              <a:spcBef>
                <a:spcPts val="700"/>
              </a:spcBef>
              <a:buBlip>
                <a:blip r:embed="rId2"/>
              </a:buBlip>
              <a:defRPr sz="2046">
                <a:solidFill>
                  <a:srgbClr val="000000"/>
                </a:solidFill>
                <a:latin typeface="Candara"/>
                <a:ea typeface="Candara"/>
                <a:cs typeface="Candara"/>
                <a:sym typeface="Candara"/>
              </a:defRPr>
            </a:pPr>
            <a:r>
              <a:t>Le </a:t>
            </a:r>
            <a:r>
              <a:rPr b="1"/>
              <a:t>plan de contrôle</a:t>
            </a:r>
            <a:r>
              <a:t> est responsable du maintien du cluster dans un état souhaité ;</a:t>
            </a:r>
          </a:p>
          <a:p>
            <a:pPr lvl="2" marL="1077580" indent="-298054" defTabSz="543305">
              <a:spcBef>
                <a:spcPts val="700"/>
              </a:spcBef>
              <a:buBlip>
                <a:blip r:embed="rId2"/>
              </a:buBlip>
              <a:defRPr sz="2046">
                <a:solidFill>
                  <a:srgbClr val="000000"/>
                </a:solidFill>
                <a:latin typeface="Candara"/>
                <a:ea typeface="Candara"/>
                <a:cs typeface="Candara"/>
                <a:sym typeface="Candara"/>
              </a:defRPr>
            </a:pPr>
            <a:r>
              <a:t>il vérifie, par exemple, les applications exécutées et les images de conteneurs utilisées.</a:t>
            </a:r>
          </a:p>
          <a:p>
            <a:pPr lvl="2" marL="1077580" indent="-298054" defTabSz="543305">
              <a:spcBef>
                <a:spcPts val="700"/>
              </a:spcBef>
              <a:buBlip>
                <a:blip r:embed="rId2"/>
              </a:buBlip>
              <a:defRPr sz="2046">
                <a:solidFill>
                  <a:srgbClr val="000000"/>
                </a:solidFill>
                <a:latin typeface="Candara"/>
                <a:ea typeface="Candara"/>
                <a:cs typeface="Candara"/>
                <a:sym typeface="Candara"/>
              </a:defRPr>
            </a:pPr>
            <a:r>
              <a:t>Le </a:t>
            </a:r>
            <a:r>
              <a:rPr b="1"/>
              <a:t>maître Kubernetes</a:t>
            </a:r>
            <a:r>
              <a:t> est l'unité de contrôle principale qui gère la charge de travail et dirige les communications dans le système.</a:t>
            </a:r>
          </a:p>
          <a:p>
            <a:pPr lvl="2" marL="1077580" indent="-298054" defTabSz="543305">
              <a:spcBef>
                <a:spcPts val="700"/>
              </a:spcBef>
              <a:buBlip>
                <a:blip r:embed="rId2"/>
              </a:buBlip>
              <a:defRPr sz="2046">
                <a:solidFill>
                  <a:srgbClr val="000000"/>
                </a:solidFill>
                <a:latin typeface="Candara"/>
                <a:ea typeface="Candara"/>
                <a:cs typeface="Candara"/>
                <a:sym typeface="Candara"/>
              </a:defRPr>
            </a:pPr>
            <a:r>
              <a:t>Les composants d’un plan de contrôle sont : </a:t>
            </a:r>
            <a:r>
              <a:rPr b="1"/>
              <a:t>etcd</a:t>
            </a:r>
            <a:r>
              <a:t>, le </a:t>
            </a:r>
            <a:r>
              <a:rPr b="1"/>
              <a:t>serveur d’API</a:t>
            </a:r>
            <a:r>
              <a:t>, L’</a:t>
            </a:r>
            <a:r>
              <a:rPr b="1"/>
              <a:t>ordonnanceur</a:t>
            </a:r>
            <a:r>
              <a:t> (</a:t>
            </a:r>
            <a:r>
              <a:rPr i="1"/>
              <a:t>scheduler</a:t>
            </a:r>
            <a:r>
              <a:t>), le </a:t>
            </a:r>
            <a:r>
              <a:rPr b="1"/>
              <a:t>gestionnaire de contrôle</a:t>
            </a:r>
            <a:r>
              <a:t> (controller manager).</a:t>
            </a:r>
          </a:p>
          <a:p>
            <a:pPr lvl="3" marL="1467342" indent="-298054" defTabSz="543305">
              <a:spcBef>
                <a:spcPts val="700"/>
              </a:spcBef>
              <a:buBlip>
                <a:blip r:embed="rId2"/>
              </a:buBlip>
              <a:defRPr sz="2046">
                <a:solidFill>
                  <a:srgbClr val="000000"/>
                </a:solidFill>
                <a:latin typeface="Candara"/>
                <a:ea typeface="Candara"/>
                <a:cs typeface="Candara"/>
                <a:sym typeface="Candara"/>
              </a:defRPr>
            </a:pPr>
            <a:r>
              <a:t>Ces composants sont détaillés ci-après.</a:t>
            </a:r>
          </a:p>
          <a:p>
            <a:pPr lvl="1" marL="687817" indent="-298054" defTabSz="543305">
              <a:spcBef>
                <a:spcPts val="700"/>
              </a:spcBef>
              <a:buBlip>
                <a:blip r:embed="rId2"/>
              </a:buBlip>
              <a:defRPr sz="2046">
                <a:solidFill>
                  <a:srgbClr val="000000"/>
                </a:solidFill>
                <a:latin typeface="Candara"/>
                <a:ea typeface="Candara"/>
                <a:cs typeface="Candara"/>
                <a:sym typeface="Candara"/>
              </a:defRPr>
            </a:pPr>
            <a:r>
              <a:t>Ce sont les </a:t>
            </a:r>
            <a:r>
              <a:rPr b="1"/>
              <a:t>nœuds, </a:t>
            </a:r>
            <a:r>
              <a:t>ou</a:t>
            </a:r>
            <a:r>
              <a:rPr b="1"/>
              <a:t> </a:t>
            </a:r>
            <a:r>
              <a:rPr b="1" i="1"/>
              <a:t>nodes,</a:t>
            </a:r>
            <a:r>
              <a:t> qui exécutent concrètement les applications et les charges de travail, grâce aux </a:t>
            </a:r>
            <a:r>
              <a:rPr b="1"/>
              <a:t>pods</a:t>
            </a:r>
            <a:r>
              <a:t> qu’ils contiennent.</a:t>
            </a:r>
          </a:p>
        </p:txBody>
      </p:sp>
      <p:sp>
        <p:nvSpPr>
          <p:cNvPr id="380" name="Numéro de diapositive"/>
          <p:cNvSpPr/>
          <p:nvPr>
            <p:ph type="sldNum" sz="quarter" idx="2"/>
          </p:nvPr>
        </p:nvSpPr>
        <p:spPr>
          <a:xfrm>
            <a:off x="12156333" y="9213850"/>
            <a:ext cx="312837"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81" name="Kubernetes_logo.png" descr="Kubernetes_logo.png"/>
          <p:cNvPicPr>
            <a:picLocks noChangeAspect="1"/>
          </p:cNvPicPr>
          <p:nvPr/>
        </p:nvPicPr>
        <p:blipFill>
          <a:blip r:embed="rId3">
            <a:extLst/>
          </a:blip>
          <a:stretch>
            <a:fillRect/>
          </a:stretch>
        </p:blipFill>
        <p:spPr>
          <a:xfrm>
            <a:off x="9103539" y="2578100"/>
            <a:ext cx="3641146" cy="646618"/>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3" name="Conteneurs Chapitre 2…"/>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Conteneurs	</a:t>
            </a:r>
            <a:r>
              <a:rPr sz="3500">
                <a:solidFill>
                  <a:srgbClr val="5B5854"/>
                </a:solidFill>
              </a:rPr>
              <a:t>Chapitre </a:t>
            </a:r>
            <a:r>
              <a:rPr sz="4000">
                <a:solidFill>
                  <a:srgbClr val="5B5854"/>
                </a:solidFill>
              </a:rPr>
              <a:t>2</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5</a:t>
            </a:r>
            <a:r>
              <a:t> - Kubernetes </a:t>
            </a:r>
          </a:p>
        </p:txBody>
      </p:sp>
      <p:sp>
        <p:nvSpPr>
          <p:cNvPr id="384" name="Architecture d’un cluster Kubernetes, suite……"/>
          <p:cNvSpPr/>
          <p:nvPr>
            <p:ph type="body" idx="1"/>
          </p:nvPr>
        </p:nvSpPr>
        <p:spPr>
          <a:xfrm>
            <a:off x="508000" y="3032123"/>
            <a:ext cx="11988800" cy="5727701"/>
          </a:xfrm>
          <a:prstGeom prst="rect">
            <a:avLst/>
          </a:prstGeom>
        </p:spPr>
        <p:txBody>
          <a:bodyPr anchor="t"/>
          <a:lstStyle/>
          <a:p>
            <a:pPr marL="310873" indent="-310873" defTabSz="566674">
              <a:spcBef>
                <a:spcPts val="700"/>
              </a:spcBef>
              <a:buBlip>
                <a:blip r:embed="rId2"/>
              </a:buBlip>
              <a:defRPr sz="3298">
                <a:solidFill>
                  <a:srgbClr val="000000"/>
                </a:solidFill>
                <a:latin typeface="Candara"/>
                <a:ea typeface="Candara"/>
                <a:cs typeface="Candara"/>
                <a:sym typeface="Candara"/>
              </a:defRPr>
            </a:pPr>
            <a:r>
              <a:t>Architecture d’un cluster Kubernetes, suite…</a:t>
            </a:r>
          </a:p>
          <a:p>
            <a:pPr lvl="1" marL="717400" indent="-310873" defTabSz="566674">
              <a:spcBef>
                <a:spcPts val="700"/>
              </a:spcBef>
              <a:buBlip>
                <a:blip r:embed="rId2"/>
              </a:buBlip>
              <a:defRPr sz="2134">
                <a:solidFill>
                  <a:srgbClr val="000000"/>
                </a:solidFill>
                <a:latin typeface="Candara"/>
                <a:ea typeface="Candara"/>
                <a:cs typeface="Candara"/>
                <a:sym typeface="Candara"/>
              </a:defRPr>
            </a:pPr>
            <a:r>
              <a:t>Les composants d’un plan de contrôle sont :</a:t>
            </a:r>
          </a:p>
          <a:p>
            <a:pPr lvl="2" marL="1123927" indent="-310873" defTabSz="566674">
              <a:spcBef>
                <a:spcPts val="700"/>
              </a:spcBef>
              <a:buBlip>
                <a:blip r:embed="rId2"/>
              </a:buBlip>
              <a:defRPr sz="2134">
                <a:solidFill>
                  <a:srgbClr val="000000"/>
                </a:solidFill>
                <a:latin typeface="Candara"/>
                <a:ea typeface="Candara"/>
                <a:cs typeface="Candara"/>
                <a:sym typeface="Candara"/>
              </a:defRPr>
            </a:pPr>
            <a:r>
              <a:rPr b="1" u="sng">
                <a:solidFill>
                  <a:schemeClr val="accent3">
                    <a:hueOff val="929958"/>
                    <a:satOff val="10247"/>
                    <a:lumOff val="-24509"/>
                  </a:schemeClr>
                </a:solidFill>
                <a:hlinkClick r:id="rId3" invalidUrl="" action="" tgtFrame="" tooltip="" history="1" highlightClick="0" endSnd="0"/>
              </a:rPr>
              <a:t>etcd</a:t>
            </a:r>
            <a:r>
              <a:t>, une unité de stockage distribuée persistante et légère de données clé-valeur, pour stocker de manière fiable les données de configuration du cluster.</a:t>
            </a:r>
          </a:p>
          <a:p>
            <a:pPr lvl="2" marL="1123927" indent="-310873" defTabSz="566674">
              <a:spcBef>
                <a:spcPts val="700"/>
              </a:spcBef>
              <a:buBlip>
                <a:blip r:embed="rId2"/>
              </a:buBlip>
              <a:defRPr sz="2134">
                <a:solidFill>
                  <a:srgbClr val="000000"/>
                </a:solidFill>
                <a:latin typeface="Candara"/>
                <a:ea typeface="Candara"/>
                <a:cs typeface="Candara"/>
                <a:sym typeface="Candara"/>
              </a:defRPr>
            </a:pPr>
            <a:r>
              <a:t>Le </a:t>
            </a:r>
            <a:r>
              <a:rPr b="1"/>
              <a:t>serveur d’API</a:t>
            </a:r>
            <a:r>
              <a:t> : il  gère et valide des requêtes REST et met à jour l'état des objets de l'API dans etcd, permettant ainsi aux clients de configurer la charge de travail et les containers sur les nœuds de travail.</a:t>
            </a:r>
          </a:p>
          <a:p>
            <a:pPr lvl="2" marL="1123927" indent="-310873" defTabSz="566674">
              <a:spcBef>
                <a:spcPts val="700"/>
              </a:spcBef>
              <a:buBlip>
                <a:blip r:embed="rId2"/>
              </a:buBlip>
              <a:defRPr sz="2134">
                <a:solidFill>
                  <a:srgbClr val="000000"/>
                </a:solidFill>
                <a:latin typeface="Candara"/>
                <a:ea typeface="Candara"/>
                <a:cs typeface="Candara"/>
                <a:sym typeface="Candara"/>
              </a:defRPr>
            </a:pPr>
            <a:r>
              <a:t>L’</a:t>
            </a:r>
            <a:r>
              <a:rPr b="1"/>
              <a:t>ordonnanceur</a:t>
            </a:r>
            <a:r>
              <a:t> (</a:t>
            </a:r>
            <a:r>
              <a:rPr i="1"/>
              <a:t>scheduler</a:t>
            </a:r>
            <a:r>
              <a:t>) : il gère l'utilisation des ressources sur chaque nœud afin de s'assurer que la charge de travail n'est pas en excès par rapport aux ressources disponibles.</a:t>
            </a:r>
          </a:p>
          <a:p>
            <a:pPr lvl="2" marL="1123927" indent="-310873" defTabSz="566674">
              <a:spcBef>
                <a:spcPts val="700"/>
              </a:spcBef>
              <a:buBlip>
                <a:blip r:embed="rId2"/>
              </a:buBlip>
              <a:defRPr sz="2134">
                <a:solidFill>
                  <a:srgbClr val="000000"/>
                </a:solidFill>
                <a:latin typeface="Candara"/>
                <a:ea typeface="Candara"/>
                <a:cs typeface="Candara"/>
                <a:sym typeface="Candara"/>
              </a:defRPr>
            </a:pPr>
            <a:r>
              <a:t>le </a:t>
            </a:r>
            <a:r>
              <a:rPr b="1"/>
              <a:t>gestionnaire de contrôle</a:t>
            </a:r>
            <a:r>
              <a:t> (</a:t>
            </a:r>
            <a:r>
              <a:rPr i="1"/>
              <a:t>controller manager</a:t>
            </a:r>
            <a:r>
              <a:t>) : </a:t>
            </a:r>
          </a:p>
          <a:p>
            <a:pPr lvl="3" marL="1530454" indent="-310873" defTabSz="566674">
              <a:spcBef>
                <a:spcPts val="700"/>
              </a:spcBef>
              <a:buBlip>
                <a:blip r:embed="rId2"/>
              </a:buBlip>
              <a:defRPr sz="2134">
                <a:solidFill>
                  <a:srgbClr val="000000"/>
                </a:solidFill>
                <a:latin typeface="Candara"/>
                <a:ea typeface="Candara"/>
                <a:cs typeface="Candara"/>
                <a:sym typeface="Candara"/>
              </a:defRPr>
            </a:pPr>
            <a:r>
              <a:t>c'est le processus dans lequel s'exécutent les contrôleurs principaux de Kubernetes tels que </a:t>
            </a:r>
            <a:r>
              <a:rPr i="1"/>
              <a:t>DaemonSet Controller</a:t>
            </a:r>
            <a:r>
              <a:t> et le </a:t>
            </a:r>
            <a:r>
              <a:rPr i="1"/>
              <a:t>Replication Controller</a:t>
            </a:r>
            <a:r>
              <a:t>. </a:t>
            </a:r>
          </a:p>
          <a:p>
            <a:pPr lvl="3" marL="1530454" indent="-310873" defTabSz="566674">
              <a:spcBef>
                <a:spcPts val="700"/>
              </a:spcBef>
              <a:buBlip>
                <a:blip r:embed="rId2"/>
              </a:buBlip>
              <a:defRPr sz="2134">
                <a:solidFill>
                  <a:srgbClr val="000000"/>
                </a:solidFill>
                <a:latin typeface="Candara"/>
                <a:ea typeface="Candara"/>
                <a:cs typeface="Candara"/>
                <a:sym typeface="Candara"/>
              </a:defRPr>
            </a:pPr>
            <a:r>
              <a:t>Les contrôleurs communiquent avec le serveur d'API pour créer, mettre à jour et effacer les ressources qu'ils gèrent (</a:t>
            </a:r>
            <a:r>
              <a:rPr i="1"/>
              <a:t>pods</a:t>
            </a:r>
            <a:r>
              <a:t>, </a:t>
            </a:r>
            <a:r>
              <a:rPr i="1"/>
              <a:t>service endpoints</a:t>
            </a:r>
            <a:r>
              <a:t>, etc.)</a:t>
            </a:r>
          </a:p>
        </p:txBody>
      </p:sp>
      <p:sp>
        <p:nvSpPr>
          <p:cNvPr id="385" name="Numéro de diapositive"/>
          <p:cNvSpPr/>
          <p:nvPr>
            <p:ph type="sldNum" sz="quarter" idx="2"/>
          </p:nvPr>
        </p:nvSpPr>
        <p:spPr>
          <a:xfrm>
            <a:off x="12151917" y="9213850"/>
            <a:ext cx="321669"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86" name="Kubernetes_logo.png" descr="Kubernetes_logo.png"/>
          <p:cNvPicPr>
            <a:picLocks noChangeAspect="1"/>
          </p:cNvPicPr>
          <p:nvPr/>
        </p:nvPicPr>
        <p:blipFill>
          <a:blip r:embed="rId4">
            <a:extLst/>
          </a:blip>
          <a:stretch>
            <a:fillRect/>
          </a:stretch>
        </p:blipFill>
        <p:spPr>
          <a:xfrm>
            <a:off x="9103539" y="2578100"/>
            <a:ext cx="3641146" cy="646618"/>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Conteneurs Chapitre 2…"/>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Conteneurs	</a:t>
            </a:r>
            <a:r>
              <a:rPr sz="3500">
                <a:solidFill>
                  <a:srgbClr val="5B5854"/>
                </a:solidFill>
              </a:rPr>
              <a:t>Chapitre </a:t>
            </a:r>
            <a:r>
              <a:rPr sz="4000">
                <a:solidFill>
                  <a:srgbClr val="5B5854"/>
                </a:solidFill>
              </a:rPr>
              <a:t>2</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5</a:t>
            </a:r>
            <a:r>
              <a:t> - Kubernetes </a:t>
            </a:r>
          </a:p>
        </p:txBody>
      </p:sp>
      <p:sp>
        <p:nvSpPr>
          <p:cNvPr id="389" name="Architecture d’un cluster Kubernetes, suite……"/>
          <p:cNvSpPr/>
          <p:nvPr>
            <p:ph type="body" idx="1"/>
          </p:nvPr>
        </p:nvSpPr>
        <p:spPr>
          <a:xfrm>
            <a:off x="508000" y="3032123"/>
            <a:ext cx="11988800" cy="5727701"/>
          </a:xfrm>
          <a:prstGeom prst="rect">
            <a:avLst/>
          </a:prstGeom>
        </p:spPr>
        <p:txBody>
          <a:bodyPr anchor="t"/>
          <a:lstStyle/>
          <a:p>
            <a:pPr marL="320488" indent="-320488">
              <a:spcBef>
                <a:spcPts val="800"/>
              </a:spcBef>
              <a:buBlip>
                <a:blip r:embed="rId3"/>
              </a:buBlip>
              <a:defRPr>
                <a:solidFill>
                  <a:srgbClr val="000000"/>
                </a:solidFill>
                <a:latin typeface="Candara"/>
                <a:ea typeface="Candara"/>
                <a:cs typeface="Candara"/>
                <a:sym typeface="Candara"/>
              </a:defRPr>
            </a:pPr>
            <a:r>
              <a:t>Architecture d’un cluster Kubernetes, suite…</a:t>
            </a:r>
          </a:p>
          <a:p>
            <a:pPr lvl="1" marL="739588" indent="-320488">
              <a:spcBef>
                <a:spcPts val="800"/>
              </a:spcBef>
              <a:buBlip>
                <a:blip r:embed="rId3"/>
              </a:buBlip>
              <a:defRPr sz="2200">
                <a:solidFill>
                  <a:srgbClr val="000000"/>
                </a:solidFill>
                <a:latin typeface="Candara"/>
                <a:ea typeface="Candara"/>
                <a:cs typeface="Candara"/>
                <a:sym typeface="Candara"/>
              </a:defRPr>
            </a:pPr>
            <a:r>
              <a:t>Un </a:t>
            </a:r>
            <a:r>
              <a:rPr b="1"/>
              <a:t>nœud</a:t>
            </a:r>
            <a:r>
              <a:t>, appelé </a:t>
            </a:r>
            <a:r>
              <a:rPr b="1"/>
              <a:t>node</a:t>
            </a:r>
            <a:r>
              <a:t>, </a:t>
            </a:r>
            <a:r>
              <a:rPr i="1"/>
              <a:t>worker</a:t>
            </a:r>
            <a:r>
              <a:t> ou </a:t>
            </a:r>
            <a:r>
              <a:rPr i="1"/>
              <a:t>minion</a:t>
            </a:r>
            <a:r>
              <a:t>  est une machine unique (ou une machine virtuelle) où des conteneurs (charges de travail) sont déployés. </a:t>
            </a:r>
          </a:p>
          <a:p>
            <a:pPr lvl="1" marL="739588" indent="-320488">
              <a:spcBef>
                <a:spcPts val="800"/>
              </a:spcBef>
              <a:buBlip>
                <a:blip r:embed="rId3"/>
              </a:buBlip>
              <a:defRPr sz="2200">
                <a:solidFill>
                  <a:srgbClr val="000000"/>
                </a:solidFill>
                <a:latin typeface="Candara"/>
                <a:ea typeface="Candara"/>
                <a:cs typeface="Candara"/>
                <a:sym typeface="Candara"/>
              </a:defRPr>
            </a:pPr>
            <a:r>
              <a:t>Chaque node du cluster doit exécuter le programme de conteneurisation (par exemple </a:t>
            </a:r>
            <a:r>
              <a:rPr>
                <a:solidFill>
                  <a:srgbClr val="6A60B0"/>
                </a:solidFill>
                <a:hlinkClick r:id="rId4" invalidUrl="" action="" tgtFrame="" tooltip="" history="1" highlightClick="0" endSnd="0"/>
              </a:rPr>
              <a:t>Docker</a:t>
            </a:r>
            <a:r>
              <a:t>), ainsi que les composants mentionnés ci-dessous, pour communiquer avec le maître afin de configurer la partie réseau de ces conteneurs :</a:t>
            </a:r>
          </a:p>
          <a:p>
            <a:pPr lvl="2" marL="1158688" indent="-320488">
              <a:spcBef>
                <a:spcPts val="800"/>
              </a:spcBef>
              <a:buBlip>
                <a:blip r:embed="rId3"/>
              </a:buBlip>
              <a:defRPr sz="2200">
                <a:solidFill>
                  <a:srgbClr val="000000"/>
                </a:solidFill>
                <a:latin typeface="Candara"/>
                <a:ea typeface="Candara"/>
                <a:cs typeface="Candara"/>
                <a:sym typeface="Candara"/>
              </a:defRPr>
            </a:pPr>
            <a:r>
              <a:rPr b="1"/>
              <a:t>Kubelet</a:t>
            </a:r>
            <a:r>
              <a:t> est responsable de l'état d'exécution de chaque nœud. Il surveille l'état d'un pod et s'il n'est pas dans l'état voulu, le pod sera redéployé sur le même node.</a:t>
            </a:r>
          </a:p>
          <a:p>
            <a:pPr lvl="2" marL="1158688" indent="-320488">
              <a:spcBef>
                <a:spcPts val="800"/>
              </a:spcBef>
              <a:buBlip>
                <a:blip r:embed="rId3"/>
              </a:buBlip>
              <a:defRPr sz="2200">
                <a:solidFill>
                  <a:srgbClr val="000000"/>
                </a:solidFill>
                <a:latin typeface="Candara"/>
                <a:ea typeface="Candara"/>
                <a:cs typeface="Candara"/>
                <a:sym typeface="Candara"/>
              </a:defRPr>
            </a:pPr>
            <a:r>
              <a:rPr b="1"/>
              <a:t>Kube-proxy</a:t>
            </a:r>
            <a:r>
              <a:t> est l’implémentation d'un proxy réseau et d'un répartiteur de charge.</a:t>
            </a:r>
          </a:p>
          <a:p>
            <a:pPr lvl="2" marL="1158688" indent="-320488">
              <a:spcBef>
                <a:spcPts val="800"/>
              </a:spcBef>
              <a:buBlip>
                <a:blip r:embed="rId3"/>
              </a:buBlip>
              <a:defRPr sz="2200">
                <a:solidFill>
                  <a:srgbClr val="000000"/>
                </a:solidFill>
                <a:latin typeface="Candara"/>
                <a:ea typeface="Candara"/>
                <a:cs typeface="Candara"/>
                <a:sym typeface="Candara"/>
              </a:defRPr>
            </a:pPr>
            <a:r>
              <a:rPr b="1"/>
              <a:t>cAdvisor</a:t>
            </a:r>
            <a:r>
              <a:t> est un agent qui surveille et récupère les données de consommation des ressources et des performances comme le processeur, la mémoire, ainsi que l'utilisation disque et réseau des conteneurs de chaque node.</a:t>
            </a:r>
          </a:p>
        </p:txBody>
      </p:sp>
      <p:sp>
        <p:nvSpPr>
          <p:cNvPr id="390" name="Numéro de diapositive"/>
          <p:cNvSpPr/>
          <p:nvPr>
            <p:ph type="sldNum" sz="quarter" idx="2"/>
          </p:nvPr>
        </p:nvSpPr>
        <p:spPr>
          <a:xfrm>
            <a:off x="12155985" y="9213850"/>
            <a:ext cx="31353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91" name="Kubernetes_logo.png" descr="Kubernetes_logo.png"/>
          <p:cNvPicPr>
            <a:picLocks noChangeAspect="1"/>
          </p:cNvPicPr>
          <p:nvPr/>
        </p:nvPicPr>
        <p:blipFill>
          <a:blip r:embed="rId5">
            <a:extLst/>
          </a:blip>
          <a:stretch>
            <a:fillRect/>
          </a:stretch>
        </p:blipFill>
        <p:spPr>
          <a:xfrm>
            <a:off x="9103539" y="2578100"/>
            <a:ext cx="3641146" cy="646618"/>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5" name="Conteneurs Chapitre 2…"/>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Conteneurs	</a:t>
            </a:r>
            <a:r>
              <a:rPr sz="3500">
                <a:solidFill>
                  <a:srgbClr val="5B5854"/>
                </a:solidFill>
              </a:rPr>
              <a:t>Chapitre </a:t>
            </a:r>
            <a:r>
              <a:rPr sz="4000">
                <a:solidFill>
                  <a:srgbClr val="5B5854"/>
                </a:solidFill>
              </a:rPr>
              <a:t>2</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5</a:t>
            </a:r>
            <a:r>
              <a:t> - Kubernetes </a:t>
            </a:r>
          </a:p>
        </p:txBody>
      </p:sp>
      <p:sp>
        <p:nvSpPr>
          <p:cNvPr id="396" name="TP sur Kubernetes…"/>
          <p:cNvSpPr/>
          <p:nvPr>
            <p:ph type="body" idx="1"/>
          </p:nvPr>
        </p:nvSpPr>
        <p:spPr>
          <a:xfrm>
            <a:off x="508000" y="3032123"/>
            <a:ext cx="11988800" cy="5727701"/>
          </a:xfrm>
          <a:prstGeom prst="rect">
            <a:avLst/>
          </a:prstGeom>
        </p:spPr>
        <p:txBody>
          <a:bodyPr anchor="t"/>
          <a:lstStyle/>
          <a:p>
            <a:pPr marL="320488" indent="-320488">
              <a:spcBef>
                <a:spcPts val="800"/>
              </a:spcBef>
              <a:buBlip>
                <a:blip r:embed="rId2"/>
              </a:buBlip>
              <a:defRPr>
                <a:solidFill>
                  <a:srgbClr val="000000"/>
                </a:solidFill>
                <a:latin typeface="Candara"/>
                <a:ea typeface="Candara"/>
                <a:cs typeface="Candara"/>
                <a:sym typeface="Candara"/>
              </a:defRPr>
            </a:pPr>
            <a:r>
              <a:t>TP sur Kubernetes</a:t>
            </a:r>
          </a:p>
          <a:p>
            <a:pPr lvl="1" marL="739588" indent="-320488">
              <a:spcBef>
                <a:spcPts val="800"/>
              </a:spcBef>
              <a:buBlip>
                <a:blip r:embed="rId2"/>
              </a:buBlip>
              <a:defRPr sz="2200">
                <a:solidFill>
                  <a:srgbClr val="000000"/>
                </a:solidFill>
                <a:latin typeface="Candara"/>
                <a:ea typeface="Candara"/>
                <a:cs typeface="Candara"/>
                <a:sym typeface="Candara"/>
              </a:defRPr>
            </a:pPr>
            <a:r>
              <a:rPr u="sng">
                <a:solidFill>
                  <a:schemeClr val="accent3">
                    <a:hueOff val="929958"/>
                    <a:satOff val="10247"/>
                    <a:lumOff val="-24509"/>
                  </a:schemeClr>
                </a:solidFill>
                <a:hlinkClick r:id="rId3" invalidUrl="" action="" tgtFrame="" tooltip="" history="1" highlightClick="0" endSnd="0"/>
              </a:rPr>
              <a:t>Using Minikube to Create a Cluster</a:t>
            </a:r>
            <a:r>
              <a:t>.</a:t>
            </a:r>
          </a:p>
          <a:p>
            <a:pPr lvl="1" marL="739588" indent="-320488">
              <a:spcBef>
                <a:spcPts val="800"/>
              </a:spcBef>
              <a:buBlip>
                <a:blip r:embed="rId2"/>
              </a:buBlip>
              <a:defRPr sz="2200">
                <a:solidFill>
                  <a:srgbClr val="000000"/>
                </a:solidFill>
                <a:latin typeface="Candara"/>
                <a:ea typeface="Candara"/>
                <a:cs typeface="Candara"/>
                <a:sym typeface="Candara"/>
              </a:defRPr>
            </a:pPr>
            <a:r>
              <a:rPr u="sng">
                <a:solidFill>
                  <a:schemeClr val="accent3">
                    <a:hueOff val="929958"/>
                    <a:satOff val="10247"/>
                    <a:lumOff val="-24509"/>
                  </a:schemeClr>
                </a:solidFill>
                <a:hlinkClick r:id="rId4" invalidUrl="" action="" tgtFrame="" tooltip="" history="1" highlightClick="0" endSnd="0"/>
              </a:rPr>
              <a:t>Using kubectl to Create a Deployment</a:t>
            </a:r>
            <a:r>
              <a:t>.</a:t>
            </a:r>
          </a:p>
        </p:txBody>
      </p:sp>
      <p:sp>
        <p:nvSpPr>
          <p:cNvPr id="397" name="Numéro de diapositive"/>
          <p:cNvSpPr/>
          <p:nvPr>
            <p:ph type="sldNum" sz="quarter" idx="2"/>
          </p:nvPr>
        </p:nvSpPr>
        <p:spPr>
          <a:xfrm>
            <a:off x="12150231" y="9213850"/>
            <a:ext cx="32504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98" name="Kubernetes_logo.png" descr="Kubernetes_logo.png"/>
          <p:cNvPicPr>
            <a:picLocks noChangeAspect="1"/>
          </p:cNvPicPr>
          <p:nvPr/>
        </p:nvPicPr>
        <p:blipFill>
          <a:blip r:embed="rId5">
            <a:extLst/>
          </a:blip>
          <a:stretch>
            <a:fillRect/>
          </a:stretch>
        </p:blipFill>
        <p:spPr>
          <a:xfrm>
            <a:off x="9103539" y="2578100"/>
            <a:ext cx="3641146" cy="646618"/>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La virtualisation réseau Chapitre 3…"/>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réseau	</a:t>
            </a:r>
            <a:r>
              <a:rPr sz="3500">
                <a:solidFill>
                  <a:srgbClr val="5B5854"/>
                </a:solidFill>
              </a:rPr>
              <a:t>Chapitre </a:t>
            </a:r>
            <a:r>
              <a:rPr sz="4000">
                <a:solidFill>
                  <a:srgbClr val="5B5854"/>
                </a:solidFill>
              </a:rPr>
              <a:t>3</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1</a:t>
            </a:r>
            <a:r>
              <a:t> - Introduction </a:t>
            </a:r>
          </a:p>
        </p:txBody>
      </p:sp>
      <p:sp>
        <p:nvSpPr>
          <p:cNvPr id="401" name="La virtualisation réseau :…"/>
          <p:cNvSpPr/>
          <p:nvPr>
            <p:ph type="body" idx="1"/>
          </p:nvPr>
        </p:nvSpPr>
        <p:spPr>
          <a:xfrm>
            <a:off x="508000" y="3032123"/>
            <a:ext cx="11988800" cy="5727701"/>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La virtualisation réseau :</a:t>
            </a:r>
          </a:p>
          <a:p>
            <a:pPr lvl="1" marL="739588" indent="-320488">
              <a:spcBef>
                <a:spcPts val="1000"/>
              </a:spcBef>
              <a:buBlip>
                <a:blip r:embed="rId2"/>
              </a:buBlip>
              <a:defRPr sz="2500">
                <a:solidFill>
                  <a:srgbClr val="000000"/>
                </a:solidFill>
                <a:latin typeface="Candara"/>
                <a:ea typeface="Candara"/>
                <a:cs typeface="Candara"/>
                <a:sym typeface="Candara"/>
              </a:defRPr>
            </a:pPr>
            <a:r>
              <a:t>La virtualisation réseau est une technologie qui permet d'abstraire les ressources physiques du réseau pour créer des réseaux logiques et virtuels.</a:t>
            </a:r>
          </a:p>
          <a:p>
            <a:pPr lvl="1" marL="739588" indent="-320488">
              <a:spcBef>
                <a:spcPts val="1000"/>
              </a:spcBef>
              <a:buBlip>
                <a:blip r:embed="rId2"/>
              </a:buBlip>
              <a:defRPr sz="2500">
                <a:solidFill>
                  <a:srgbClr val="000000"/>
                </a:solidFill>
                <a:latin typeface="Candara"/>
                <a:ea typeface="Candara"/>
                <a:cs typeface="Candara"/>
                <a:sym typeface="Candara"/>
              </a:defRPr>
            </a:pPr>
            <a:r>
              <a:t> Elle transforme un réseau dépendant du matériel en un réseau basé sur des logiciels</a:t>
            </a:r>
          </a:p>
          <a:p>
            <a:pPr lvl="1" marL="739588" indent="-320488">
              <a:spcBef>
                <a:spcPts val="1000"/>
              </a:spcBef>
              <a:buBlip>
                <a:blip r:embed="rId2"/>
              </a:buBlip>
              <a:defRPr sz="2500">
                <a:solidFill>
                  <a:srgbClr val="000000"/>
                </a:solidFill>
                <a:latin typeface="Candara"/>
                <a:ea typeface="Candara"/>
                <a:cs typeface="Candara"/>
                <a:sym typeface="Candara"/>
              </a:defRPr>
            </a:pPr>
            <a:r>
              <a:t>Le plan de ce chapitre est :</a:t>
            </a:r>
          </a:p>
          <a:p>
            <a:pPr lvl="2" marL="1158688" indent="-320488">
              <a:spcBef>
                <a:spcPts val="600"/>
              </a:spcBef>
              <a:buBlip>
                <a:blip r:embed="rId2"/>
              </a:buBlip>
              <a:defRPr sz="2200">
                <a:solidFill>
                  <a:srgbClr val="000000"/>
                </a:solidFill>
                <a:latin typeface="Candara"/>
                <a:ea typeface="Candara"/>
                <a:cs typeface="Candara"/>
                <a:sym typeface="Candara"/>
              </a:defRPr>
            </a:pPr>
            <a:r>
              <a:t>1 - Introduction </a:t>
            </a:r>
          </a:p>
          <a:p>
            <a:pPr lvl="2" marL="1158688" indent="-320488">
              <a:spcBef>
                <a:spcPts val="600"/>
              </a:spcBef>
              <a:buBlip>
                <a:blip r:embed="rId2"/>
              </a:buBlip>
              <a:defRPr sz="2200">
                <a:solidFill>
                  <a:srgbClr val="000000"/>
                </a:solidFill>
                <a:latin typeface="Candara"/>
                <a:ea typeface="Candara"/>
                <a:cs typeface="Candara"/>
                <a:sym typeface="Candara"/>
              </a:defRPr>
            </a:pPr>
            <a:r>
              <a:t>2 - Caractéristiques principales </a:t>
            </a:r>
          </a:p>
          <a:p>
            <a:pPr lvl="2" marL="1158688" indent="-320488">
              <a:spcBef>
                <a:spcPts val="600"/>
              </a:spcBef>
              <a:buBlip>
                <a:blip r:embed="rId2"/>
              </a:buBlip>
              <a:defRPr sz="2200">
                <a:solidFill>
                  <a:srgbClr val="000000"/>
                </a:solidFill>
                <a:latin typeface="Candara"/>
                <a:ea typeface="Candara"/>
                <a:cs typeface="Candara"/>
                <a:sym typeface="Candara"/>
              </a:defRPr>
            </a:pPr>
            <a:r>
              <a:t>3 - SDN, </a:t>
            </a:r>
            <a:r>
              <a:rPr i="1"/>
              <a:t>Software Defined Networking</a:t>
            </a:r>
          </a:p>
          <a:p>
            <a:pPr lvl="2" marL="1158688" indent="-320488">
              <a:spcBef>
                <a:spcPts val="600"/>
              </a:spcBef>
              <a:buBlip>
                <a:blip r:embed="rId2"/>
              </a:buBlip>
              <a:defRPr sz="2200">
                <a:solidFill>
                  <a:srgbClr val="000000"/>
                </a:solidFill>
                <a:latin typeface="Candara"/>
                <a:ea typeface="Candara"/>
                <a:cs typeface="Candara"/>
                <a:sym typeface="Candara"/>
              </a:defRPr>
            </a:pPr>
            <a:r>
              <a:t>4 - Autres technologies de virtualisation réseau</a:t>
            </a:r>
          </a:p>
          <a:p>
            <a:pPr lvl="2" marL="1158688" indent="-320488">
              <a:spcBef>
                <a:spcPts val="600"/>
              </a:spcBef>
              <a:buBlip>
                <a:blip r:embed="rId2"/>
              </a:buBlip>
              <a:defRPr sz="2200">
                <a:solidFill>
                  <a:srgbClr val="000000"/>
                </a:solidFill>
                <a:latin typeface="Candara"/>
                <a:ea typeface="Candara"/>
                <a:cs typeface="Candara"/>
                <a:sym typeface="Candara"/>
              </a:defRPr>
            </a:pPr>
            <a:r>
              <a:t>5 - Outils et applications </a:t>
            </a:r>
          </a:p>
        </p:txBody>
      </p:sp>
      <p:sp>
        <p:nvSpPr>
          <p:cNvPr id="402" name="Numéro de diapositive"/>
          <p:cNvSpPr/>
          <p:nvPr>
            <p:ph type="sldNum" sz="quarter" idx="2"/>
          </p:nvPr>
        </p:nvSpPr>
        <p:spPr>
          <a:xfrm>
            <a:off x="12156283" y="9213850"/>
            <a:ext cx="312937"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4" name="La virtualisation réseau Chapitre 3…"/>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réseau	</a:t>
            </a:r>
            <a:r>
              <a:rPr sz="3500">
                <a:solidFill>
                  <a:srgbClr val="5B5854"/>
                </a:solidFill>
              </a:rPr>
              <a:t>Chapitre </a:t>
            </a:r>
            <a:r>
              <a:rPr sz="4000">
                <a:solidFill>
                  <a:srgbClr val="5B5854"/>
                </a:solidFill>
              </a:rPr>
              <a:t>3</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Caractéristiques principales </a:t>
            </a:r>
          </a:p>
        </p:txBody>
      </p:sp>
      <p:sp>
        <p:nvSpPr>
          <p:cNvPr id="405" name="Définition :…"/>
          <p:cNvSpPr/>
          <p:nvPr>
            <p:ph type="body" idx="1"/>
          </p:nvPr>
        </p:nvSpPr>
        <p:spPr>
          <a:xfrm>
            <a:off x="508000" y="3032123"/>
            <a:ext cx="11988800" cy="5727701"/>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Définition :</a:t>
            </a:r>
          </a:p>
          <a:p>
            <a:pPr lvl="1" marL="739588" indent="-320488">
              <a:spcBef>
                <a:spcPts val="1000"/>
              </a:spcBef>
              <a:buBlip>
                <a:blip r:embed="rId2"/>
              </a:buBlip>
              <a:defRPr sz="2400">
                <a:solidFill>
                  <a:srgbClr val="000000"/>
                </a:solidFill>
                <a:latin typeface="Candara"/>
                <a:ea typeface="Candara"/>
                <a:cs typeface="Candara"/>
                <a:sym typeface="Candara"/>
              </a:defRPr>
            </a:pPr>
            <a:r>
              <a:t>La virtualisation réseau est une technologie qui permet d'abstraire les ressources physiques du réseau pour créer des réseaux logiques et virtuels.</a:t>
            </a:r>
          </a:p>
          <a:p>
            <a:pPr lvl="1" marL="739588" indent="-320488">
              <a:spcBef>
                <a:spcPts val="1000"/>
              </a:spcBef>
              <a:buBlip>
                <a:blip r:embed="rId2"/>
              </a:buBlip>
              <a:defRPr sz="2400">
                <a:solidFill>
                  <a:srgbClr val="000000"/>
                </a:solidFill>
                <a:latin typeface="Candara"/>
                <a:ea typeface="Candara"/>
                <a:cs typeface="Candara"/>
                <a:sym typeface="Candara"/>
              </a:defRPr>
            </a:pPr>
            <a:r>
              <a:t> Elle transforme un réseau dépendant du matériel en un réseau basé sur des logiciels. </a:t>
            </a:r>
          </a:p>
          <a:p>
            <a:pPr marL="320488" indent="-320488">
              <a:spcBef>
                <a:spcPts val="1000"/>
              </a:spcBef>
              <a:buBlip>
                <a:blip r:embed="rId2"/>
              </a:buBlip>
              <a:defRPr>
                <a:solidFill>
                  <a:srgbClr val="000000"/>
                </a:solidFill>
                <a:latin typeface="Candara"/>
                <a:ea typeface="Candara"/>
                <a:cs typeface="Candara"/>
                <a:sym typeface="Candara"/>
              </a:defRPr>
            </a:pPr>
            <a:r>
              <a:t>Principales caractéristiques de la virtualisation réseau :</a:t>
            </a:r>
          </a:p>
          <a:p>
            <a:pPr lvl="1" marL="739588" indent="-320488">
              <a:spcBef>
                <a:spcPts val="1000"/>
              </a:spcBef>
              <a:buBlip>
                <a:blip r:embed="rId2"/>
              </a:buBlip>
              <a:defRPr sz="2400">
                <a:solidFill>
                  <a:srgbClr val="000000"/>
                </a:solidFill>
                <a:latin typeface="Candara"/>
                <a:ea typeface="Candara"/>
                <a:cs typeface="Candara"/>
                <a:sym typeface="Candara"/>
              </a:defRPr>
            </a:pPr>
            <a:r>
              <a:rPr b="1"/>
              <a:t>Abstraction</a:t>
            </a:r>
            <a:r>
              <a:t> des ressources physiques : </a:t>
            </a:r>
            <a:br/>
            <a:r>
              <a:t>La virtualisation réseau extrait les ressources physiques du réseau pour créer des réseaux logiques et virtuels.</a:t>
            </a:r>
          </a:p>
          <a:p>
            <a:pPr lvl="1" marL="739588" indent="-320488">
              <a:spcBef>
                <a:spcPts val="1000"/>
              </a:spcBef>
              <a:buBlip>
                <a:blip r:embed="rId2"/>
              </a:buBlip>
              <a:defRPr sz="2400">
                <a:solidFill>
                  <a:srgbClr val="000000"/>
                </a:solidFill>
                <a:latin typeface="Candara"/>
                <a:ea typeface="Candara"/>
                <a:cs typeface="Candara"/>
                <a:sym typeface="Candara"/>
              </a:defRPr>
            </a:pPr>
            <a:r>
              <a:rPr b="1"/>
              <a:t>Segmentation</a:t>
            </a:r>
            <a:r>
              <a:t> du réseau : </a:t>
            </a:r>
            <a:br/>
            <a:r>
              <a:t>Elle permet de créer plusieurs réseaux virtuels indépendants sur une seule infrastructure physique.</a:t>
            </a:r>
          </a:p>
        </p:txBody>
      </p:sp>
      <p:sp>
        <p:nvSpPr>
          <p:cNvPr id="406" name="Numéro de diapositive"/>
          <p:cNvSpPr/>
          <p:nvPr>
            <p:ph type="sldNum" sz="quarter" idx="2"/>
          </p:nvPr>
        </p:nvSpPr>
        <p:spPr>
          <a:xfrm>
            <a:off x="12149784" y="9213850"/>
            <a:ext cx="325935"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8" name="La virtualisation réseau Chapitre 3…"/>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réseau	</a:t>
            </a:r>
            <a:r>
              <a:rPr sz="3500">
                <a:solidFill>
                  <a:srgbClr val="5B5854"/>
                </a:solidFill>
              </a:rPr>
              <a:t>Chapitre </a:t>
            </a:r>
            <a:r>
              <a:rPr sz="4000">
                <a:solidFill>
                  <a:srgbClr val="5B5854"/>
                </a:solidFill>
              </a:rPr>
              <a:t>3</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Caractéristiques principales </a:t>
            </a:r>
          </a:p>
        </p:txBody>
      </p:sp>
      <p:sp>
        <p:nvSpPr>
          <p:cNvPr id="409" name="Principales caractéristiques de la virtualisation réseau…"/>
          <p:cNvSpPr/>
          <p:nvPr>
            <p:ph type="body" idx="1"/>
          </p:nvPr>
        </p:nvSpPr>
        <p:spPr>
          <a:xfrm>
            <a:off x="508000" y="3032123"/>
            <a:ext cx="11988800" cy="5727701"/>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Principales caractéristiques de la virtualisation réseau</a:t>
            </a:r>
          </a:p>
          <a:p>
            <a:pPr lvl="1" marL="739588" indent="-320488">
              <a:spcBef>
                <a:spcPts val="1000"/>
              </a:spcBef>
              <a:buBlip>
                <a:blip r:embed="rId2"/>
              </a:buBlip>
              <a:defRPr sz="2400">
                <a:solidFill>
                  <a:srgbClr val="000000"/>
                </a:solidFill>
                <a:latin typeface="Candara"/>
                <a:ea typeface="Candara"/>
                <a:cs typeface="Candara"/>
                <a:sym typeface="Candara"/>
              </a:defRPr>
            </a:pPr>
            <a:r>
              <a:t>Découplage des </a:t>
            </a:r>
            <a:r>
              <a:rPr b="1"/>
              <a:t>plans de contrôle et de données</a:t>
            </a:r>
            <a:r>
              <a:t> : </a:t>
            </a:r>
            <a:br/>
            <a:r>
              <a:t>Le plan de contrôle (décisions de routage) est séparé du plan de données (transfert de paquets). </a:t>
            </a:r>
          </a:p>
          <a:p>
            <a:pPr lvl="1" marL="739588" indent="-320488">
              <a:spcBef>
                <a:spcPts val="1000"/>
              </a:spcBef>
              <a:buBlip>
                <a:blip r:embed="rId2"/>
              </a:buBlip>
              <a:defRPr sz="2400">
                <a:solidFill>
                  <a:srgbClr val="000000"/>
                </a:solidFill>
                <a:latin typeface="Candara"/>
                <a:ea typeface="Candara"/>
                <a:cs typeface="Candara"/>
                <a:sym typeface="Candara"/>
              </a:defRPr>
            </a:pPr>
            <a:r>
              <a:rPr b="1"/>
              <a:t>Gestion centralisée</a:t>
            </a:r>
            <a:r>
              <a:t> : </a:t>
            </a:r>
            <a:br/>
            <a:r>
              <a:t>Les administrateurs peuvent configurer et gérer les ressources réseau par programmation via des panneaux de contrôle centralisés.</a:t>
            </a:r>
          </a:p>
          <a:p>
            <a:pPr lvl="1" marL="739588" indent="-320488">
              <a:spcBef>
                <a:spcPts val="1000"/>
              </a:spcBef>
              <a:buBlip>
                <a:blip r:embed="rId2"/>
              </a:buBlip>
              <a:defRPr sz="2400">
                <a:solidFill>
                  <a:srgbClr val="000000"/>
                </a:solidFill>
                <a:latin typeface="Candara"/>
                <a:ea typeface="Candara"/>
                <a:cs typeface="Candara"/>
                <a:sym typeface="Candara"/>
              </a:defRPr>
            </a:pPr>
            <a:r>
              <a:rPr b="1"/>
              <a:t>Flexibilité et évolutivité</a:t>
            </a:r>
            <a:r>
              <a:t> : </a:t>
            </a:r>
            <a:br/>
            <a:r>
              <a:t>Les réseaux virtuels peuvent être rapidement configurés et redimensionnés selon les besoins.</a:t>
            </a:r>
          </a:p>
          <a:p>
            <a:pPr lvl="1" marL="739588" indent="-320488">
              <a:spcBef>
                <a:spcPts val="1000"/>
              </a:spcBef>
              <a:buBlip>
                <a:blip r:embed="rId2"/>
              </a:buBlip>
              <a:defRPr sz="2400">
                <a:solidFill>
                  <a:srgbClr val="000000"/>
                </a:solidFill>
                <a:latin typeface="Candara"/>
                <a:ea typeface="Candara"/>
                <a:cs typeface="Candara"/>
                <a:sym typeface="Candara"/>
              </a:defRPr>
            </a:pPr>
            <a:r>
              <a:rPr b="1"/>
              <a:t>Optimisation des ressources</a:t>
            </a:r>
            <a:r>
              <a:t> : </a:t>
            </a:r>
            <a:br/>
            <a:r>
              <a:t>Elle permet une utilisation plus efficace des ressources matérielles, réduisant les coûts.</a:t>
            </a:r>
          </a:p>
        </p:txBody>
      </p:sp>
      <p:sp>
        <p:nvSpPr>
          <p:cNvPr id="410" name="Numéro de diapositive"/>
          <p:cNvSpPr/>
          <p:nvPr>
            <p:ph type="sldNum" sz="quarter" idx="2"/>
          </p:nvPr>
        </p:nvSpPr>
        <p:spPr>
          <a:xfrm>
            <a:off x="12150528" y="9213850"/>
            <a:ext cx="324447"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La virtualisation ; définitions…"/>
          <p:cNvSpPr/>
          <p:nvPr>
            <p:ph type="body" idx="1"/>
          </p:nvPr>
        </p:nvSpPr>
        <p:spPr>
          <a:xfrm>
            <a:off x="508000" y="2990848"/>
            <a:ext cx="11988800" cy="5727701"/>
          </a:xfrm>
          <a:prstGeom prst="rect">
            <a:avLst/>
          </a:prstGeom>
        </p:spPr>
        <p:txBody>
          <a:bodyPr anchor="t"/>
          <a:lstStyle/>
          <a:p>
            <a:pPr>
              <a:buBlip>
                <a:blip r:embed="rId2"/>
              </a:buBlip>
              <a:defRPr>
                <a:solidFill>
                  <a:srgbClr val="000000"/>
                </a:solidFill>
                <a:latin typeface="Candara"/>
                <a:ea typeface="Candara"/>
                <a:cs typeface="Candara"/>
                <a:sym typeface="Candara"/>
              </a:defRPr>
            </a:pPr>
            <a:r>
              <a:t>La virtualisation ; définitions </a:t>
            </a:r>
          </a:p>
          <a:p>
            <a:pPr lvl="1" marL="739588" indent="-320488">
              <a:spcBef>
                <a:spcPts val="0"/>
              </a:spcBef>
              <a:buBlip>
                <a:blip r:embed="rId2"/>
              </a:buBlip>
              <a:defRPr sz="2600">
                <a:solidFill>
                  <a:srgbClr val="000000"/>
                </a:solidFill>
                <a:latin typeface="Candara"/>
                <a:ea typeface="Candara"/>
                <a:cs typeface="Candara"/>
                <a:sym typeface="Candara"/>
              </a:defRPr>
            </a:pPr>
            <a:r>
              <a:t>La virtualisation de l’infrastructure informatique consiste à créer des versions virtuelles des composants matériels traditionnels, tels que les serveurs, les serveurs de stockage et les réseaux. </a:t>
            </a:r>
          </a:p>
          <a:p>
            <a:pPr lvl="1" marL="739588" indent="-320488">
              <a:spcBef>
                <a:spcPts val="0"/>
              </a:spcBef>
              <a:buBlip>
                <a:blip r:embed="rId2"/>
              </a:buBlip>
              <a:defRPr sz="2600">
                <a:solidFill>
                  <a:srgbClr val="000000"/>
                </a:solidFill>
                <a:latin typeface="Candara"/>
                <a:ea typeface="Candara"/>
                <a:cs typeface="Candara"/>
                <a:sym typeface="Candara"/>
              </a:defRPr>
            </a:pPr>
            <a:r>
              <a:t>Au lieu de s’appuyer sur des ressources physiques dédiées, la virtualisation permet de tirer parti de l’abstraction des ressources, ce qui signifie que ces ressources sont définies et gérées par des logiciels au lieu d’être liées à un matériel physique spécifique.</a:t>
            </a:r>
          </a:p>
          <a:p>
            <a:pPr lvl="1" marL="739588" indent="-320488">
              <a:spcBef>
                <a:spcPts val="0"/>
              </a:spcBef>
              <a:buBlip>
                <a:blip r:embed="rId2"/>
              </a:buBlip>
              <a:defRPr sz="2600">
                <a:solidFill>
                  <a:srgbClr val="000000"/>
                </a:solidFill>
                <a:latin typeface="Candara"/>
                <a:ea typeface="Candara"/>
                <a:cs typeface="Candara"/>
                <a:sym typeface="Candara"/>
              </a:defRPr>
            </a:pPr>
            <a:r>
              <a:t>Cela consiste à exécuter sur une machine hôte, dans un environnement isolé,</a:t>
            </a:r>
          </a:p>
          <a:p>
            <a:pPr lvl="2" marL="1158688" indent="-320488">
              <a:spcBef>
                <a:spcPts val="0"/>
              </a:spcBef>
              <a:buBlip>
                <a:blip r:embed="rId2"/>
              </a:buBlip>
              <a:defRPr sz="2200">
                <a:solidFill>
                  <a:srgbClr val="000000"/>
                </a:solidFill>
                <a:latin typeface="Candara"/>
                <a:ea typeface="Candara"/>
                <a:cs typeface="Candara"/>
                <a:sym typeface="Candara"/>
              </a:defRPr>
            </a:pPr>
            <a:r>
              <a:t>des systèmes d’exploitation en cas de  virtualisation système</a:t>
            </a:r>
          </a:p>
          <a:p>
            <a:pPr lvl="2" marL="1158688" indent="-320488">
              <a:spcBef>
                <a:spcPts val="0"/>
              </a:spcBef>
              <a:buBlip>
                <a:blip r:embed="rId2"/>
              </a:buBlip>
              <a:defRPr sz="2200">
                <a:solidFill>
                  <a:srgbClr val="000000"/>
                </a:solidFill>
                <a:latin typeface="Candara"/>
                <a:ea typeface="Candara"/>
                <a:cs typeface="Candara"/>
                <a:sym typeface="Candara"/>
              </a:defRPr>
            </a:pPr>
            <a:r>
              <a:t>des applications — on parle alors de virtualisation applicative. </a:t>
            </a:r>
          </a:p>
          <a:p>
            <a:pPr lvl="1" marL="739588" indent="-320488">
              <a:spcBef>
                <a:spcPts val="0"/>
              </a:spcBef>
              <a:buBlip>
                <a:blip r:embed="rId2"/>
              </a:buBlip>
              <a:defRPr sz="2600">
                <a:solidFill>
                  <a:srgbClr val="000000"/>
                </a:solidFill>
                <a:latin typeface="Candara"/>
                <a:ea typeface="Candara"/>
                <a:cs typeface="Candara"/>
                <a:sym typeface="Candara"/>
              </a:defRPr>
            </a:pPr>
            <a:r>
              <a:t>Ces ordinateurs virtuels sont appelés serveur privé virtuel (</a:t>
            </a:r>
            <a:r>
              <a:rPr i="1"/>
              <a:t>Virtual Private Server</a:t>
            </a:r>
            <a:r>
              <a:t> ou VPS) ou encore environnement virtuel (</a:t>
            </a:r>
            <a:r>
              <a:rPr i="1"/>
              <a:t>Virtual Environment</a:t>
            </a:r>
            <a:r>
              <a:t> ou VE).</a:t>
            </a:r>
          </a:p>
        </p:txBody>
      </p:sp>
      <p:sp>
        <p:nvSpPr>
          <p:cNvPr id="162" name="Numéro de diapositive"/>
          <p:cNvSpPr/>
          <p:nvPr>
            <p:ph type="sldNum" sz="quarter" idx="2"/>
          </p:nvPr>
        </p:nvSpPr>
        <p:spPr>
          <a:xfrm>
            <a:off x="12207827" y="9213850"/>
            <a:ext cx="209849"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3" name="La virtualisation système Chapitre 1…"/>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système	</a:t>
            </a:r>
            <a:r>
              <a:rPr sz="3500">
                <a:solidFill>
                  <a:srgbClr val="5B5854"/>
                </a:solidFill>
              </a:rPr>
              <a:t>Chapitre </a:t>
            </a:r>
            <a:r>
              <a:rPr sz="4000">
                <a:solidFill>
                  <a:srgbClr val="5B5854"/>
                </a:solidFill>
              </a:rPr>
              <a:t>1</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1</a:t>
            </a:r>
            <a:r>
              <a:t> - Définitions</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La virtualisation réseau Chapitre 3…"/>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réseau	</a:t>
            </a:r>
            <a:r>
              <a:rPr sz="3500">
                <a:solidFill>
                  <a:srgbClr val="5B5854"/>
                </a:solidFill>
              </a:rPr>
              <a:t>Chapitre </a:t>
            </a:r>
            <a:r>
              <a:rPr sz="4000">
                <a:solidFill>
                  <a:srgbClr val="5B5854"/>
                </a:solidFill>
              </a:rPr>
              <a:t>3</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Caractéristiques principales </a:t>
            </a:r>
          </a:p>
        </p:txBody>
      </p:sp>
      <p:sp>
        <p:nvSpPr>
          <p:cNvPr id="413" name="Principales caractéristiques de la virtualisation réseau…"/>
          <p:cNvSpPr/>
          <p:nvPr>
            <p:ph type="body" idx="1"/>
          </p:nvPr>
        </p:nvSpPr>
        <p:spPr>
          <a:xfrm>
            <a:off x="508000" y="3032123"/>
            <a:ext cx="11988800" cy="5727701"/>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Principales caractéristiques de la virtualisation réseau</a:t>
            </a:r>
          </a:p>
          <a:p>
            <a:pPr lvl="1" marL="739588" indent="-320488">
              <a:spcBef>
                <a:spcPts val="1000"/>
              </a:spcBef>
              <a:buBlip>
                <a:blip r:embed="rId2"/>
              </a:buBlip>
              <a:defRPr sz="2400">
                <a:solidFill>
                  <a:srgbClr val="000000"/>
                </a:solidFill>
                <a:latin typeface="Candara"/>
                <a:ea typeface="Candara"/>
                <a:cs typeface="Candara"/>
                <a:sym typeface="Candara"/>
              </a:defRPr>
            </a:pPr>
            <a:r>
              <a:rPr b="1"/>
              <a:t>Indépendance du matériel</a:t>
            </a:r>
            <a:r>
              <a:t> : </a:t>
            </a:r>
            <a:br/>
            <a:r>
              <a:t>Les services réseau (routage, commutation, pare-feu) sont implémentés en logiciel, indépendamment du matériel propriétaire.</a:t>
            </a:r>
          </a:p>
          <a:p>
            <a:pPr lvl="1" marL="739588" indent="-320488">
              <a:spcBef>
                <a:spcPts val="1000"/>
              </a:spcBef>
              <a:buBlip>
                <a:blip r:embed="rId2"/>
              </a:buBlip>
              <a:defRPr sz="2400">
                <a:solidFill>
                  <a:srgbClr val="000000"/>
                </a:solidFill>
                <a:latin typeface="Candara"/>
                <a:ea typeface="Candara"/>
                <a:cs typeface="Candara"/>
                <a:sym typeface="Candara"/>
              </a:defRPr>
            </a:pPr>
            <a:r>
              <a:rPr b="1"/>
              <a:t>Types de virtualisation</a:t>
            </a:r>
            <a:r>
              <a:t> : </a:t>
            </a:r>
            <a:br/>
            <a:r>
              <a:t>Elle peut être externe (combinant des systèmes physiques en VLAN) ou interne (au sein d'un seul serveur).</a:t>
            </a:r>
          </a:p>
          <a:p>
            <a:pPr lvl="1" marL="739588" indent="-320488">
              <a:spcBef>
                <a:spcPts val="1000"/>
              </a:spcBef>
              <a:buBlip>
                <a:blip r:embed="rId2"/>
              </a:buBlip>
              <a:defRPr sz="2400">
                <a:solidFill>
                  <a:srgbClr val="000000"/>
                </a:solidFill>
                <a:latin typeface="Candara"/>
                <a:ea typeface="Candara"/>
                <a:cs typeface="Candara"/>
                <a:sym typeface="Candara"/>
              </a:defRPr>
            </a:pPr>
            <a:r>
              <a:rPr b="1"/>
              <a:t>Automatisation</a:t>
            </a:r>
            <a:r>
              <a:t> : </a:t>
            </a:r>
            <a:br/>
            <a:r>
              <a:t>De nombreuses tâches de gestion réseau peuvent être automatisées, réduisant la complexité et les coûts.</a:t>
            </a:r>
          </a:p>
          <a:p>
            <a:pPr lvl="1" marL="739588" indent="-320488">
              <a:spcBef>
                <a:spcPts val="1000"/>
              </a:spcBef>
              <a:buBlip>
                <a:blip r:embed="rId2"/>
              </a:buBlip>
              <a:defRPr sz="2400">
                <a:solidFill>
                  <a:srgbClr val="000000"/>
                </a:solidFill>
                <a:latin typeface="Candara"/>
                <a:ea typeface="Candara"/>
                <a:cs typeface="Candara"/>
                <a:sym typeface="Candara"/>
              </a:defRPr>
            </a:pPr>
            <a:r>
              <a:rPr b="1"/>
              <a:t>Support pour le cloud</a:t>
            </a:r>
            <a:r>
              <a:t> : </a:t>
            </a:r>
            <a:br/>
            <a:r>
              <a:t>C’est un élément clé des solutions cloud, offrant une infrastructure IT plus agile et flexible.</a:t>
            </a:r>
          </a:p>
        </p:txBody>
      </p:sp>
      <p:sp>
        <p:nvSpPr>
          <p:cNvPr id="414" name="Numéro de diapositive"/>
          <p:cNvSpPr/>
          <p:nvPr>
            <p:ph type="sldNum" sz="quarter" idx="2"/>
          </p:nvPr>
        </p:nvSpPr>
        <p:spPr>
          <a:xfrm>
            <a:off x="12151967" y="9213850"/>
            <a:ext cx="321569"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6" name="La virtualisation réseau Chapitre 3…"/>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réseau	</a:t>
            </a:r>
            <a:r>
              <a:rPr sz="3500">
                <a:solidFill>
                  <a:srgbClr val="5B5854"/>
                </a:solidFill>
              </a:rPr>
              <a:t>Chapitre </a:t>
            </a:r>
            <a:r>
              <a:rPr sz="4000">
                <a:solidFill>
                  <a:srgbClr val="5B5854"/>
                </a:solidFill>
              </a:rPr>
              <a:t>3</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Caractéristiques principales</a:t>
            </a:r>
          </a:p>
        </p:txBody>
      </p:sp>
      <p:sp>
        <p:nvSpPr>
          <p:cNvPr id="417" name="Les principaux types de virtualisation de réseau :…"/>
          <p:cNvSpPr/>
          <p:nvPr>
            <p:ph type="body" idx="1"/>
          </p:nvPr>
        </p:nvSpPr>
        <p:spPr>
          <a:xfrm>
            <a:off x="508000" y="3032123"/>
            <a:ext cx="11988800" cy="5727701"/>
          </a:xfrm>
          <a:prstGeom prst="rect">
            <a:avLst/>
          </a:prstGeom>
        </p:spPr>
        <p:txBody>
          <a:bodyPr anchor="t"/>
          <a:lstStyle/>
          <a:p>
            <a:pPr marL="304463" indent="-304463" defTabSz="554990">
              <a:spcBef>
                <a:spcPts val="900"/>
              </a:spcBef>
              <a:buBlip>
                <a:blip r:embed="rId3"/>
              </a:buBlip>
              <a:defRPr sz="3230">
                <a:solidFill>
                  <a:srgbClr val="000000"/>
                </a:solidFill>
                <a:latin typeface="Candara"/>
                <a:ea typeface="Candara"/>
                <a:cs typeface="Candara"/>
                <a:sym typeface="Candara"/>
              </a:defRPr>
            </a:pPr>
            <a:r>
              <a:t>Les principaux types de virtualisation de réseau :</a:t>
            </a:r>
          </a:p>
          <a:p>
            <a:pPr lvl="1" marL="702608" indent="-304463" defTabSz="554990">
              <a:spcBef>
                <a:spcPts val="500"/>
              </a:spcBef>
              <a:buBlip>
                <a:blip r:embed="rId3"/>
              </a:buBlip>
              <a:defRPr sz="2280">
                <a:solidFill>
                  <a:srgbClr val="000000"/>
                </a:solidFill>
                <a:latin typeface="Candara"/>
                <a:ea typeface="Candara"/>
                <a:cs typeface="Candara"/>
                <a:sym typeface="Candara"/>
              </a:defRPr>
            </a:pPr>
            <a:r>
              <a:rPr b="1"/>
              <a:t>VLAN</a:t>
            </a:r>
            <a:r>
              <a:t>, Virtual LAN</a:t>
            </a:r>
          </a:p>
          <a:p>
            <a:pPr lvl="2" marL="1100753" indent="-304463" defTabSz="554990">
              <a:spcBef>
                <a:spcPts val="500"/>
              </a:spcBef>
              <a:buBlip>
                <a:blip r:embed="rId3"/>
              </a:buBlip>
              <a:defRPr sz="2280">
                <a:solidFill>
                  <a:srgbClr val="000000"/>
                </a:solidFill>
                <a:latin typeface="Candara"/>
                <a:ea typeface="Candara"/>
                <a:cs typeface="Candara"/>
                <a:sym typeface="Candara"/>
              </a:defRPr>
            </a:pPr>
            <a:r>
              <a:t>Créer des segments de réseau logique au sein d’un même réseau physique pour isoler et regrouper les ressources selon des critères spécifiques.</a:t>
            </a:r>
          </a:p>
          <a:p>
            <a:pPr lvl="1" marL="702608" indent="-304463" defTabSz="554990">
              <a:spcBef>
                <a:spcPts val="900"/>
              </a:spcBef>
              <a:buBlip>
                <a:blip r:embed="rId3"/>
              </a:buBlip>
              <a:defRPr sz="2280">
                <a:solidFill>
                  <a:srgbClr val="000000"/>
                </a:solidFill>
                <a:latin typeface="Candara"/>
                <a:ea typeface="Candara"/>
                <a:cs typeface="Candara"/>
                <a:sym typeface="Candara"/>
              </a:defRPr>
            </a:pPr>
            <a:r>
              <a:rPr b="1"/>
              <a:t>SDN</a:t>
            </a:r>
            <a:r>
              <a:t>, </a:t>
            </a:r>
            <a:r>
              <a:rPr i="1"/>
              <a:t>Software Defined Networking,</a:t>
            </a:r>
            <a:r>
              <a:t> permet la gestion centralisée des réseaux en séparant le plan de contrôle du plan de données pour une configuration dynamique et flexible.</a:t>
            </a:r>
          </a:p>
          <a:p>
            <a:pPr lvl="1" marL="702608" indent="-304463" defTabSz="554990">
              <a:spcBef>
                <a:spcPts val="900"/>
              </a:spcBef>
              <a:buBlip>
                <a:blip r:embed="rId3"/>
              </a:buBlip>
              <a:defRPr sz="2280">
                <a:solidFill>
                  <a:srgbClr val="000000"/>
                </a:solidFill>
                <a:latin typeface="Candara"/>
                <a:ea typeface="Candara"/>
                <a:cs typeface="Candara"/>
                <a:sym typeface="Candara"/>
              </a:defRPr>
            </a:pPr>
            <a:r>
              <a:rPr b="1"/>
              <a:t>VPC</a:t>
            </a:r>
            <a:r>
              <a:t> , </a:t>
            </a:r>
            <a:r>
              <a:rPr i="1"/>
              <a:t>Virtual Private Cloud, </a:t>
            </a:r>
            <a:r>
              <a:t>fournit un réseau isolé et privé dans le cloud, permettant aux entreprises de déployer des ressources cloud en toute sécurité.</a:t>
            </a:r>
          </a:p>
          <a:p>
            <a:pPr lvl="1" marL="702608" indent="-304463" defTabSz="554990">
              <a:spcBef>
                <a:spcPts val="900"/>
              </a:spcBef>
              <a:buBlip>
                <a:blip r:embed="rId3"/>
              </a:buBlip>
              <a:defRPr sz="2280">
                <a:solidFill>
                  <a:srgbClr val="000000"/>
                </a:solidFill>
                <a:latin typeface="Candara"/>
                <a:ea typeface="Candara"/>
                <a:cs typeface="Candara"/>
                <a:sym typeface="Candara"/>
              </a:defRPr>
            </a:pPr>
            <a:r>
              <a:rPr b="1"/>
              <a:t>NFV</a:t>
            </a:r>
            <a:r>
              <a:t>, </a:t>
            </a:r>
            <a:r>
              <a:rPr i="1"/>
              <a:t>Network Function Virtualization</a:t>
            </a:r>
            <a:r>
              <a:t>, convertit les fonctions réseau traditionnelles, telles que les pare-feu et équilibreurs de charge en logiciel pour permettre une gestion évolutive.</a:t>
            </a:r>
          </a:p>
          <a:p>
            <a:pPr lvl="2" marL="1100753" indent="-304463" defTabSz="554990">
              <a:spcBef>
                <a:spcPts val="500"/>
              </a:spcBef>
              <a:buBlip>
                <a:blip r:embed="rId3"/>
              </a:buBlip>
              <a:defRPr sz="2280">
                <a:solidFill>
                  <a:srgbClr val="000000"/>
                </a:solidFill>
                <a:latin typeface="Candara"/>
                <a:ea typeface="Candara"/>
                <a:cs typeface="Candara"/>
                <a:sym typeface="Candara"/>
              </a:defRPr>
            </a:pPr>
            <a:r>
              <a:t>On remplace le matériel des appareils de réseau par des machines virtuelles efficaces. </a:t>
            </a:r>
          </a:p>
          <a:p>
            <a:pPr lvl="2" marL="1100753" indent="-304463" defTabSz="554990">
              <a:spcBef>
                <a:spcPts val="500"/>
              </a:spcBef>
              <a:buBlip>
                <a:blip r:embed="rId3"/>
              </a:buBlip>
              <a:defRPr sz="2280">
                <a:solidFill>
                  <a:srgbClr val="000000"/>
                </a:solidFill>
                <a:latin typeface="Candara"/>
                <a:ea typeface="Candara"/>
                <a:cs typeface="Candara"/>
                <a:sym typeface="Candara"/>
              </a:defRPr>
            </a:pPr>
            <a:r>
              <a:t>Ces machines virtuelles ont besoin d’un hyperviseur pour exécuter les processus de mise en réseau, tels que l’équilibrage des charges et le routage.</a:t>
            </a:r>
          </a:p>
        </p:txBody>
      </p:sp>
      <p:sp>
        <p:nvSpPr>
          <p:cNvPr id="418" name="Numéro de diapositive"/>
          <p:cNvSpPr/>
          <p:nvPr>
            <p:ph type="sldNum" sz="quarter" idx="2"/>
          </p:nvPr>
        </p:nvSpPr>
        <p:spPr>
          <a:xfrm>
            <a:off x="12170918" y="9213850"/>
            <a:ext cx="283667"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2" name="La virtualisation réseau Chapitre 3…"/>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réseau	</a:t>
            </a:r>
            <a:r>
              <a:rPr sz="3500">
                <a:solidFill>
                  <a:srgbClr val="5B5854"/>
                </a:solidFill>
              </a:rPr>
              <a:t>Chapitre </a:t>
            </a:r>
            <a:r>
              <a:rPr sz="4000">
                <a:solidFill>
                  <a:srgbClr val="5B5854"/>
                </a:solidFill>
              </a:rPr>
              <a:t>3</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3</a:t>
            </a:r>
            <a:r>
              <a:t> - SDN, </a:t>
            </a:r>
            <a:r>
              <a:rPr i="1"/>
              <a:t>Software Defined Networking</a:t>
            </a:r>
            <a:r>
              <a:t> </a:t>
            </a:r>
          </a:p>
        </p:txBody>
      </p:sp>
      <p:sp>
        <p:nvSpPr>
          <p:cNvPr id="423" name="Nouveau concept d’architecture de réseaux…"/>
          <p:cNvSpPr/>
          <p:nvPr>
            <p:ph type="body" idx="1"/>
          </p:nvPr>
        </p:nvSpPr>
        <p:spPr>
          <a:xfrm>
            <a:off x="508000" y="3032123"/>
            <a:ext cx="11988800" cy="5727701"/>
          </a:xfrm>
          <a:prstGeom prst="rect">
            <a:avLst/>
          </a:prstGeom>
        </p:spPr>
        <p:txBody>
          <a:bodyPr anchor="t"/>
          <a:lstStyle/>
          <a:p>
            <a:pPr marL="320488" indent="-320488">
              <a:spcBef>
                <a:spcPts val="1000"/>
              </a:spcBef>
              <a:buBlip>
                <a:blip r:embed="rId3"/>
              </a:buBlip>
              <a:defRPr>
                <a:solidFill>
                  <a:srgbClr val="000000"/>
                </a:solidFill>
                <a:latin typeface="Candara"/>
                <a:ea typeface="Candara"/>
                <a:cs typeface="Candara"/>
                <a:sym typeface="Candara"/>
              </a:defRPr>
            </a:pPr>
            <a:r>
              <a:t>Nouveau concept d’architecture de réseaux</a:t>
            </a:r>
          </a:p>
          <a:p>
            <a:pPr lvl="1" marL="739588" indent="-320488">
              <a:spcBef>
                <a:spcPts val="1000"/>
              </a:spcBef>
              <a:buBlip>
                <a:blip r:embed="rId3"/>
              </a:buBlip>
              <a:defRPr sz="2400">
                <a:solidFill>
                  <a:srgbClr val="000000"/>
                </a:solidFill>
                <a:latin typeface="Candara"/>
                <a:ea typeface="Candara"/>
                <a:cs typeface="Candara"/>
                <a:sym typeface="Candara"/>
              </a:defRPr>
            </a:pPr>
            <a:r>
              <a:t>2008 : recherches d’équipe des universités de Berkeley et Stanford</a:t>
            </a:r>
          </a:p>
          <a:p>
            <a:pPr lvl="1" marL="739588" indent="-320488">
              <a:spcBef>
                <a:spcPts val="1000"/>
              </a:spcBef>
              <a:buBlip>
                <a:blip r:embed="rId3"/>
              </a:buBlip>
              <a:defRPr sz="2400">
                <a:solidFill>
                  <a:srgbClr val="000000"/>
                </a:solidFill>
                <a:latin typeface="Candara"/>
                <a:ea typeface="Candara"/>
                <a:cs typeface="Candara"/>
                <a:sym typeface="Candara"/>
              </a:defRPr>
            </a:pPr>
            <a:r>
              <a:t>2011 : </a:t>
            </a:r>
            <a:r>
              <a:rPr u="sng">
                <a:solidFill>
                  <a:srgbClr val="A53234"/>
                </a:solidFill>
                <a:hlinkClick r:id="rId4" invalidUrl="" action="" tgtFrame="" tooltip="" history="1" highlightClick="0" endSnd="0"/>
              </a:rPr>
              <a:t>Open Networking foundation</a:t>
            </a:r>
            <a:r>
              <a:t>  </a:t>
            </a:r>
          </a:p>
          <a:p>
            <a:pPr lvl="2" marL="1158688" indent="-320488">
              <a:spcBef>
                <a:spcPts val="1000"/>
              </a:spcBef>
              <a:buBlip>
                <a:blip r:embed="rId3"/>
              </a:buBlip>
              <a:defRPr sz="2400">
                <a:solidFill>
                  <a:srgbClr val="000000"/>
                </a:solidFill>
                <a:latin typeface="Candara"/>
                <a:ea typeface="Candara"/>
                <a:cs typeface="Candara"/>
                <a:sym typeface="Candara"/>
              </a:defRPr>
            </a:pPr>
            <a:r>
              <a:t>pour la promotion du SDN, </a:t>
            </a:r>
          </a:p>
          <a:p>
            <a:pPr lvl="2" marL="1158688" indent="-320488">
              <a:spcBef>
                <a:spcPts val="1000"/>
              </a:spcBef>
              <a:buBlip>
                <a:blip r:embed="rId3"/>
              </a:buBlip>
              <a:defRPr sz="2400">
                <a:solidFill>
                  <a:srgbClr val="000000"/>
                </a:solidFill>
                <a:latin typeface="Candara"/>
                <a:ea typeface="Candara"/>
                <a:cs typeface="Candara"/>
                <a:sym typeface="Candara"/>
              </a:defRPr>
            </a:pPr>
            <a:r>
              <a:t>créé par Deutsche Telekom, Facebook, Google, Microsoft, Verizon, et Yahoo. </a:t>
            </a:r>
          </a:p>
          <a:p>
            <a:pPr lvl="2" marL="1158688" indent="-320488">
              <a:spcBef>
                <a:spcPts val="1000"/>
              </a:spcBef>
              <a:buBlip>
                <a:blip r:embed="rId3"/>
              </a:buBlip>
              <a:defRPr sz="2400">
                <a:solidFill>
                  <a:srgbClr val="000000"/>
                </a:solidFill>
                <a:latin typeface="Candara"/>
                <a:ea typeface="Candara"/>
                <a:cs typeface="Candara"/>
                <a:sym typeface="Candara"/>
              </a:defRPr>
            </a:pPr>
            <a:r>
              <a:t>Rejoint par tous les grands constructeurs/éditeurs IT tels que Cisco, Juniper, HP, Dell, Broadcom, IBM, etc.</a:t>
            </a:r>
            <a:endParaRPr b="1"/>
          </a:p>
          <a:p>
            <a:pPr marL="320488" indent="-320488">
              <a:spcBef>
                <a:spcPts val="1000"/>
              </a:spcBef>
              <a:buBlip>
                <a:blip r:embed="rId3"/>
              </a:buBlip>
              <a:defRPr>
                <a:solidFill>
                  <a:srgbClr val="000000"/>
                </a:solidFill>
                <a:latin typeface="Candara"/>
                <a:ea typeface="Candara"/>
                <a:cs typeface="Candara"/>
                <a:sym typeface="Candara"/>
              </a:defRPr>
            </a:pPr>
            <a:r>
              <a:t>Principe</a:t>
            </a:r>
          </a:p>
          <a:p>
            <a:pPr lvl="1" marL="739588" indent="-320488">
              <a:spcBef>
                <a:spcPts val="1000"/>
              </a:spcBef>
              <a:buBlip>
                <a:blip r:embed="rId3"/>
              </a:buBlip>
              <a:defRPr sz="2400">
                <a:solidFill>
                  <a:srgbClr val="000000"/>
                </a:solidFill>
                <a:latin typeface="Candara"/>
                <a:ea typeface="Candara"/>
                <a:cs typeface="Candara"/>
                <a:sym typeface="Candara"/>
              </a:defRPr>
            </a:pPr>
            <a:r>
              <a:t>Séparer la partie opérationnelle liée au fonctionnement des routeurs et commutateurs de la partie décisionnelle réalisée par un contrôleur ;</a:t>
            </a:r>
          </a:p>
          <a:p>
            <a:pPr lvl="1" marL="739588" indent="-320488">
              <a:spcBef>
                <a:spcPts val="1000"/>
              </a:spcBef>
              <a:buBlip>
                <a:blip r:embed="rId3"/>
              </a:buBlip>
              <a:defRPr sz="2400">
                <a:solidFill>
                  <a:srgbClr val="000000"/>
                </a:solidFill>
                <a:latin typeface="Candara"/>
                <a:ea typeface="Candara"/>
                <a:cs typeface="Candara"/>
                <a:sym typeface="Candara"/>
              </a:defRPr>
            </a:pPr>
            <a:r>
              <a:t>S’affranchir des spécificités des équipements ; </a:t>
            </a:r>
          </a:p>
        </p:txBody>
      </p:sp>
      <p:sp>
        <p:nvSpPr>
          <p:cNvPr id="424" name="Numéro de diapositive"/>
          <p:cNvSpPr/>
          <p:nvPr>
            <p:ph type="sldNum" sz="quarter" idx="2"/>
          </p:nvPr>
        </p:nvSpPr>
        <p:spPr>
          <a:xfrm>
            <a:off x="12161988" y="9213850"/>
            <a:ext cx="301527"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8" name="La virtualisation réseau Chapitre 3…"/>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réseau	</a:t>
            </a:r>
            <a:r>
              <a:rPr sz="3500">
                <a:solidFill>
                  <a:srgbClr val="5B5854"/>
                </a:solidFill>
              </a:rPr>
              <a:t>Chapitre </a:t>
            </a:r>
            <a:r>
              <a:rPr sz="4000">
                <a:solidFill>
                  <a:srgbClr val="5B5854"/>
                </a:solidFill>
              </a:rPr>
              <a:t>3</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3</a:t>
            </a:r>
            <a:r>
              <a:t> - SDN, </a:t>
            </a:r>
            <a:r>
              <a:rPr i="1"/>
              <a:t>Software Defined Networking</a:t>
            </a:r>
            <a:r>
              <a:t> </a:t>
            </a:r>
          </a:p>
        </p:txBody>
      </p:sp>
      <p:sp>
        <p:nvSpPr>
          <p:cNvPr id="429" name="Principe, suite…"/>
          <p:cNvSpPr/>
          <p:nvPr>
            <p:ph type="body" idx="1"/>
          </p:nvPr>
        </p:nvSpPr>
        <p:spPr>
          <a:xfrm>
            <a:off x="508000" y="3032123"/>
            <a:ext cx="11988800" cy="5727701"/>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Principe, suite</a:t>
            </a:r>
          </a:p>
          <a:p>
            <a:pPr lvl="1" marL="739588" indent="-320488">
              <a:spcBef>
                <a:spcPts val="1000"/>
              </a:spcBef>
              <a:buBlip>
                <a:blip r:embed="rId2"/>
              </a:buBlip>
              <a:defRPr sz="2400">
                <a:solidFill>
                  <a:srgbClr val="000000"/>
                </a:solidFill>
                <a:latin typeface="Candara"/>
                <a:ea typeface="Candara"/>
                <a:cs typeface="Candara"/>
                <a:sym typeface="Candara"/>
              </a:defRPr>
            </a:pPr>
            <a:r>
              <a:t>Faciliter grâce à une API réseau standard le développement de services réseaux à forte valeur ajoutée</a:t>
            </a:r>
          </a:p>
          <a:p>
            <a:pPr lvl="2" marL="1158688" indent="-320488">
              <a:spcBef>
                <a:spcPts val="1000"/>
              </a:spcBef>
              <a:buBlip>
                <a:blip r:embed="rId2"/>
              </a:buBlip>
              <a:defRPr sz="2400">
                <a:solidFill>
                  <a:srgbClr val="000000"/>
                </a:solidFill>
                <a:latin typeface="Candara"/>
                <a:ea typeface="Candara"/>
                <a:cs typeface="Candara"/>
                <a:sym typeface="Candara"/>
              </a:defRPr>
            </a:pPr>
            <a:r>
              <a:t>Équilibrage de charge</a:t>
            </a:r>
          </a:p>
          <a:p>
            <a:pPr lvl="2" marL="1158688" indent="-320488">
              <a:spcBef>
                <a:spcPts val="1000"/>
              </a:spcBef>
              <a:buBlip>
                <a:blip r:embed="rId2"/>
              </a:buBlip>
              <a:defRPr sz="2400">
                <a:solidFill>
                  <a:srgbClr val="000000"/>
                </a:solidFill>
                <a:latin typeface="Candara"/>
                <a:ea typeface="Candara"/>
                <a:cs typeface="Candara"/>
                <a:sym typeface="Candara"/>
              </a:defRPr>
            </a:pPr>
            <a:r>
              <a:t>Configuration</a:t>
            </a:r>
          </a:p>
          <a:p>
            <a:pPr lvl="2" marL="1158688" indent="-320488">
              <a:spcBef>
                <a:spcPts val="1000"/>
              </a:spcBef>
              <a:buBlip>
                <a:blip r:embed="rId2"/>
              </a:buBlip>
              <a:defRPr sz="2400">
                <a:solidFill>
                  <a:srgbClr val="000000"/>
                </a:solidFill>
                <a:latin typeface="Candara"/>
                <a:ea typeface="Candara"/>
                <a:cs typeface="Candara"/>
                <a:sym typeface="Candara"/>
              </a:defRPr>
            </a:pPr>
            <a:r>
              <a:t>Planification</a:t>
            </a:r>
          </a:p>
          <a:p>
            <a:pPr lvl="2" marL="1158688" indent="-320488">
              <a:spcBef>
                <a:spcPts val="1000"/>
              </a:spcBef>
              <a:buBlip>
                <a:blip r:embed="rId2"/>
              </a:buBlip>
              <a:defRPr sz="2400">
                <a:solidFill>
                  <a:srgbClr val="000000"/>
                </a:solidFill>
                <a:latin typeface="Candara"/>
                <a:ea typeface="Candara"/>
                <a:cs typeface="Candara"/>
                <a:sym typeface="Candara"/>
              </a:defRPr>
            </a:pPr>
            <a:r>
              <a:t>Routage intelligent </a:t>
            </a:r>
          </a:p>
          <a:p>
            <a:pPr marL="320488" indent="-320488">
              <a:spcBef>
                <a:spcPts val="1000"/>
              </a:spcBef>
              <a:buBlip>
                <a:blip r:embed="rId2"/>
              </a:buBlip>
              <a:defRPr>
                <a:solidFill>
                  <a:srgbClr val="000000"/>
                </a:solidFill>
                <a:latin typeface="Candara"/>
                <a:ea typeface="Candara"/>
                <a:cs typeface="Candara"/>
                <a:sym typeface="Candara"/>
              </a:defRPr>
            </a:pPr>
            <a:r>
              <a:t>Définitions</a:t>
            </a:r>
          </a:p>
          <a:p>
            <a:pPr lvl="1" marL="739588" indent="-320488">
              <a:spcBef>
                <a:spcPts val="1000"/>
              </a:spcBef>
              <a:buBlip>
                <a:blip r:embed="rId2"/>
              </a:buBlip>
              <a:defRPr sz="2400">
                <a:solidFill>
                  <a:srgbClr val="000000"/>
                </a:solidFill>
                <a:latin typeface="Candara"/>
                <a:ea typeface="Candara"/>
                <a:cs typeface="Candara"/>
                <a:sym typeface="Candara"/>
              </a:defRPr>
            </a:pPr>
            <a:r>
              <a:t>Le réseau à définition logicielle, ou SDN, </a:t>
            </a:r>
            <a:r>
              <a:rPr i="1"/>
              <a:t>Software-Defined Networking</a:t>
            </a:r>
            <a:r>
              <a:t>, est une approche de la gestion des réseaux dans laquelle le contrôle est dissocié du matériel et transféré à une application logicielle appelée contrôleur.</a:t>
            </a:r>
          </a:p>
        </p:txBody>
      </p:sp>
      <p:sp>
        <p:nvSpPr>
          <p:cNvPr id="430" name="Numéro de diapositive"/>
          <p:cNvSpPr/>
          <p:nvPr>
            <p:ph type="sldNum" sz="quarter" idx="2"/>
          </p:nvPr>
        </p:nvSpPr>
        <p:spPr>
          <a:xfrm>
            <a:off x="12160401" y="9213850"/>
            <a:ext cx="30470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2" name="La virtualisation réseau Chapitre 3…"/>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réseau	</a:t>
            </a:r>
            <a:r>
              <a:rPr sz="3500">
                <a:solidFill>
                  <a:srgbClr val="5B5854"/>
                </a:solidFill>
              </a:rPr>
              <a:t>Chapitre </a:t>
            </a:r>
            <a:r>
              <a:rPr sz="4000">
                <a:solidFill>
                  <a:srgbClr val="5B5854"/>
                </a:solidFill>
              </a:rPr>
              <a:t>3</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3</a:t>
            </a:r>
            <a:r>
              <a:t> - SDN, </a:t>
            </a:r>
            <a:r>
              <a:rPr i="1"/>
              <a:t>Software Defined Networking</a:t>
            </a:r>
            <a:r>
              <a:t> </a:t>
            </a:r>
          </a:p>
        </p:txBody>
      </p:sp>
      <p:sp>
        <p:nvSpPr>
          <p:cNvPr id="433" name="Les plans d’équipements réseaux…"/>
          <p:cNvSpPr/>
          <p:nvPr>
            <p:ph type="body" idx="1"/>
          </p:nvPr>
        </p:nvSpPr>
        <p:spPr>
          <a:xfrm>
            <a:off x="508000" y="3032123"/>
            <a:ext cx="11988800" cy="5727701"/>
          </a:xfrm>
          <a:prstGeom prst="rect">
            <a:avLst/>
          </a:prstGeom>
        </p:spPr>
        <p:txBody>
          <a:bodyPr anchor="t"/>
          <a:lstStyle/>
          <a:p>
            <a:pPr marL="495300" indent="-495300">
              <a:spcBef>
                <a:spcPts val="1000"/>
              </a:spcBef>
              <a:buBlip>
                <a:blip r:embed="rId3"/>
              </a:buBlip>
              <a:defRPr>
                <a:solidFill>
                  <a:srgbClr val="000000"/>
                </a:solidFill>
                <a:latin typeface="Candara"/>
                <a:ea typeface="Candara"/>
                <a:cs typeface="Candara"/>
                <a:sym typeface="Candara"/>
              </a:defRPr>
            </a:pPr>
            <a:r>
              <a:t>Les plans d’équipements réseaux</a:t>
            </a:r>
          </a:p>
          <a:p>
            <a:pPr lvl="1" marL="739588" marR="5246000" indent="-320488">
              <a:spcBef>
                <a:spcPts val="600"/>
              </a:spcBef>
              <a:buBlip>
                <a:blip r:embed="rId3"/>
              </a:buBlip>
              <a:defRPr spc="-88" sz="2200">
                <a:solidFill>
                  <a:srgbClr val="000000"/>
                </a:solidFill>
                <a:latin typeface="Candara"/>
                <a:ea typeface="Candara"/>
                <a:cs typeface="Candara"/>
                <a:sym typeface="Candara"/>
              </a:defRPr>
            </a:pPr>
            <a:r>
              <a:t>Le </a:t>
            </a:r>
            <a:r>
              <a:rPr b="1">
                <a:solidFill>
                  <a:srgbClr val="618DC1"/>
                </a:solidFill>
              </a:rPr>
              <a:t>plan de gestion</a:t>
            </a:r>
            <a:r>
              <a:t> (</a:t>
            </a:r>
            <a:r>
              <a:rPr i="1"/>
              <a:t>management plane</a:t>
            </a:r>
            <a:r>
              <a:t>) concerne l’administration et la configuration des équipements, à l’aide de flux SSH, </a:t>
            </a:r>
            <a:r>
              <a:rPr i="1"/>
              <a:t>Secure Shell</a:t>
            </a:r>
            <a:r>
              <a:t> ou SNMP, </a:t>
            </a:r>
            <a:r>
              <a:rPr i="1"/>
              <a:t>Simple Network Management Protocol</a:t>
            </a:r>
            <a:r>
              <a:t>. Il est parfois considéré comme un sous-ensemble du plan de contrôle. </a:t>
            </a:r>
          </a:p>
          <a:p>
            <a:pPr lvl="1" marL="739588" marR="5246000" indent="-320488">
              <a:spcBef>
                <a:spcPts val="600"/>
              </a:spcBef>
              <a:buBlip>
                <a:blip r:embed="rId3"/>
              </a:buBlip>
              <a:defRPr sz="2200">
                <a:solidFill>
                  <a:srgbClr val="000000"/>
                </a:solidFill>
                <a:latin typeface="Candara"/>
                <a:ea typeface="Candara"/>
                <a:cs typeface="Candara"/>
                <a:sym typeface="Candara"/>
              </a:defRPr>
            </a:pPr>
            <a:r>
              <a:t>Le </a:t>
            </a:r>
            <a:r>
              <a:rPr b="1">
                <a:solidFill>
                  <a:srgbClr val="6D9245"/>
                </a:solidFill>
              </a:rPr>
              <a:t>plan de contrôle</a:t>
            </a:r>
            <a:r>
              <a:t> (</a:t>
            </a:r>
            <a:r>
              <a:rPr i="1"/>
              <a:t>control plane</a:t>
            </a:r>
            <a:r>
              <a:t>) va contrôler le plan de données suivant des règles établies. Les protocoles comme OSPF, STP, ARP, BGP et leurs tables participent à ce plan de contrôle.</a:t>
            </a:r>
          </a:p>
          <a:p>
            <a:pPr lvl="1" marL="739588" marR="5246000" indent="-320488">
              <a:spcBef>
                <a:spcPts val="600"/>
              </a:spcBef>
              <a:buBlip>
                <a:blip r:embed="rId3"/>
              </a:buBlip>
              <a:defRPr spc="-66" sz="2200">
                <a:solidFill>
                  <a:srgbClr val="000000"/>
                </a:solidFill>
                <a:latin typeface="Candara"/>
                <a:ea typeface="Candara"/>
                <a:cs typeface="Candara"/>
                <a:sym typeface="Candara"/>
              </a:defRPr>
            </a:pPr>
            <a:r>
              <a:t>Le </a:t>
            </a:r>
            <a:r>
              <a:rPr b="1">
                <a:solidFill>
                  <a:srgbClr val="E17C52"/>
                </a:solidFill>
              </a:rPr>
              <a:t>plan de données</a:t>
            </a:r>
            <a:r>
              <a:t> (</a:t>
            </a:r>
            <a:r>
              <a:rPr i="1"/>
              <a:t>data plane</a:t>
            </a:r>
            <a:r>
              <a:t>) est liée à l’infrastructure, soit l’ensemble des équipements, switches, routeurs… permettant l’acheminement des données.</a:t>
            </a:r>
          </a:p>
        </p:txBody>
      </p:sp>
      <p:sp>
        <p:nvSpPr>
          <p:cNvPr id="434" name="Numéro de diapositive"/>
          <p:cNvSpPr/>
          <p:nvPr>
            <p:ph type="sldNum" sz="quarter" idx="2"/>
          </p:nvPr>
        </p:nvSpPr>
        <p:spPr>
          <a:xfrm>
            <a:off x="12155985" y="9213850"/>
            <a:ext cx="31353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437" name="640px-Software_Defined_Networking_System_Overview.svg_.png"/>
          <p:cNvGrpSpPr/>
          <p:nvPr/>
        </p:nvGrpSpPr>
        <p:grpSpPr>
          <a:xfrm>
            <a:off x="7433586" y="3607654"/>
            <a:ext cx="5469137" cy="5219391"/>
            <a:chOff x="0" y="0"/>
            <a:chExt cx="5469135" cy="5219389"/>
          </a:xfrm>
        </p:grpSpPr>
        <p:pic>
          <p:nvPicPr>
            <p:cNvPr id="436" name="640px-Software_Defined_Networking_System_Overview.svg_.png" descr="640px-Software_Defined_Networking_System_Overview.svg_.png"/>
            <p:cNvPicPr>
              <a:picLocks noChangeAspect="1"/>
            </p:cNvPicPr>
            <p:nvPr/>
          </p:nvPicPr>
          <p:blipFill>
            <a:blip r:embed="rId4">
              <a:extLst/>
            </a:blip>
            <a:stretch>
              <a:fillRect/>
            </a:stretch>
          </p:blipFill>
          <p:spPr>
            <a:xfrm>
              <a:off x="127000" y="88900"/>
              <a:ext cx="5215136" cy="4889190"/>
            </a:xfrm>
            <a:prstGeom prst="rect">
              <a:avLst/>
            </a:prstGeom>
            <a:ln>
              <a:noFill/>
            </a:ln>
            <a:effectLst/>
          </p:spPr>
        </p:pic>
        <p:pic>
          <p:nvPicPr>
            <p:cNvPr id="435" name="640px-Software_Defined_Networking_System_Overview.svg_.png" descr="640px-Software_Defined_Networking_System_Overview.svg_.png"/>
            <p:cNvPicPr>
              <a:picLocks noChangeAspect="0"/>
            </p:cNvPicPr>
            <p:nvPr/>
          </p:nvPicPr>
          <p:blipFill>
            <a:blip r:embed="rId5">
              <a:extLst/>
            </a:blip>
            <a:stretch>
              <a:fillRect/>
            </a:stretch>
          </p:blipFill>
          <p:spPr>
            <a:xfrm>
              <a:off x="0" y="0"/>
              <a:ext cx="5469136" cy="5219390"/>
            </a:xfrm>
            <a:prstGeom prst="rect">
              <a:avLst/>
            </a:prstGeom>
            <a:effectLst/>
          </p:spPr>
        </p:pic>
      </p:gr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1" name="La virtualisation réseau Chapitre 3…"/>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réseau	</a:t>
            </a:r>
            <a:r>
              <a:rPr sz="3500">
                <a:solidFill>
                  <a:srgbClr val="5B5854"/>
                </a:solidFill>
              </a:rPr>
              <a:t>Chapitre </a:t>
            </a:r>
            <a:r>
              <a:rPr sz="4000">
                <a:solidFill>
                  <a:srgbClr val="5B5854"/>
                </a:solidFill>
              </a:rPr>
              <a:t>3</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3</a:t>
            </a:r>
            <a:r>
              <a:t> - SDN, </a:t>
            </a:r>
            <a:r>
              <a:rPr i="1"/>
              <a:t>Software Defined Networking</a:t>
            </a:r>
            <a:r>
              <a:t> </a:t>
            </a:r>
          </a:p>
        </p:txBody>
      </p:sp>
      <p:sp>
        <p:nvSpPr>
          <p:cNvPr id="442" name="Plan de gestion…"/>
          <p:cNvSpPr/>
          <p:nvPr>
            <p:ph type="body" idx="1"/>
          </p:nvPr>
        </p:nvSpPr>
        <p:spPr>
          <a:xfrm>
            <a:off x="508000" y="3032123"/>
            <a:ext cx="11988800" cy="5727701"/>
          </a:xfrm>
          <a:prstGeom prst="rect">
            <a:avLst/>
          </a:prstGeom>
        </p:spPr>
        <p:txBody>
          <a:bodyPr anchor="t"/>
          <a:lstStyle/>
          <a:p>
            <a:pPr marL="320488" marR="8846000" indent="-320488">
              <a:spcBef>
                <a:spcPts val="1000"/>
              </a:spcBef>
              <a:buBlip>
                <a:blip r:embed="rId2"/>
              </a:buBlip>
              <a:defRPr b="1" spc="-66" sz="2200">
                <a:solidFill>
                  <a:srgbClr val="000000"/>
                </a:solidFill>
                <a:latin typeface="Candara"/>
                <a:ea typeface="Candara"/>
                <a:cs typeface="Candara"/>
                <a:sym typeface="Candara"/>
              </a:defRPr>
            </a:pPr>
            <a:r>
              <a:t>Plan de gestion</a:t>
            </a:r>
          </a:p>
          <a:p>
            <a:pPr lvl="1" marL="739588" marR="8846000" indent="-320488">
              <a:spcBef>
                <a:spcPts val="1000"/>
              </a:spcBef>
              <a:buBlip>
                <a:blip r:embed="rId2"/>
              </a:buBlip>
              <a:defRPr spc="-66" sz="2200">
                <a:solidFill>
                  <a:srgbClr val="000000"/>
                </a:solidFill>
                <a:latin typeface="Candara"/>
                <a:ea typeface="Candara"/>
                <a:cs typeface="Candara"/>
                <a:sym typeface="Candara"/>
              </a:defRPr>
            </a:pPr>
            <a:r>
              <a:t>Applications logicielles</a:t>
            </a:r>
          </a:p>
          <a:p>
            <a:pPr marL="320488" marR="8846000" indent="-320488">
              <a:spcBef>
                <a:spcPts val="3900"/>
              </a:spcBef>
              <a:buBlip>
                <a:blip r:embed="rId2"/>
              </a:buBlip>
              <a:defRPr b="1" spc="-66" sz="2200">
                <a:solidFill>
                  <a:srgbClr val="000000"/>
                </a:solidFill>
                <a:latin typeface="Candara"/>
                <a:ea typeface="Candara"/>
                <a:cs typeface="Candara"/>
                <a:sym typeface="Candara"/>
              </a:defRPr>
            </a:pPr>
            <a:r>
              <a:t>Plan de contrôle</a:t>
            </a:r>
          </a:p>
          <a:p>
            <a:pPr lvl="1" marL="739588" marR="8846000" indent="-320488">
              <a:spcBef>
                <a:spcPts val="1000"/>
              </a:spcBef>
              <a:buBlip>
                <a:blip r:embed="rId2"/>
              </a:buBlip>
              <a:defRPr spc="-43" sz="2200">
                <a:solidFill>
                  <a:srgbClr val="000000"/>
                </a:solidFill>
                <a:latin typeface="Candara"/>
                <a:ea typeface="Candara"/>
                <a:cs typeface="Candara"/>
                <a:sym typeface="Candara"/>
              </a:defRPr>
            </a:pPr>
            <a:r>
              <a:t>Processus réseau qui dirigent le trafic réseau</a:t>
            </a:r>
          </a:p>
          <a:p>
            <a:pPr marL="320488" marR="8846000" indent="-320488">
              <a:spcBef>
                <a:spcPts val="1000"/>
              </a:spcBef>
              <a:buBlip>
                <a:blip r:embed="rId2"/>
              </a:buBlip>
              <a:defRPr spc="-45" sz="1500">
                <a:solidFill>
                  <a:srgbClr val="000000"/>
                </a:solidFill>
                <a:latin typeface="Candara"/>
                <a:ea typeface="Candara"/>
                <a:cs typeface="Candara"/>
                <a:sym typeface="Candara"/>
              </a:defRPr>
            </a:pPr>
          </a:p>
          <a:p>
            <a:pPr marL="320488" marR="8846000" indent="-320488">
              <a:spcBef>
                <a:spcPts val="1000"/>
              </a:spcBef>
              <a:buBlip>
                <a:blip r:embed="rId2"/>
              </a:buBlip>
              <a:defRPr b="1" spc="-66" sz="2200">
                <a:solidFill>
                  <a:srgbClr val="000000"/>
                </a:solidFill>
                <a:latin typeface="Candara"/>
                <a:ea typeface="Candara"/>
                <a:cs typeface="Candara"/>
                <a:sym typeface="Candara"/>
              </a:defRPr>
            </a:pPr>
            <a:r>
              <a:t>Plan de données</a:t>
            </a:r>
          </a:p>
          <a:p>
            <a:pPr lvl="1" marL="739588" marR="8846000" indent="-320488">
              <a:spcBef>
                <a:spcPts val="1000"/>
              </a:spcBef>
              <a:buBlip>
                <a:blip r:embed="rId2"/>
              </a:buBlip>
              <a:defRPr spc="-66" sz="2200">
                <a:solidFill>
                  <a:srgbClr val="000000"/>
                </a:solidFill>
                <a:latin typeface="Candara"/>
                <a:ea typeface="Candara"/>
                <a:cs typeface="Candara"/>
                <a:sym typeface="Candara"/>
              </a:defRPr>
            </a:pPr>
            <a:r>
              <a:t>Données traversant le réseau</a:t>
            </a:r>
          </a:p>
        </p:txBody>
      </p:sp>
      <p:sp>
        <p:nvSpPr>
          <p:cNvPr id="443" name="Numéro de diapositive"/>
          <p:cNvSpPr/>
          <p:nvPr>
            <p:ph type="sldNum" sz="quarter" idx="2"/>
          </p:nvPr>
        </p:nvSpPr>
        <p:spPr>
          <a:xfrm>
            <a:off x="12160053" y="9213850"/>
            <a:ext cx="305397"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446" name="pasted-image.pdf"/>
          <p:cNvGrpSpPr/>
          <p:nvPr/>
        </p:nvGrpSpPr>
        <p:grpSpPr>
          <a:xfrm>
            <a:off x="3762721" y="2952071"/>
            <a:ext cx="9091048" cy="6298429"/>
            <a:chOff x="0" y="0"/>
            <a:chExt cx="9091047" cy="6298427"/>
          </a:xfrm>
        </p:grpSpPr>
        <p:pic>
          <p:nvPicPr>
            <p:cNvPr id="445" name="pasted-image.pdf" descr="pasted-image.pdf"/>
            <p:cNvPicPr>
              <a:picLocks noChangeAspect="1"/>
            </p:cNvPicPr>
            <p:nvPr/>
          </p:nvPicPr>
          <p:blipFill>
            <a:blip r:embed="rId3">
              <a:extLst/>
            </a:blip>
            <a:stretch>
              <a:fillRect/>
            </a:stretch>
          </p:blipFill>
          <p:spPr>
            <a:xfrm>
              <a:off x="127000" y="88900"/>
              <a:ext cx="8837048" cy="5968228"/>
            </a:xfrm>
            <a:prstGeom prst="rect">
              <a:avLst/>
            </a:prstGeom>
            <a:ln>
              <a:noFill/>
            </a:ln>
            <a:effectLst/>
          </p:spPr>
        </p:pic>
        <p:pic>
          <p:nvPicPr>
            <p:cNvPr id="444" name="pasted-image.pdf" descr="pasted-image.pdf"/>
            <p:cNvPicPr>
              <a:picLocks noChangeAspect="0"/>
            </p:cNvPicPr>
            <p:nvPr/>
          </p:nvPicPr>
          <p:blipFill>
            <a:blip r:embed="rId4">
              <a:extLst/>
            </a:blip>
            <a:stretch>
              <a:fillRect/>
            </a:stretch>
          </p:blipFill>
          <p:spPr>
            <a:xfrm>
              <a:off x="0" y="0"/>
              <a:ext cx="9091048" cy="6298428"/>
            </a:xfrm>
            <a:prstGeom prst="rect">
              <a:avLst/>
            </a:prstGeom>
            <a:effectLst/>
          </p:spPr>
        </p:pic>
      </p:gr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8" name="La virtualisation réseau Chapitre 3…"/>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réseau	</a:t>
            </a:r>
            <a:r>
              <a:rPr sz="3500">
                <a:solidFill>
                  <a:srgbClr val="5B5854"/>
                </a:solidFill>
              </a:rPr>
              <a:t>Chapitre </a:t>
            </a:r>
            <a:r>
              <a:rPr sz="4000">
                <a:solidFill>
                  <a:srgbClr val="5B5854"/>
                </a:solidFill>
              </a:rPr>
              <a:t>3</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3</a:t>
            </a:r>
            <a:r>
              <a:t> - SDN, </a:t>
            </a:r>
            <a:r>
              <a:rPr i="1"/>
              <a:t>Software Defined Networking</a:t>
            </a:r>
            <a:r>
              <a:t> </a:t>
            </a:r>
          </a:p>
        </p:txBody>
      </p:sp>
      <p:sp>
        <p:nvSpPr>
          <p:cNvPr id="449" name="Architecture SDN…"/>
          <p:cNvSpPr/>
          <p:nvPr>
            <p:ph type="body" idx="1"/>
          </p:nvPr>
        </p:nvSpPr>
        <p:spPr>
          <a:xfrm>
            <a:off x="508000" y="3032123"/>
            <a:ext cx="11988800" cy="5727701"/>
          </a:xfrm>
          <a:prstGeom prst="rect">
            <a:avLst/>
          </a:prstGeom>
        </p:spPr>
        <p:txBody>
          <a:bodyPr anchor="t"/>
          <a:lstStyle/>
          <a:p>
            <a:pPr marL="301258" indent="-301258" defTabSz="549148">
              <a:spcBef>
                <a:spcPts val="900"/>
              </a:spcBef>
              <a:buBlip>
                <a:blip r:embed="rId2"/>
              </a:buBlip>
              <a:defRPr sz="3196">
                <a:solidFill>
                  <a:srgbClr val="000000"/>
                </a:solidFill>
                <a:latin typeface="Candara"/>
                <a:ea typeface="Candara"/>
                <a:cs typeface="Candara"/>
                <a:sym typeface="Candara"/>
              </a:defRPr>
            </a:pPr>
            <a:r>
              <a:t>Architecture SDN</a:t>
            </a:r>
          </a:p>
          <a:p>
            <a:pPr lvl="1" marL="695212" indent="-301258" defTabSz="549148">
              <a:spcBef>
                <a:spcPts val="900"/>
              </a:spcBef>
              <a:buBlip>
                <a:blip r:embed="rId2"/>
              </a:buBlip>
              <a:defRPr sz="2256">
                <a:solidFill>
                  <a:srgbClr val="000000"/>
                </a:solidFill>
                <a:latin typeface="Candara"/>
                <a:ea typeface="Candara"/>
                <a:cs typeface="Candara"/>
                <a:sym typeface="Candara"/>
              </a:defRPr>
            </a:pPr>
            <a:r>
              <a:t>Trois composantes importantes définissent une architecture SDN :</a:t>
            </a:r>
          </a:p>
          <a:p>
            <a:pPr lvl="2" marL="1089166" indent="-301258" defTabSz="549148">
              <a:spcBef>
                <a:spcPts val="500"/>
              </a:spcBef>
              <a:buBlip>
                <a:blip r:embed="rId2"/>
              </a:buBlip>
              <a:defRPr sz="2256">
                <a:solidFill>
                  <a:srgbClr val="000000"/>
                </a:solidFill>
                <a:latin typeface="Candara"/>
                <a:ea typeface="Candara"/>
                <a:cs typeface="Candara"/>
                <a:sym typeface="Candara"/>
              </a:defRPr>
            </a:pPr>
            <a:r>
              <a:t>La décorrélation du plan de contrôle et du plan de données ;</a:t>
            </a:r>
          </a:p>
          <a:p>
            <a:pPr lvl="2" marL="1089166" indent="-301258" defTabSz="549148">
              <a:spcBef>
                <a:spcPts val="500"/>
              </a:spcBef>
              <a:buBlip>
                <a:blip r:embed="rId2"/>
              </a:buBlip>
              <a:defRPr sz="2256">
                <a:solidFill>
                  <a:srgbClr val="000000"/>
                </a:solidFill>
                <a:latin typeface="Candara"/>
                <a:ea typeface="Candara"/>
                <a:cs typeface="Candara"/>
                <a:sym typeface="Candara"/>
              </a:defRPr>
            </a:pPr>
            <a:r>
              <a:t>L’abstraction du réseau physique ;</a:t>
            </a:r>
          </a:p>
          <a:p>
            <a:pPr lvl="2" marL="1089166" indent="-301258" defTabSz="549148">
              <a:spcBef>
                <a:spcPts val="500"/>
              </a:spcBef>
              <a:buBlip>
                <a:blip r:embed="rId2"/>
              </a:buBlip>
              <a:defRPr sz="2256">
                <a:solidFill>
                  <a:srgbClr val="000000"/>
                </a:solidFill>
                <a:latin typeface="Candara"/>
                <a:ea typeface="Candara"/>
                <a:cs typeface="Candara"/>
                <a:sym typeface="Candara"/>
              </a:defRPr>
            </a:pPr>
            <a:r>
              <a:t>La programmabilité du réseau.</a:t>
            </a:r>
          </a:p>
          <a:p>
            <a:pPr lvl="1" marL="695212" indent="-301258" defTabSz="549148">
              <a:spcBef>
                <a:spcPts val="900"/>
              </a:spcBef>
              <a:buBlip>
                <a:blip r:embed="rId2"/>
              </a:buBlip>
              <a:defRPr sz="2256">
                <a:solidFill>
                  <a:srgbClr val="000000"/>
                </a:solidFill>
                <a:latin typeface="Candara"/>
                <a:ea typeface="Candara"/>
                <a:cs typeface="Candara"/>
                <a:sym typeface="Candara"/>
              </a:defRPr>
            </a:pPr>
            <a:r>
              <a:t>Le SDN propose de créer un point central, le contrôleur, pour gérer le plan de contrôle des équipements. </a:t>
            </a:r>
          </a:p>
          <a:p>
            <a:pPr lvl="2" marL="1089166" marR="2731640" indent="-301258" defTabSz="549148">
              <a:spcBef>
                <a:spcPts val="500"/>
              </a:spcBef>
              <a:buBlip>
                <a:blip r:embed="rId2"/>
              </a:buBlip>
              <a:defRPr sz="2256">
                <a:solidFill>
                  <a:srgbClr val="000000"/>
                </a:solidFill>
                <a:latin typeface="Candara"/>
                <a:ea typeface="Candara"/>
                <a:cs typeface="Candara"/>
                <a:sym typeface="Candara"/>
              </a:defRPr>
            </a:pPr>
            <a:r>
              <a:t>Ce contrôleur transmet des instructions à l’aide d’un protocole standardisé par ONF : OpenFlow</a:t>
            </a:r>
          </a:p>
          <a:p>
            <a:pPr lvl="2" marL="1089166" indent="-301258" defTabSz="549148">
              <a:spcBef>
                <a:spcPts val="500"/>
              </a:spcBef>
              <a:buBlip>
                <a:blip r:embed="rId2"/>
              </a:buBlip>
              <a:defRPr sz="2256">
                <a:solidFill>
                  <a:srgbClr val="000000"/>
                </a:solidFill>
                <a:latin typeface="Candara"/>
                <a:ea typeface="Candara"/>
                <a:cs typeface="Candara"/>
                <a:sym typeface="Candara"/>
              </a:defRPr>
            </a:pPr>
            <a:r>
              <a:t>D’autres protocoles sont possibles :</a:t>
            </a:r>
          </a:p>
          <a:p>
            <a:pPr lvl="3" marL="1483120" indent="-301258" defTabSz="549148">
              <a:spcBef>
                <a:spcPts val="500"/>
              </a:spcBef>
              <a:buBlip>
                <a:blip r:embed="rId2"/>
              </a:buBlip>
              <a:defRPr sz="1879">
                <a:solidFill>
                  <a:srgbClr val="000000"/>
                </a:solidFill>
                <a:latin typeface="Candara"/>
                <a:ea typeface="Candara"/>
                <a:cs typeface="Candara"/>
                <a:sym typeface="Candara"/>
              </a:defRPr>
            </a:pPr>
            <a:r>
              <a:t>XMPP, </a:t>
            </a:r>
            <a:r>
              <a:rPr i="1"/>
              <a:t>Extensible Messaging and Presence Protocol</a:t>
            </a:r>
            <a:r>
              <a:t> ;</a:t>
            </a:r>
          </a:p>
          <a:p>
            <a:pPr lvl="3" marL="1483120" indent="-301258" defTabSz="549148">
              <a:spcBef>
                <a:spcPts val="500"/>
              </a:spcBef>
              <a:buBlip>
                <a:blip r:embed="rId2"/>
              </a:buBlip>
              <a:defRPr sz="1879">
                <a:solidFill>
                  <a:srgbClr val="000000"/>
                </a:solidFill>
                <a:latin typeface="Candara"/>
                <a:ea typeface="Candara"/>
                <a:cs typeface="Candara"/>
                <a:sym typeface="Candara"/>
              </a:defRPr>
            </a:pPr>
            <a:r>
              <a:rPr i="1"/>
              <a:t>Networking Configuration Protocol </a:t>
            </a:r>
            <a:r>
              <a:t>(protocole Netconf) ;</a:t>
            </a:r>
          </a:p>
          <a:p>
            <a:pPr lvl="3" marL="1483120" indent="-301258" defTabSz="549148">
              <a:spcBef>
                <a:spcPts val="500"/>
              </a:spcBef>
              <a:buBlip>
                <a:blip r:embed="rId2"/>
              </a:buBlip>
              <a:defRPr sz="1879">
                <a:solidFill>
                  <a:srgbClr val="000000"/>
                </a:solidFill>
                <a:latin typeface="Candara"/>
                <a:ea typeface="Candara"/>
                <a:cs typeface="Candara"/>
                <a:sym typeface="Candara"/>
              </a:defRPr>
            </a:pPr>
            <a:r>
              <a:t>Cisco utilise leurs propres protocoles propriétaires pour leurs solutions SDN, comme OpFlex pour le système Cisco ONE.</a:t>
            </a:r>
          </a:p>
        </p:txBody>
      </p:sp>
      <p:sp>
        <p:nvSpPr>
          <p:cNvPr id="450" name="Numéro de diapositive"/>
          <p:cNvSpPr/>
          <p:nvPr>
            <p:ph type="sldNum" sz="quarter" idx="2"/>
          </p:nvPr>
        </p:nvSpPr>
        <p:spPr>
          <a:xfrm>
            <a:off x="12154299" y="9213850"/>
            <a:ext cx="316905"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51" name="OpenFlow-Logo-Small.jpg" descr="OpenFlow-Logo-Small.jpg"/>
          <p:cNvPicPr>
            <a:picLocks noChangeAspect="1"/>
          </p:cNvPicPr>
          <p:nvPr/>
        </p:nvPicPr>
        <p:blipFill>
          <a:blip r:embed="rId3">
            <a:extLst/>
          </a:blip>
          <a:stretch>
            <a:fillRect/>
          </a:stretch>
        </p:blipFill>
        <p:spPr>
          <a:xfrm>
            <a:off x="9604948" y="5884525"/>
            <a:ext cx="3225801" cy="1168401"/>
          </a:xfrm>
          <a:prstGeom prst="rect">
            <a:avLst/>
          </a:prstGeom>
          <a:ln w="12700">
            <a:miter lim="400000"/>
          </a:ln>
        </p:spPr>
      </p:pic>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3" name="La virtualisation réseau Chapitre 3…"/>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réseau	</a:t>
            </a:r>
            <a:r>
              <a:rPr sz="3500">
                <a:solidFill>
                  <a:srgbClr val="5B5854"/>
                </a:solidFill>
              </a:rPr>
              <a:t>Chapitre </a:t>
            </a:r>
            <a:r>
              <a:rPr sz="4000">
                <a:solidFill>
                  <a:srgbClr val="5B5854"/>
                </a:solidFill>
              </a:rPr>
              <a:t>3</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3</a:t>
            </a:r>
            <a:r>
              <a:t> - SDN, </a:t>
            </a:r>
            <a:r>
              <a:rPr i="1"/>
              <a:t>Software Defined Networking</a:t>
            </a:r>
            <a:r>
              <a:t> </a:t>
            </a:r>
          </a:p>
        </p:txBody>
      </p:sp>
      <p:sp>
        <p:nvSpPr>
          <p:cNvPr id="454" name="Le contrôleur…"/>
          <p:cNvSpPr/>
          <p:nvPr>
            <p:ph type="body" idx="1"/>
          </p:nvPr>
        </p:nvSpPr>
        <p:spPr>
          <a:xfrm>
            <a:off x="508000" y="3032123"/>
            <a:ext cx="11988800" cy="5727701"/>
          </a:xfrm>
          <a:prstGeom prst="rect">
            <a:avLst/>
          </a:prstGeom>
        </p:spPr>
        <p:txBody>
          <a:bodyPr anchor="t"/>
          <a:lstStyle/>
          <a:p>
            <a:pPr marL="298054" indent="-298054" defTabSz="543305">
              <a:spcBef>
                <a:spcPts val="900"/>
              </a:spcBef>
              <a:buBlip>
                <a:blip r:embed="rId2"/>
              </a:buBlip>
              <a:defRPr sz="3162">
                <a:solidFill>
                  <a:srgbClr val="000000"/>
                </a:solidFill>
                <a:latin typeface="Candara"/>
                <a:ea typeface="Candara"/>
                <a:cs typeface="Candara"/>
                <a:sym typeface="Candara"/>
              </a:defRPr>
            </a:pPr>
            <a:r>
              <a:t>Le contrôleur </a:t>
            </a:r>
          </a:p>
          <a:p>
            <a:pPr lvl="1" marL="687817" indent="-298054" defTabSz="543305">
              <a:spcBef>
                <a:spcPts val="900"/>
              </a:spcBef>
              <a:buBlip>
                <a:blip r:embed="rId2"/>
              </a:buBlip>
              <a:defRPr sz="2232">
                <a:solidFill>
                  <a:srgbClr val="000000"/>
                </a:solidFill>
                <a:latin typeface="Candara"/>
                <a:ea typeface="Candara"/>
                <a:cs typeface="Candara"/>
                <a:sym typeface="Candara"/>
              </a:defRPr>
            </a:pPr>
            <a:r>
              <a:t>Le contrôleur (SDN Controler) transmet des instructions vers le plan de données (les équipements réseau) à l’aide d’un protocole standardisé par ONF : OpenFlow</a:t>
            </a:r>
          </a:p>
          <a:p>
            <a:pPr lvl="1" marL="687817" marR="2200380" indent="-298054" defTabSz="543305">
              <a:spcBef>
                <a:spcPts val="900"/>
              </a:spcBef>
              <a:buBlip>
                <a:blip r:embed="rId2"/>
              </a:buBlip>
              <a:defRPr sz="2232">
                <a:solidFill>
                  <a:srgbClr val="000000"/>
                </a:solidFill>
                <a:latin typeface="Candara"/>
                <a:ea typeface="Candara"/>
                <a:cs typeface="Candara"/>
                <a:sym typeface="Candara"/>
              </a:defRPr>
            </a:pPr>
            <a:r>
              <a:t>OpenFlow est un protocole réseau standard qui permet de réaliser une architecture SDN ; </a:t>
            </a:r>
            <a:br/>
            <a:r>
              <a:t>il permet l’administration à distance de commutateurs de niveau 3</a:t>
            </a:r>
          </a:p>
          <a:p>
            <a:pPr lvl="1" marL="687817" indent="-298054" defTabSz="543305">
              <a:spcBef>
                <a:spcPts val="900"/>
              </a:spcBef>
              <a:buBlip>
                <a:blip r:embed="rId2"/>
              </a:buBlip>
              <a:defRPr spc="-22" sz="2232">
                <a:solidFill>
                  <a:srgbClr val="000000"/>
                </a:solidFill>
                <a:latin typeface="Candara"/>
                <a:ea typeface="Candara"/>
                <a:cs typeface="Candara"/>
                <a:sym typeface="Candara"/>
              </a:defRPr>
            </a:pPr>
            <a:r>
              <a:t>Exemple de contrôleur open source proposé par ONF : ONOS, </a:t>
            </a:r>
            <a:r>
              <a:rPr i="1"/>
              <a:t>Open Network Operating System.</a:t>
            </a:r>
          </a:p>
          <a:p>
            <a:pPr lvl="2" marL="1077580" indent="-298054" defTabSz="543305">
              <a:spcBef>
                <a:spcPts val="900"/>
              </a:spcBef>
              <a:buBlip>
                <a:blip r:embed="rId2"/>
              </a:buBlip>
              <a:defRPr sz="2232">
                <a:solidFill>
                  <a:srgbClr val="000000"/>
                </a:solidFill>
                <a:latin typeface="Candara"/>
                <a:ea typeface="Candara"/>
                <a:cs typeface="Candara"/>
                <a:sym typeface="Candara"/>
              </a:defRPr>
            </a:pPr>
            <a:r>
              <a:rPr u="sng">
                <a:solidFill>
                  <a:srgbClr val="A53234"/>
                </a:solidFill>
                <a:hlinkClick r:id="rId3" invalidUrl="" action="" tgtFrame="" tooltip="" history="1" highlightClick="0" endSnd="0"/>
              </a:rPr>
              <a:t>ONOS Overview</a:t>
            </a:r>
          </a:p>
          <a:p>
            <a:pPr lvl="2" marL="1077580" indent="-298054" defTabSz="543305">
              <a:spcBef>
                <a:spcPts val="900"/>
              </a:spcBef>
              <a:buBlip>
                <a:blip r:embed="rId2"/>
              </a:buBlip>
              <a:defRPr sz="2232">
                <a:solidFill>
                  <a:srgbClr val="000000"/>
                </a:solidFill>
                <a:latin typeface="Candara"/>
                <a:ea typeface="Candara"/>
                <a:cs typeface="Candara"/>
                <a:sym typeface="Candara"/>
              </a:defRPr>
            </a:pPr>
            <a:r>
              <a:rPr u="sng">
                <a:solidFill>
                  <a:srgbClr val="A53234"/>
                </a:solidFill>
                <a:hlinkClick r:id="rId4" invalidUrl="" action="" tgtFrame="" tooltip="" history="1" highlightClick="0" endSnd="0"/>
              </a:rPr>
              <a:t>What is ONOS (Open Network Operating System)</a:t>
            </a:r>
            <a:r>
              <a:t> -  TechTarget</a:t>
            </a:r>
          </a:p>
          <a:p>
            <a:pPr lvl="1" marL="687817" indent="-298054" defTabSz="543305">
              <a:spcBef>
                <a:spcPts val="900"/>
              </a:spcBef>
              <a:buBlip>
                <a:blip r:embed="rId2"/>
              </a:buBlip>
              <a:defRPr sz="2232">
                <a:solidFill>
                  <a:srgbClr val="000000"/>
                </a:solidFill>
                <a:latin typeface="Candara"/>
                <a:ea typeface="Candara"/>
                <a:cs typeface="Candara"/>
                <a:sym typeface="Candara"/>
              </a:defRPr>
            </a:pPr>
            <a:r>
              <a:t>Le contrôleur central reçoit également, via OpenFlow, des informations des équipements (switches, routeurs, etc.)</a:t>
            </a:r>
          </a:p>
          <a:p>
            <a:pPr lvl="1" marL="687817" indent="-298054" defTabSz="543305">
              <a:spcBef>
                <a:spcPts val="900"/>
              </a:spcBef>
              <a:buBlip>
                <a:blip r:embed="rId2"/>
              </a:buBlip>
              <a:defRPr sz="2232">
                <a:solidFill>
                  <a:srgbClr val="000000"/>
                </a:solidFill>
                <a:latin typeface="Candara"/>
                <a:ea typeface="Candara"/>
                <a:cs typeface="Candara"/>
                <a:sym typeface="Candara"/>
              </a:defRPr>
            </a:pPr>
            <a:r>
              <a:t>Il possède une vue logique du réseau (abstraction de la topologie réseau), utilisée pour toutes les décisions prisent par le plan de contrôle.</a:t>
            </a:r>
          </a:p>
        </p:txBody>
      </p:sp>
      <p:sp>
        <p:nvSpPr>
          <p:cNvPr id="455" name="Numéro de diapositive"/>
          <p:cNvSpPr/>
          <p:nvPr>
            <p:ph type="sldNum" sz="quarter" idx="2"/>
          </p:nvPr>
        </p:nvSpPr>
        <p:spPr>
          <a:xfrm>
            <a:off x="12160351" y="9213850"/>
            <a:ext cx="30480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56" name="OpenFlow-Logo-Small.jpg" descr="OpenFlow-Logo-Small.jpg"/>
          <p:cNvPicPr>
            <a:picLocks noChangeAspect="1"/>
          </p:cNvPicPr>
          <p:nvPr/>
        </p:nvPicPr>
        <p:blipFill>
          <a:blip r:embed="rId5">
            <a:extLst/>
          </a:blip>
          <a:stretch>
            <a:fillRect/>
          </a:stretch>
        </p:blipFill>
        <p:spPr>
          <a:xfrm>
            <a:off x="10142523" y="4407679"/>
            <a:ext cx="2590364" cy="938242"/>
          </a:xfrm>
          <a:prstGeom prst="rect">
            <a:avLst/>
          </a:prstGeom>
          <a:ln w="12700">
            <a:miter lim="400000"/>
          </a:ln>
        </p:spPr>
      </p:pic>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8" name="La virtualisation réseau Chapitre 3…"/>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réseau	</a:t>
            </a:r>
            <a:r>
              <a:rPr sz="3500">
                <a:solidFill>
                  <a:srgbClr val="5B5854"/>
                </a:solidFill>
              </a:rPr>
              <a:t>Chapitre </a:t>
            </a:r>
            <a:r>
              <a:rPr sz="4000">
                <a:solidFill>
                  <a:srgbClr val="5B5854"/>
                </a:solidFill>
              </a:rPr>
              <a:t>3</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3</a:t>
            </a:r>
            <a:r>
              <a:t> - SDN, </a:t>
            </a:r>
            <a:r>
              <a:rPr i="1"/>
              <a:t>Software Defined Networking</a:t>
            </a:r>
            <a:r>
              <a:t> </a:t>
            </a:r>
          </a:p>
        </p:txBody>
      </p:sp>
      <p:sp>
        <p:nvSpPr>
          <p:cNvPr id="459" name="La programmabilité du réseau…"/>
          <p:cNvSpPr/>
          <p:nvPr>
            <p:ph type="body" idx="1"/>
          </p:nvPr>
        </p:nvSpPr>
        <p:spPr>
          <a:xfrm>
            <a:off x="508000" y="3032123"/>
            <a:ext cx="11988800" cy="5727701"/>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La programmabilité du réseau</a:t>
            </a:r>
          </a:p>
          <a:p>
            <a:pPr lvl="1" marL="739588" indent="-320488">
              <a:spcBef>
                <a:spcPts val="1000"/>
              </a:spcBef>
              <a:buBlip>
                <a:blip r:embed="rId2"/>
              </a:buBlip>
              <a:defRPr sz="2200">
                <a:solidFill>
                  <a:srgbClr val="000000"/>
                </a:solidFill>
                <a:latin typeface="Candara"/>
                <a:ea typeface="Candara"/>
                <a:cs typeface="Candara"/>
                <a:sym typeface="Candara"/>
              </a:defRPr>
            </a:pPr>
            <a:r>
              <a:t>Le contrôleur présente l’abstraction du réseau et une API pour les applications SDN</a:t>
            </a:r>
          </a:p>
          <a:p>
            <a:pPr lvl="1" marL="739588" indent="-320488">
              <a:spcBef>
                <a:spcPts val="1000"/>
              </a:spcBef>
              <a:buBlip>
                <a:blip r:embed="rId2"/>
              </a:buBlip>
              <a:defRPr sz="2200">
                <a:solidFill>
                  <a:srgbClr val="000000"/>
                </a:solidFill>
                <a:latin typeface="Candara"/>
                <a:ea typeface="Candara"/>
                <a:cs typeface="Candara"/>
                <a:sym typeface="Candara"/>
              </a:defRPr>
            </a:pPr>
            <a:r>
              <a:t>Ces applications SDN dialoguent avec le contrôleur et implémentent des services tels que routage, sécurité, QoS, monitoring, etc.</a:t>
            </a:r>
          </a:p>
          <a:p>
            <a:pPr marL="320488" indent="-320488">
              <a:spcBef>
                <a:spcPts val="1000"/>
              </a:spcBef>
              <a:buBlip>
                <a:blip r:embed="rId2"/>
              </a:buBlip>
              <a:defRPr sz="2200">
                <a:solidFill>
                  <a:srgbClr val="000000"/>
                </a:solidFill>
                <a:latin typeface="Candara"/>
                <a:ea typeface="Candara"/>
                <a:cs typeface="Candara"/>
                <a:sym typeface="Candara"/>
              </a:defRPr>
            </a:pPr>
            <a:r>
              <a:t>Voir :</a:t>
            </a:r>
          </a:p>
          <a:p>
            <a:pPr lvl="1" marL="739588" indent="-320488">
              <a:spcBef>
                <a:spcPts val="1000"/>
              </a:spcBef>
              <a:buBlip>
                <a:blip r:embed="rId2"/>
              </a:buBlip>
              <a:defRPr sz="2200">
                <a:solidFill>
                  <a:srgbClr val="000000"/>
                </a:solidFill>
                <a:latin typeface="Candara"/>
                <a:ea typeface="Candara"/>
                <a:cs typeface="Candara"/>
                <a:sym typeface="Candara"/>
              </a:defRPr>
            </a:pPr>
            <a:r>
              <a:rPr u="sng">
                <a:solidFill>
                  <a:srgbClr val="A53234"/>
                </a:solidFill>
                <a:hlinkClick r:id="rId3" invalidUrl="" action="" tgtFrame="" tooltip="" history="1" highlightClick="0" endSnd="0"/>
              </a:rPr>
              <a:t>Software-Defined Networking (SDN) Definition</a:t>
            </a:r>
            <a:r>
              <a:t>  </a:t>
            </a:r>
          </a:p>
          <a:p>
            <a:pPr lvl="1" marL="739588" indent="-320488">
              <a:spcBef>
                <a:spcPts val="1000"/>
              </a:spcBef>
              <a:buBlip>
                <a:blip r:embed="rId2"/>
              </a:buBlip>
              <a:defRPr sz="2200">
                <a:solidFill>
                  <a:srgbClr val="000000"/>
                </a:solidFill>
                <a:latin typeface="Candara"/>
                <a:ea typeface="Candara"/>
                <a:cs typeface="Candara"/>
                <a:sym typeface="Candara"/>
              </a:defRPr>
            </a:pPr>
            <a:r>
              <a:rPr u="sng">
                <a:solidFill>
                  <a:srgbClr val="A53234"/>
                </a:solidFill>
                <a:hlinkClick r:id="rId4" invalidUrl="" action="" tgtFrame="" tooltip="" history="1" highlightClick="0" endSnd="0"/>
              </a:rPr>
              <a:t>Les risques d’OpenFlow et du SDN</a:t>
            </a:r>
            <a:r>
              <a:t> - ANSSI</a:t>
            </a:r>
          </a:p>
          <a:p>
            <a:pPr lvl="1" marL="739588" indent="-320488">
              <a:spcBef>
                <a:spcPts val="1000"/>
              </a:spcBef>
              <a:buBlip>
                <a:blip r:embed="rId2"/>
              </a:buBlip>
              <a:defRPr sz="2200">
                <a:solidFill>
                  <a:srgbClr val="000000"/>
                </a:solidFill>
                <a:latin typeface="Candara"/>
                <a:ea typeface="Candara"/>
                <a:cs typeface="Candara"/>
                <a:sym typeface="Candara"/>
              </a:defRPr>
            </a:pPr>
          </a:p>
          <a:p>
            <a:pPr lvl="1" marL="739588" indent="-320488">
              <a:spcBef>
                <a:spcPts val="1000"/>
              </a:spcBef>
              <a:buBlip>
                <a:blip r:embed="rId2"/>
              </a:buBlip>
              <a:defRPr sz="2200">
                <a:solidFill>
                  <a:srgbClr val="000000"/>
                </a:solidFill>
                <a:latin typeface="Candara"/>
                <a:ea typeface="Candara"/>
                <a:cs typeface="Candara"/>
                <a:sym typeface="Candara"/>
              </a:defRPr>
            </a:pPr>
            <a:r>
              <a:rPr u="sng">
                <a:solidFill>
                  <a:srgbClr val="A53234"/>
                </a:solidFill>
                <a:hlinkClick r:id="rId5" invalidUrl="" action="" tgtFrame="" tooltip="" history="1" highlightClick="0" endSnd="0"/>
              </a:rPr>
              <a:t>https://www.opennetworking.org</a:t>
            </a:r>
          </a:p>
        </p:txBody>
      </p:sp>
      <p:sp>
        <p:nvSpPr>
          <p:cNvPr id="460" name="Numéro de diapositive"/>
          <p:cNvSpPr/>
          <p:nvPr>
            <p:ph type="sldNum" sz="quarter" idx="2"/>
          </p:nvPr>
        </p:nvSpPr>
        <p:spPr>
          <a:xfrm>
            <a:off x="12153852" y="9213850"/>
            <a:ext cx="317799"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61" name="onf-logo.jpg" descr="onf-logo.jpg">
            <a:hlinkClick r:id="rId5" invalidUrl="" action="" tgtFrame="" tooltip="" history="1" highlightClick="0" endSnd="0"/>
          </p:cNvPr>
          <p:cNvPicPr>
            <a:picLocks noChangeAspect="1"/>
          </p:cNvPicPr>
          <p:nvPr/>
        </p:nvPicPr>
        <p:blipFill>
          <a:blip r:embed="rId6">
            <a:extLst/>
          </a:blip>
          <a:stretch>
            <a:fillRect/>
          </a:stretch>
        </p:blipFill>
        <p:spPr>
          <a:xfrm>
            <a:off x="6807083" y="6673514"/>
            <a:ext cx="1629794" cy="963060"/>
          </a:xfrm>
          <a:prstGeom prst="rect">
            <a:avLst/>
          </a:prstGeom>
          <a:ln w="12700">
            <a:miter lim="400000"/>
          </a:ln>
        </p:spPr>
      </p:pic>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3" name="La virtualisation réseau Chapitre 3…"/>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réseau	</a:t>
            </a:r>
            <a:r>
              <a:rPr sz="3500">
                <a:solidFill>
                  <a:srgbClr val="5B5854"/>
                </a:solidFill>
              </a:rPr>
              <a:t>Chapitre </a:t>
            </a:r>
            <a:r>
              <a:rPr sz="4000">
                <a:solidFill>
                  <a:srgbClr val="5B5854"/>
                </a:solidFill>
              </a:rPr>
              <a:t>3</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4</a:t>
            </a:r>
            <a:r>
              <a:t> - Autres technologies de virtualisation réseau </a:t>
            </a:r>
          </a:p>
        </p:txBody>
      </p:sp>
      <p:sp>
        <p:nvSpPr>
          <p:cNvPr id="464" name="NFV, Network functions virtualization…"/>
          <p:cNvSpPr/>
          <p:nvPr>
            <p:ph type="body" idx="1"/>
          </p:nvPr>
        </p:nvSpPr>
        <p:spPr>
          <a:xfrm>
            <a:off x="508000" y="3032123"/>
            <a:ext cx="11988800" cy="5727701"/>
          </a:xfrm>
          <a:prstGeom prst="rect">
            <a:avLst/>
          </a:prstGeom>
        </p:spPr>
        <p:txBody>
          <a:bodyPr anchor="t"/>
          <a:lstStyle/>
          <a:p>
            <a:pPr lvl="1" marL="658233" indent="-285234" defTabSz="519937">
              <a:spcBef>
                <a:spcPts val="800"/>
              </a:spcBef>
              <a:buBlip>
                <a:blip r:embed="rId2"/>
              </a:buBlip>
              <a:defRPr sz="2314">
                <a:solidFill>
                  <a:srgbClr val="000000"/>
                </a:solidFill>
                <a:latin typeface="Candara"/>
                <a:ea typeface="Candara"/>
                <a:cs typeface="Candara"/>
                <a:sym typeface="Candara"/>
              </a:defRPr>
            </a:pPr>
            <a:r>
              <a:t>NFV, </a:t>
            </a:r>
            <a:r>
              <a:rPr i="1"/>
              <a:t>Network functions virtualization</a:t>
            </a:r>
            <a:endParaRPr i="1"/>
          </a:p>
          <a:p>
            <a:pPr lvl="2" marL="1031232" indent="-285234" defTabSz="519937">
              <a:spcBef>
                <a:spcPts val="500"/>
              </a:spcBef>
              <a:buBlip>
                <a:blip r:embed="rId2"/>
              </a:buBlip>
              <a:defRPr sz="2136">
                <a:solidFill>
                  <a:srgbClr val="000000"/>
                </a:solidFill>
                <a:latin typeface="Candara"/>
                <a:ea typeface="Candara"/>
                <a:cs typeface="Candara"/>
                <a:sym typeface="Candara"/>
              </a:defRPr>
            </a:pPr>
            <a:r>
              <a:t>Cela consiste à virtualiser les services et fonctions réseaux actuellement mis à disposition par un matériel dédié et propriétaire.</a:t>
            </a:r>
          </a:p>
          <a:p>
            <a:pPr lvl="2" marL="1031232" indent="-285234" defTabSz="519937">
              <a:spcBef>
                <a:spcPts val="500"/>
              </a:spcBef>
              <a:buBlip>
                <a:blip r:embed="rId2"/>
              </a:buBlip>
              <a:defRPr sz="2136">
                <a:solidFill>
                  <a:srgbClr val="000000"/>
                </a:solidFill>
                <a:latin typeface="Candara"/>
                <a:ea typeface="Candara"/>
                <a:cs typeface="Candara"/>
                <a:sym typeface="Candara"/>
              </a:defRPr>
            </a:pPr>
            <a:r>
              <a:t>Réalisée dans les règles de l'art, la NFV diminue la quantité de matériel propriétaire nécessaire au lancement et à l'exploitation de services réseau.</a:t>
            </a:r>
          </a:p>
          <a:p>
            <a:pPr lvl="1" marL="658233" indent="-285234" defTabSz="519937">
              <a:spcBef>
                <a:spcPts val="800"/>
              </a:spcBef>
              <a:buBlip>
                <a:blip r:embed="rId2"/>
              </a:buBlip>
              <a:defRPr sz="2314">
                <a:solidFill>
                  <a:srgbClr val="000000"/>
                </a:solidFill>
                <a:latin typeface="Candara"/>
                <a:ea typeface="Candara"/>
                <a:cs typeface="Candara"/>
                <a:sym typeface="Candara"/>
              </a:defRPr>
            </a:pPr>
            <a:r>
              <a:t>RAN, </a:t>
            </a:r>
            <a:r>
              <a:rPr i="1"/>
              <a:t>Radio Access Network</a:t>
            </a:r>
            <a:r>
              <a:t>, Réseau d’accès radio</a:t>
            </a:r>
          </a:p>
          <a:p>
            <a:pPr lvl="2" marL="1031232" indent="-285234" defTabSz="519937">
              <a:spcBef>
                <a:spcPts val="500"/>
              </a:spcBef>
              <a:buBlip>
                <a:blip r:embed="rId2"/>
              </a:buBlip>
              <a:defRPr sz="2136">
                <a:solidFill>
                  <a:srgbClr val="000000"/>
                </a:solidFill>
                <a:latin typeface="Candara"/>
                <a:ea typeface="Candara"/>
                <a:cs typeface="Candara"/>
                <a:sym typeface="Candara"/>
              </a:defRPr>
            </a:pPr>
            <a:r>
              <a:t>Technologie de connexion de stations mobiles à un réseau 3G, 4G ou 5G.</a:t>
            </a:r>
          </a:p>
          <a:p>
            <a:pPr lvl="1" marL="658233" indent="-285234" defTabSz="519937">
              <a:spcBef>
                <a:spcPts val="800"/>
              </a:spcBef>
              <a:buBlip>
                <a:blip r:embed="rId2"/>
              </a:buBlip>
              <a:defRPr sz="2314">
                <a:solidFill>
                  <a:srgbClr val="000000"/>
                </a:solidFill>
                <a:latin typeface="Candara"/>
                <a:ea typeface="Candara"/>
                <a:cs typeface="Candara"/>
                <a:sym typeface="Candara"/>
              </a:defRPr>
            </a:pPr>
            <a:r>
              <a:t>Open RAN</a:t>
            </a:r>
          </a:p>
          <a:p>
            <a:pPr lvl="2" marL="1031232" indent="-285234" defTabSz="519937">
              <a:spcBef>
                <a:spcPts val="500"/>
              </a:spcBef>
              <a:buBlip>
                <a:blip r:embed="rId2"/>
              </a:buBlip>
              <a:defRPr sz="2136">
                <a:solidFill>
                  <a:srgbClr val="000000"/>
                </a:solidFill>
                <a:latin typeface="Candara"/>
                <a:ea typeface="Candara"/>
                <a:cs typeface="Candara"/>
                <a:sym typeface="Candara"/>
              </a:defRPr>
            </a:pPr>
            <a:r>
              <a:t>initiative axée sur la virtualisation et la désagrégation des réseaux télécoms.</a:t>
            </a:r>
          </a:p>
          <a:p>
            <a:pPr lvl="2" marL="1031232" indent="-285234" defTabSz="519937">
              <a:spcBef>
                <a:spcPts val="500"/>
              </a:spcBef>
              <a:buBlip>
                <a:blip r:embed="rId2"/>
              </a:buBlip>
              <a:defRPr sz="2136">
                <a:solidFill>
                  <a:srgbClr val="000000"/>
                </a:solidFill>
                <a:latin typeface="Candara"/>
                <a:ea typeface="Candara"/>
                <a:cs typeface="Candara"/>
                <a:sym typeface="Candara"/>
              </a:defRPr>
            </a:pPr>
            <a:r>
              <a:t>L’alliance </a:t>
            </a:r>
            <a:r>
              <a:rPr u="sng">
                <a:solidFill>
                  <a:srgbClr val="A53234"/>
                </a:solidFill>
                <a:hlinkClick r:id="rId3" invalidUrl="" action="" tgtFrame="" tooltip="" history="1" highlightClick="0" endSnd="0"/>
              </a:rPr>
              <a:t>O-RAN</a:t>
            </a:r>
            <a:r>
              <a:t>, fondée par 5 opérateurs (dont Orange), cherche à créer des standards et des interfaces ouvertes.</a:t>
            </a:r>
          </a:p>
          <a:p>
            <a:pPr lvl="1" marL="658233" indent="-285234" defTabSz="519937">
              <a:spcBef>
                <a:spcPts val="800"/>
              </a:spcBef>
              <a:buBlip>
                <a:blip r:embed="rId2"/>
              </a:buBlip>
              <a:defRPr sz="2314">
                <a:solidFill>
                  <a:srgbClr val="000000"/>
                </a:solidFill>
                <a:latin typeface="Candara"/>
                <a:ea typeface="Candara"/>
                <a:cs typeface="Candara"/>
                <a:sym typeface="Candara"/>
              </a:defRPr>
            </a:pPr>
            <a:r>
              <a:t>SD-RAN</a:t>
            </a:r>
          </a:p>
          <a:p>
            <a:pPr lvl="2" marL="1031232" indent="-285234" defTabSz="519937">
              <a:spcBef>
                <a:spcPts val="500"/>
              </a:spcBef>
              <a:buBlip>
                <a:blip r:embed="rId2"/>
              </a:buBlip>
              <a:defRPr sz="2136">
                <a:solidFill>
                  <a:srgbClr val="000000"/>
                </a:solidFill>
                <a:latin typeface="Candara"/>
                <a:ea typeface="Candara"/>
                <a:cs typeface="Candara"/>
                <a:sym typeface="Candara"/>
              </a:defRPr>
            </a:pPr>
            <a:r>
              <a:t>Plateforme de l'ONF pour le software-defined RAN conforme à la norme 3GPP ;</a:t>
            </a:r>
          </a:p>
          <a:p>
            <a:pPr lvl="2" marL="1031232" indent="-285234" defTabSz="519937">
              <a:spcBef>
                <a:spcPts val="500"/>
              </a:spcBef>
              <a:buBlip>
                <a:blip r:embed="rId2"/>
              </a:buBlip>
              <a:defRPr sz="2136">
                <a:solidFill>
                  <a:srgbClr val="000000"/>
                </a:solidFill>
                <a:latin typeface="Candara"/>
                <a:ea typeface="Candara"/>
                <a:cs typeface="Candara"/>
                <a:sym typeface="Candara"/>
              </a:defRPr>
            </a:pPr>
            <a:r>
              <a:t>Il est compatible avec l'architecture O-RAN.</a:t>
            </a:r>
          </a:p>
        </p:txBody>
      </p:sp>
      <p:sp>
        <p:nvSpPr>
          <p:cNvPr id="465" name="Numéro de diapositive"/>
          <p:cNvSpPr/>
          <p:nvPr>
            <p:ph type="sldNum" sz="quarter" idx="2"/>
          </p:nvPr>
        </p:nvSpPr>
        <p:spPr>
          <a:xfrm>
            <a:off x="12154596" y="9213850"/>
            <a:ext cx="31631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La virtualisation système Chapitre 1…"/>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système	</a:t>
            </a:r>
            <a:r>
              <a:rPr sz="3500">
                <a:solidFill>
                  <a:srgbClr val="5B5854"/>
                </a:solidFill>
              </a:rPr>
              <a:t>Chapitre </a:t>
            </a:r>
            <a:r>
              <a:rPr sz="4000">
                <a:solidFill>
                  <a:srgbClr val="5B5854"/>
                </a:solidFill>
              </a:rPr>
              <a:t>1</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1</a:t>
            </a:r>
            <a:r>
              <a:t> - Définitions</a:t>
            </a:r>
          </a:p>
        </p:txBody>
      </p:sp>
      <p:sp>
        <p:nvSpPr>
          <p:cNvPr id="166" name="Qu’est-ce qu’un hyperviseur ?…"/>
          <p:cNvSpPr/>
          <p:nvPr>
            <p:ph type="body" idx="1"/>
          </p:nvPr>
        </p:nvSpPr>
        <p:spPr>
          <a:prstGeom prst="rect">
            <a:avLst/>
          </a:prstGeom>
        </p:spPr>
        <p:txBody>
          <a:bodyPr anchor="t"/>
          <a:lstStyle/>
          <a:p>
            <a:pPr marL="389763" indent="-389763" defTabSz="543305">
              <a:spcBef>
                <a:spcPts val="3900"/>
              </a:spcBef>
              <a:buBlip>
                <a:blip r:embed="rId2"/>
              </a:buBlip>
              <a:defRPr sz="3162">
                <a:solidFill>
                  <a:srgbClr val="000000"/>
                </a:solidFill>
                <a:latin typeface="Candara"/>
                <a:ea typeface="Candara"/>
                <a:cs typeface="Candara"/>
                <a:sym typeface="Candara"/>
              </a:defRPr>
            </a:pPr>
            <a:r>
              <a:t>Qu’est-ce qu’un hyperviseur ?</a:t>
            </a:r>
          </a:p>
          <a:p>
            <a:pPr lvl="1" marL="687817" indent="-298054" defTabSz="543305">
              <a:spcBef>
                <a:spcPts val="0"/>
              </a:spcBef>
              <a:buBlip>
                <a:blip r:embed="rId2"/>
              </a:buBlip>
              <a:defRPr sz="2418">
                <a:solidFill>
                  <a:srgbClr val="000000"/>
                </a:solidFill>
                <a:latin typeface="Candara"/>
                <a:ea typeface="Candara"/>
                <a:cs typeface="Candara"/>
                <a:sym typeface="Candara"/>
              </a:defRPr>
            </a:pPr>
            <a:r>
              <a:t>Un hyperviseur est le composant central de la virtualisation. </a:t>
            </a:r>
          </a:p>
          <a:p>
            <a:pPr lvl="1" marL="687817" indent="-298054" defTabSz="543305">
              <a:spcBef>
                <a:spcPts val="0"/>
              </a:spcBef>
              <a:buBlip>
                <a:blip r:embed="rId2"/>
              </a:buBlip>
              <a:defRPr sz="2418">
                <a:solidFill>
                  <a:srgbClr val="000000"/>
                </a:solidFill>
                <a:latin typeface="Candara"/>
                <a:ea typeface="Candara"/>
                <a:cs typeface="Candara"/>
                <a:sym typeface="Candara"/>
              </a:defRPr>
            </a:pPr>
            <a:r>
              <a:t>Il divise un serveur physique en plusieurs machines virtuelles, chacune fonctionnant de manière isolée. </a:t>
            </a:r>
          </a:p>
          <a:p>
            <a:pPr marL="389763" indent="-389763" defTabSz="543305">
              <a:spcBef>
                <a:spcPts val="2000"/>
              </a:spcBef>
              <a:buBlip>
                <a:blip r:embed="rId2"/>
              </a:buBlip>
              <a:defRPr sz="3162">
                <a:solidFill>
                  <a:srgbClr val="000000"/>
                </a:solidFill>
                <a:latin typeface="Candara"/>
                <a:ea typeface="Candara"/>
                <a:cs typeface="Candara"/>
                <a:sym typeface="Candara"/>
              </a:defRPr>
            </a:pPr>
            <a:r>
              <a:t>Types d’hyperviseurs : </a:t>
            </a:r>
          </a:p>
          <a:p>
            <a:pPr lvl="1" marL="687817" indent="-298054" defTabSz="543305">
              <a:spcBef>
                <a:spcPts val="0"/>
              </a:spcBef>
              <a:buBlip>
                <a:blip r:embed="rId2"/>
              </a:buBlip>
              <a:defRPr sz="2418">
                <a:solidFill>
                  <a:srgbClr val="000000"/>
                </a:solidFill>
                <a:latin typeface="Candara"/>
                <a:ea typeface="Candara"/>
                <a:cs typeface="Candara"/>
                <a:sym typeface="Candara"/>
              </a:defRPr>
            </a:pPr>
            <a:r>
              <a:t>Hyperviseur de type 1 (natif ou bare-metal) : il s’exécute directement sur le matériel sans nécessiter de système d’exploitation hôte.</a:t>
            </a:r>
          </a:p>
          <a:p>
            <a:pPr lvl="2" marL="1077580" indent="-298054" defTabSz="543305">
              <a:spcBef>
                <a:spcPts val="0"/>
              </a:spcBef>
              <a:buBlip>
                <a:blip r:embed="rId2"/>
              </a:buBlip>
              <a:defRPr sz="2046">
                <a:solidFill>
                  <a:srgbClr val="000000"/>
                </a:solidFill>
                <a:latin typeface="Candara"/>
                <a:ea typeface="Candara"/>
                <a:cs typeface="Candara"/>
                <a:sym typeface="Candara"/>
              </a:defRPr>
            </a:pPr>
            <a:r>
              <a:t>Meilleures performances </a:t>
            </a:r>
          </a:p>
          <a:p>
            <a:pPr lvl="2" marL="1077580" indent="-298054" defTabSz="543305">
              <a:spcBef>
                <a:spcPts val="0"/>
              </a:spcBef>
              <a:buBlip>
                <a:blip r:embed="rId2"/>
              </a:buBlip>
              <a:defRPr sz="2046">
                <a:solidFill>
                  <a:srgbClr val="000000"/>
                </a:solidFill>
                <a:latin typeface="Candara"/>
                <a:ea typeface="Candara"/>
                <a:cs typeface="Candara"/>
                <a:sym typeface="Candara"/>
              </a:defRPr>
            </a:pPr>
            <a:r>
              <a:t>Isolation plus forte. </a:t>
            </a:r>
          </a:p>
          <a:p>
            <a:pPr lvl="2" marL="1077580" indent="-298054" defTabSz="543305">
              <a:spcBef>
                <a:spcPts val="0"/>
              </a:spcBef>
              <a:buBlip>
                <a:blip r:embed="rId2"/>
              </a:buBlip>
              <a:defRPr sz="2046">
                <a:solidFill>
                  <a:srgbClr val="000000"/>
                </a:solidFill>
                <a:latin typeface="Candara"/>
                <a:ea typeface="Candara"/>
                <a:cs typeface="Candara"/>
                <a:sym typeface="Candara"/>
              </a:defRPr>
            </a:pPr>
            <a:r>
              <a:t>Exemples d’hyperviseurs de type 1 : VMware vSphere/ESXi, Proxmox et KVM (</a:t>
            </a:r>
            <a:r>
              <a:rPr i="1"/>
              <a:t>Kernel-based Virtual Machine</a:t>
            </a:r>
            <a:r>
              <a:t>).</a:t>
            </a:r>
          </a:p>
          <a:p>
            <a:pPr lvl="1" marL="687817" indent="-298054" defTabSz="543305">
              <a:spcBef>
                <a:spcPts val="0"/>
              </a:spcBef>
              <a:buBlip>
                <a:blip r:embed="rId2"/>
              </a:buBlip>
              <a:defRPr sz="2418">
                <a:solidFill>
                  <a:srgbClr val="000000"/>
                </a:solidFill>
                <a:latin typeface="Candara"/>
                <a:ea typeface="Candara"/>
                <a:cs typeface="Candara"/>
                <a:sym typeface="Candara"/>
              </a:defRPr>
            </a:pPr>
            <a:r>
              <a:t>Hyperviseur de type 2 (hosted) : Il s’exécute sur un système d’exploitation hôte. </a:t>
            </a:r>
          </a:p>
          <a:p>
            <a:pPr lvl="2" marL="1077580" indent="-298054" defTabSz="543305">
              <a:spcBef>
                <a:spcPts val="0"/>
              </a:spcBef>
              <a:buBlip>
                <a:blip r:embed="rId2"/>
              </a:buBlip>
              <a:defRPr sz="2046">
                <a:solidFill>
                  <a:srgbClr val="000000"/>
                </a:solidFill>
                <a:latin typeface="Candara"/>
                <a:ea typeface="Candara"/>
                <a:cs typeface="Candara"/>
                <a:sym typeface="Candara"/>
              </a:defRPr>
            </a:pPr>
            <a:r>
              <a:t>Plus simples à configurer,</a:t>
            </a:r>
          </a:p>
          <a:p>
            <a:pPr lvl="2" marL="1077580" indent="-298054" defTabSz="543305">
              <a:spcBef>
                <a:spcPts val="0"/>
              </a:spcBef>
              <a:buBlip>
                <a:blip r:embed="rId2"/>
              </a:buBlip>
              <a:defRPr sz="2046">
                <a:solidFill>
                  <a:srgbClr val="000000"/>
                </a:solidFill>
                <a:latin typeface="Candara"/>
                <a:ea typeface="Candara"/>
                <a:cs typeface="Candara"/>
                <a:sym typeface="Candara"/>
              </a:defRPr>
            </a:pPr>
            <a:r>
              <a:t>moindre performance. </a:t>
            </a:r>
          </a:p>
          <a:p>
            <a:pPr lvl="2" marL="1077580" indent="-298054" defTabSz="543305">
              <a:spcBef>
                <a:spcPts val="0"/>
              </a:spcBef>
              <a:buBlip>
                <a:blip r:embed="rId2"/>
              </a:buBlip>
              <a:defRPr sz="2046">
                <a:solidFill>
                  <a:srgbClr val="000000"/>
                </a:solidFill>
                <a:latin typeface="Candara"/>
                <a:ea typeface="Candara"/>
                <a:cs typeface="Candara"/>
                <a:sym typeface="Candara"/>
              </a:defRPr>
            </a:pPr>
            <a:r>
              <a:t>Exemples : VirtualBox et VMware Workstation.</a:t>
            </a:r>
          </a:p>
        </p:txBody>
      </p:sp>
      <p:sp>
        <p:nvSpPr>
          <p:cNvPr id="167" name="Numéro de diapositive"/>
          <p:cNvSpPr/>
          <p:nvPr>
            <p:ph type="sldNum" sz="quarter" idx="2"/>
          </p:nvPr>
        </p:nvSpPr>
        <p:spPr>
          <a:xfrm>
            <a:off x="12202073" y="9213850"/>
            <a:ext cx="221358"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7" name="La virtualisation réseau Chapitre 3…"/>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réseau	</a:t>
            </a:r>
            <a:r>
              <a:rPr sz="3500">
                <a:solidFill>
                  <a:srgbClr val="5B5854"/>
                </a:solidFill>
              </a:rPr>
              <a:t>Chapitre </a:t>
            </a:r>
            <a:r>
              <a:rPr sz="4000">
                <a:solidFill>
                  <a:srgbClr val="5B5854"/>
                </a:solidFill>
              </a:rPr>
              <a:t>3</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5</a:t>
            </a:r>
            <a:r>
              <a:t> - Outils et applications </a:t>
            </a:r>
          </a:p>
        </p:txBody>
      </p:sp>
      <p:sp>
        <p:nvSpPr>
          <p:cNvPr id="468" name="Les outils…"/>
          <p:cNvSpPr/>
          <p:nvPr>
            <p:ph type="body" idx="1"/>
          </p:nvPr>
        </p:nvSpPr>
        <p:spPr>
          <a:xfrm>
            <a:off x="508000" y="3032123"/>
            <a:ext cx="11988800" cy="5727701"/>
          </a:xfrm>
          <a:prstGeom prst="rect">
            <a:avLst/>
          </a:prstGeom>
        </p:spPr>
        <p:txBody>
          <a:bodyPr anchor="t"/>
          <a:lstStyle/>
          <a:p>
            <a:pPr marL="307668" indent="-307668" defTabSz="560831">
              <a:spcBef>
                <a:spcPts val="900"/>
              </a:spcBef>
              <a:buBlip>
                <a:blip r:embed="rId3"/>
              </a:buBlip>
              <a:defRPr sz="3264">
                <a:solidFill>
                  <a:srgbClr val="000000"/>
                </a:solidFill>
                <a:latin typeface="Candara"/>
                <a:ea typeface="Candara"/>
                <a:cs typeface="Candara"/>
                <a:sym typeface="Candara"/>
              </a:defRPr>
            </a:pPr>
            <a:r>
              <a:t>Les outils</a:t>
            </a:r>
          </a:p>
          <a:p>
            <a:pPr lvl="1" marL="710004" indent="-307668" defTabSz="560831">
              <a:spcBef>
                <a:spcPts val="900"/>
              </a:spcBef>
              <a:buBlip>
                <a:blip r:embed="rId3"/>
              </a:buBlip>
              <a:defRPr sz="2304">
                <a:solidFill>
                  <a:srgbClr val="000000"/>
                </a:solidFill>
                <a:latin typeface="Candara"/>
                <a:ea typeface="Candara"/>
                <a:cs typeface="Candara"/>
                <a:sym typeface="Candara"/>
              </a:defRPr>
            </a:pPr>
            <a:r>
              <a:rPr b="1"/>
              <a:t>Terraform :</a:t>
            </a:r>
          </a:p>
          <a:p>
            <a:pPr lvl="2" marL="1112340" indent="-307668" defTabSz="560831">
              <a:spcBef>
                <a:spcPts val="500"/>
              </a:spcBef>
              <a:buBlip>
                <a:blip r:embed="rId3"/>
              </a:buBlip>
              <a:defRPr sz="2304">
                <a:solidFill>
                  <a:srgbClr val="000000"/>
                </a:solidFill>
                <a:latin typeface="Candara"/>
                <a:ea typeface="Candara"/>
                <a:cs typeface="Candara"/>
                <a:sym typeface="Candara"/>
              </a:defRPr>
            </a:pPr>
            <a:r>
              <a:t>Outil unifié qui simplifie la gestion de l’infrastructure, y compris l’infrastructure réseau.</a:t>
            </a:r>
          </a:p>
          <a:p>
            <a:pPr lvl="2" marL="1112340" indent="-307668" defTabSz="560831">
              <a:spcBef>
                <a:spcPts val="500"/>
              </a:spcBef>
              <a:buBlip>
                <a:blip r:embed="rId3"/>
              </a:buBlip>
              <a:defRPr sz="2304">
                <a:solidFill>
                  <a:srgbClr val="000000"/>
                </a:solidFill>
                <a:latin typeface="Candara"/>
                <a:ea typeface="Candara"/>
                <a:cs typeface="Candara"/>
                <a:sym typeface="Candara"/>
              </a:defRPr>
            </a:pPr>
            <a:r>
              <a:t>IaC, </a:t>
            </a:r>
            <a:r>
              <a:rPr i="1"/>
              <a:t>Infrastructure as Code,</a:t>
            </a:r>
            <a:r>
              <a:t> consiste à gérer et à approvisionner une </a:t>
            </a:r>
            <a:r>
              <a:rPr b="1"/>
              <a:t>infrastructure</a:t>
            </a:r>
            <a:r>
              <a:t> à l'aide de lignes de code plutôt que par des processus manuels. </a:t>
            </a:r>
          </a:p>
          <a:p>
            <a:pPr lvl="2" marL="1112340" indent="-307668" defTabSz="560831">
              <a:spcBef>
                <a:spcPts val="500"/>
              </a:spcBef>
              <a:buBlip>
                <a:blip r:embed="rId3"/>
              </a:buBlip>
              <a:defRPr sz="2304">
                <a:solidFill>
                  <a:srgbClr val="000000"/>
                </a:solidFill>
                <a:latin typeface="Candara"/>
                <a:ea typeface="Candara"/>
                <a:cs typeface="Candara"/>
                <a:sym typeface="Candara"/>
              </a:defRPr>
            </a:pPr>
            <a:r>
              <a:t>Le langage utilisé pour définir l’infrastructure est HCL, </a:t>
            </a:r>
            <a:r>
              <a:rPr i="1"/>
              <a:t>HashiCorp Configuration Langage.</a:t>
            </a:r>
          </a:p>
          <a:p>
            <a:pPr lvl="2" marL="1112340" indent="-307668" defTabSz="560831">
              <a:spcBef>
                <a:spcPts val="500"/>
              </a:spcBef>
              <a:buBlip>
                <a:blip r:embed="rId3"/>
              </a:buBlip>
              <a:defRPr sz="2304">
                <a:solidFill>
                  <a:srgbClr val="000000"/>
                </a:solidFill>
                <a:latin typeface="Candara"/>
                <a:ea typeface="Candara"/>
                <a:cs typeface="Candara"/>
                <a:sym typeface="Candara"/>
              </a:defRPr>
            </a:pPr>
            <a:r>
              <a:t>Voir : </a:t>
            </a:r>
            <a:r>
              <a:rPr u="sng">
                <a:solidFill>
                  <a:schemeClr val="accent3">
                    <a:hueOff val="929958"/>
                    <a:satOff val="10247"/>
                    <a:lumOff val="-24509"/>
                  </a:schemeClr>
                </a:solidFill>
                <a:hlinkClick r:id="rId4" invalidUrl="" action="" tgtFrame="" tooltip="" history="1" highlightClick="0" endSnd="0"/>
              </a:rPr>
              <a:t>Terraform Infrastructure as Code</a:t>
            </a:r>
          </a:p>
          <a:p>
            <a:pPr lvl="1" marL="710004" indent="-307668" defTabSz="560831">
              <a:spcBef>
                <a:spcPts val="900"/>
              </a:spcBef>
              <a:buBlip>
                <a:blip r:embed="rId3"/>
              </a:buBlip>
              <a:defRPr sz="2304">
                <a:solidFill>
                  <a:srgbClr val="000000"/>
                </a:solidFill>
                <a:latin typeface="Candara"/>
                <a:ea typeface="Candara"/>
                <a:cs typeface="Candara"/>
                <a:sym typeface="Candara"/>
              </a:defRPr>
            </a:pPr>
            <a:r>
              <a:rPr b="1"/>
              <a:t>Ansible</a:t>
            </a:r>
            <a:r>
              <a:t> :</a:t>
            </a:r>
          </a:p>
          <a:p>
            <a:pPr lvl="2" marL="1112340" indent="-307668" defTabSz="560831">
              <a:spcBef>
                <a:spcPts val="500"/>
              </a:spcBef>
              <a:buBlip>
                <a:blip r:embed="rId3"/>
              </a:buBlip>
              <a:defRPr sz="2304">
                <a:solidFill>
                  <a:srgbClr val="000000"/>
                </a:solidFill>
                <a:latin typeface="Candara"/>
                <a:ea typeface="Candara"/>
                <a:cs typeface="Candara"/>
                <a:sym typeface="Candara"/>
              </a:defRPr>
            </a:pPr>
            <a:r>
              <a:t>Outils d’automatisation les plus populaires en administration réseau.</a:t>
            </a:r>
          </a:p>
          <a:p>
            <a:pPr lvl="2" marL="1112340" indent="-307668" defTabSz="560831">
              <a:spcBef>
                <a:spcPts val="500"/>
              </a:spcBef>
              <a:buBlip>
                <a:blip r:embed="rId3"/>
              </a:buBlip>
              <a:defRPr sz="2304">
                <a:solidFill>
                  <a:srgbClr val="000000"/>
                </a:solidFill>
                <a:latin typeface="Candara"/>
                <a:ea typeface="Candara"/>
                <a:cs typeface="Candara"/>
                <a:sym typeface="Candara"/>
              </a:defRPr>
            </a:pPr>
            <a:r>
              <a:t>C’est un moteur Open Source qui automatise le provisionnement, la gestion des configurations, le déploiement des applications, l’orchestration, etc.</a:t>
            </a:r>
          </a:p>
          <a:p>
            <a:pPr lvl="2" marL="1112340" indent="-307668" defTabSz="560831">
              <a:spcBef>
                <a:spcPts val="500"/>
              </a:spcBef>
              <a:buBlip>
                <a:blip r:embed="rId3"/>
              </a:buBlip>
              <a:defRPr sz="2304">
                <a:solidFill>
                  <a:srgbClr val="000000"/>
                </a:solidFill>
                <a:latin typeface="Candara"/>
                <a:ea typeface="Candara"/>
                <a:cs typeface="Candara"/>
                <a:sym typeface="Candara"/>
              </a:defRPr>
            </a:pPr>
            <a:r>
              <a:t>Voir : </a:t>
            </a:r>
            <a:r>
              <a:rPr u="sng">
                <a:solidFill>
                  <a:schemeClr val="accent3">
                    <a:hueOff val="929958"/>
                    <a:satOff val="10247"/>
                    <a:lumOff val="-24509"/>
                  </a:schemeClr>
                </a:solidFill>
                <a:hlinkClick r:id="rId5" invalidUrl="" action="" tgtFrame="" tooltip="" history="1" highlightClick="0" endSnd="0"/>
              </a:rPr>
              <a:t>Apprendre les bases d'Ansible</a:t>
            </a:r>
            <a:r>
              <a:t> et </a:t>
            </a:r>
            <a:r>
              <a:rPr u="sng">
                <a:solidFill>
                  <a:schemeClr val="accent3">
                    <a:hueOff val="929958"/>
                    <a:satOff val="10247"/>
                    <a:lumOff val="-24509"/>
                  </a:schemeClr>
                </a:solidFill>
                <a:hlinkClick r:id="rId6" invalidUrl="" action="" tgtFrame="" tooltip="" history="1" highlightClick="0" endSnd="0"/>
              </a:rPr>
              <a:t>Automatiser les réseaux avec Red Hat Ansible Automation Platform</a:t>
            </a:r>
            <a:r>
              <a:t>.</a:t>
            </a:r>
          </a:p>
        </p:txBody>
      </p:sp>
      <p:sp>
        <p:nvSpPr>
          <p:cNvPr id="469" name="Numéro de diapositive"/>
          <p:cNvSpPr/>
          <p:nvPr>
            <p:ph type="sldNum" sz="quarter" idx="2"/>
          </p:nvPr>
        </p:nvSpPr>
        <p:spPr>
          <a:xfrm>
            <a:off x="12146212" y="9213850"/>
            <a:ext cx="333079"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3" name="La virtualisation réseau Chapitre 3…"/>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réseau	</a:t>
            </a:r>
            <a:r>
              <a:rPr sz="3500">
                <a:solidFill>
                  <a:srgbClr val="5B5854"/>
                </a:solidFill>
              </a:rPr>
              <a:t>Chapitre </a:t>
            </a:r>
            <a:r>
              <a:rPr sz="4000">
                <a:solidFill>
                  <a:srgbClr val="5B5854"/>
                </a:solidFill>
              </a:rPr>
              <a:t>3</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6</a:t>
            </a:r>
            <a:r>
              <a:t> - Conclusion </a:t>
            </a:r>
          </a:p>
        </p:txBody>
      </p:sp>
      <p:sp>
        <p:nvSpPr>
          <p:cNvPr id="474" name="Voir aussi :…"/>
          <p:cNvSpPr/>
          <p:nvPr>
            <p:ph type="body" idx="1"/>
          </p:nvPr>
        </p:nvSpPr>
        <p:spPr>
          <a:xfrm>
            <a:off x="508000" y="3032123"/>
            <a:ext cx="11988800" cy="5727701"/>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Voir aussi :</a:t>
            </a:r>
          </a:p>
          <a:p>
            <a:pPr lvl="1" marL="739588" indent="-320488">
              <a:spcBef>
                <a:spcPts val="1000"/>
              </a:spcBef>
              <a:buBlip>
                <a:blip r:embed="rId2"/>
              </a:buBlip>
              <a:defRPr sz="2400">
                <a:solidFill>
                  <a:srgbClr val="000000"/>
                </a:solidFill>
                <a:latin typeface="Candara"/>
                <a:ea typeface="Candara"/>
                <a:cs typeface="Candara"/>
                <a:sym typeface="Candara"/>
              </a:defRPr>
            </a:pPr>
            <a:r>
              <a:rPr u="sng">
                <a:solidFill>
                  <a:schemeClr val="accent3">
                    <a:hueOff val="929958"/>
                    <a:satOff val="10247"/>
                    <a:lumOff val="-24509"/>
                  </a:schemeClr>
                </a:solidFill>
                <a:hlinkClick r:id="rId3" invalidUrl="" action="" tgtFrame="" tooltip="" history="1" highlightClick="0" endSnd="0"/>
              </a:rPr>
              <a:t>La virtualisation des réseaux, qu'est-ce que c'est ?</a:t>
            </a:r>
            <a:r>
              <a:t> - RedHat</a:t>
            </a:r>
          </a:p>
          <a:p>
            <a:pPr lvl="1" marL="739588" indent="-320488">
              <a:spcBef>
                <a:spcPts val="1000"/>
              </a:spcBef>
              <a:buBlip>
                <a:blip r:embed="rId2"/>
              </a:buBlip>
              <a:defRPr sz="2400">
                <a:solidFill>
                  <a:srgbClr val="000000"/>
                </a:solidFill>
                <a:latin typeface="Candara"/>
                <a:ea typeface="Candara"/>
                <a:cs typeface="Candara"/>
                <a:sym typeface="Candara"/>
              </a:defRPr>
            </a:pPr>
            <a:r>
              <a:rPr u="sng">
                <a:solidFill>
                  <a:schemeClr val="accent3">
                    <a:hueOff val="929958"/>
                    <a:satOff val="10247"/>
                    <a:lumOff val="-24509"/>
                  </a:schemeClr>
                </a:solidFill>
                <a:hlinkClick r:id="rId4" invalidUrl="" action="" tgtFrame="" tooltip="" history="1" highlightClick="0" endSnd="0"/>
              </a:rPr>
              <a:t>Les réseaux définis par logiciel (SDN) expliqués en 5 minutes ou moins</a:t>
            </a:r>
            <a:r>
              <a:t> - Geekflare</a:t>
            </a:r>
          </a:p>
          <a:p>
            <a:pPr lvl="1" marL="739588" indent="-320488">
              <a:spcBef>
                <a:spcPts val="1000"/>
              </a:spcBef>
              <a:buBlip>
                <a:blip r:embed="rId2"/>
              </a:buBlip>
              <a:defRPr sz="2400">
                <a:solidFill>
                  <a:srgbClr val="000000"/>
                </a:solidFill>
                <a:latin typeface="Candara"/>
                <a:ea typeface="Candara"/>
                <a:cs typeface="Candara"/>
                <a:sym typeface="Candara"/>
              </a:defRPr>
            </a:pPr>
            <a:r>
              <a:rPr u="sng">
                <a:solidFill>
                  <a:schemeClr val="accent3">
                    <a:hueOff val="929958"/>
                    <a:satOff val="10247"/>
                    <a:lumOff val="-24509"/>
                  </a:schemeClr>
                </a:solidFill>
                <a:hlinkClick r:id="rId5" invalidUrl="" action="" tgtFrame="" tooltip="" history="1" highlightClick="0" endSnd="0"/>
              </a:rPr>
              <a:t>La virtualisation des fonctions réseau expliquée</a:t>
            </a:r>
            <a:r>
              <a:t> - Geekflare</a:t>
            </a:r>
          </a:p>
        </p:txBody>
      </p:sp>
      <p:sp>
        <p:nvSpPr>
          <p:cNvPr id="475" name="Numéro de diapositive"/>
          <p:cNvSpPr/>
          <p:nvPr>
            <p:ph type="sldNum" sz="quarter" idx="2"/>
          </p:nvPr>
        </p:nvSpPr>
        <p:spPr>
          <a:xfrm>
            <a:off x="12165163" y="9213850"/>
            <a:ext cx="295177"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7" name="La virtualisation de stockage :…"/>
          <p:cNvSpPr/>
          <p:nvPr>
            <p:ph type="body" idx="1"/>
          </p:nvPr>
        </p:nvSpPr>
        <p:spPr>
          <a:xfrm>
            <a:off x="508000" y="3032123"/>
            <a:ext cx="11988800" cy="5727701"/>
          </a:xfrm>
          <a:prstGeom prst="rect">
            <a:avLst/>
          </a:prstGeom>
        </p:spPr>
        <p:txBody>
          <a:bodyPr anchor="t"/>
          <a:lstStyle/>
          <a:p>
            <a:pPr marL="314078" indent="-314078" defTabSz="572516">
              <a:spcBef>
                <a:spcPts val="900"/>
              </a:spcBef>
              <a:buBlip>
                <a:blip r:embed="rId2"/>
              </a:buBlip>
              <a:defRPr sz="3332">
                <a:solidFill>
                  <a:srgbClr val="000000"/>
                </a:solidFill>
                <a:latin typeface="Candara"/>
                <a:ea typeface="Candara"/>
                <a:cs typeface="Candara"/>
                <a:sym typeface="Candara"/>
              </a:defRPr>
            </a:pPr>
            <a:r>
              <a:t>La virtualisation de stockage :</a:t>
            </a:r>
          </a:p>
          <a:p>
            <a:pPr lvl="1" marL="724796" indent="-314078" defTabSz="572516">
              <a:spcBef>
                <a:spcPts val="500"/>
              </a:spcBef>
              <a:buBlip>
                <a:blip r:embed="rId2"/>
              </a:buBlip>
              <a:defRPr sz="2548">
                <a:solidFill>
                  <a:srgbClr val="000000"/>
                </a:solidFill>
                <a:latin typeface="Candara"/>
                <a:ea typeface="Candara"/>
                <a:cs typeface="Candara"/>
                <a:sym typeface="Candara"/>
              </a:defRPr>
            </a:pPr>
            <a:r>
              <a:t>La virtualisation de stockage consiste à assembler la capacité de stockage de multiples appareils de stockage en réseau sous forme d’un seul appareil de stockage (virtuel) pouvant être géré depuis une console centrale.</a:t>
            </a:r>
          </a:p>
          <a:p>
            <a:pPr lvl="1" marL="724796" indent="-314078" defTabSz="572516">
              <a:spcBef>
                <a:spcPts val="500"/>
              </a:spcBef>
              <a:buBlip>
                <a:blip r:embed="rId2"/>
              </a:buBlip>
              <a:defRPr sz="2548">
                <a:solidFill>
                  <a:srgbClr val="000000"/>
                </a:solidFill>
                <a:latin typeface="Candara"/>
                <a:ea typeface="Candara"/>
                <a:cs typeface="Candara"/>
                <a:sym typeface="Candara"/>
              </a:defRPr>
            </a:pPr>
            <a:r>
              <a:t>Le plan de ce chapitre est :</a:t>
            </a:r>
          </a:p>
          <a:p>
            <a:pPr lvl="2" marL="1135514" indent="-314078" defTabSz="572516">
              <a:spcBef>
                <a:spcPts val="500"/>
              </a:spcBef>
              <a:buBlip>
                <a:blip r:embed="rId2"/>
              </a:buBlip>
              <a:defRPr sz="2254">
                <a:solidFill>
                  <a:srgbClr val="000000"/>
                </a:solidFill>
                <a:latin typeface="Candara"/>
                <a:ea typeface="Candara"/>
                <a:cs typeface="Candara"/>
                <a:sym typeface="Candara"/>
              </a:defRPr>
            </a:pPr>
            <a:r>
              <a:t>1 - Introduction  </a:t>
            </a:r>
          </a:p>
          <a:p>
            <a:pPr lvl="2" marL="1135514" indent="-314078" defTabSz="572516">
              <a:spcBef>
                <a:spcPts val="500"/>
              </a:spcBef>
              <a:buBlip>
                <a:blip r:embed="rId2"/>
              </a:buBlip>
              <a:defRPr sz="2254">
                <a:solidFill>
                  <a:srgbClr val="000000"/>
                </a:solidFill>
                <a:latin typeface="Candara"/>
                <a:ea typeface="Candara"/>
                <a:cs typeface="Candara"/>
                <a:sym typeface="Candara"/>
              </a:defRPr>
            </a:pPr>
            <a:r>
              <a:t>2 - Systèmes de stockage : Historique ; Types de stockage ; Protocoles de stockage</a:t>
            </a:r>
          </a:p>
          <a:p>
            <a:pPr lvl="2" marL="1135514" indent="-314078" defTabSz="572516">
              <a:spcBef>
                <a:spcPts val="500"/>
              </a:spcBef>
              <a:buBlip>
                <a:blip r:embed="rId2"/>
              </a:buBlip>
              <a:defRPr sz="2254">
                <a:solidFill>
                  <a:srgbClr val="000000"/>
                </a:solidFill>
                <a:latin typeface="Candara"/>
                <a:ea typeface="Candara"/>
                <a:cs typeface="Candara"/>
                <a:sym typeface="Candara"/>
              </a:defRPr>
            </a:pPr>
            <a:r>
              <a:t>3 - Fonctionnement</a:t>
            </a:r>
          </a:p>
          <a:p>
            <a:pPr lvl="2" marL="1135514" indent="-314078" defTabSz="572516">
              <a:spcBef>
                <a:spcPts val="500"/>
              </a:spcBef>
              <a:buBlip>
                <a:blip r:embed="rId2"/>
              </a:buBlip>
              <a:defRPr sz="2254">
                <a:solidFill>
                  <a:srgbClr val="000000"/>
                </a:solidFill>
                <a:latin typeface="Candara"/>
                <a:ea typeface="Candara"/>
                <a:cs typeface="Candara"/>
                <a:sym typeface="Candara"/>
              </a:defRPr>
            </a:pPr>
            <a:r>
              <a:t>4 - Types de virtualisation du stockage</a:t>
            </a:r>
          </a:p>
          <a:p>
            <a:pPr lvl="2" marL="1135514" indent="-314078" defTabSz="572516">
              <a:spcBef>
                <a:spcPts val="500"/>
              </a:spcBef>
              <a:buBlip>
                <a:blip r:embed="rId2"/>
              </a:buBlip>
              <a:defRPr sz="2254">
                <a:solidFill>
                  <a:srgbClr val="000000"/>
                </a:solidFill>
                <a:latin typeface="Candara"/>
                <a:ea typeface="Candara"/>
                <a:cs typeface="Candara"/>
                <a:sym typeface="Candara"/>
              </a:defRPr>
            </a:pPr>
            <a:r>
              <a:t>5 - Network File System</a:t>
            </a:r>
          </a:p>
          <a:p>
            <a:pPr lvl="2" marL="1135514" indent="-314078" defTabSz="572516">
              <a:spcBef>
                <a:spcPts val="500"/>
              </a:spcBef>
              <a:buBlip>
                <a:blip r:embed="rId2"/>
              </a:buBlip>
              <a:defRPr sz="2254">
                <a:solidFill>
                  <a:srgbClr val="000000"/>
                </a:solidFill>
                <a:latin typeface="Candara"/>
                <a:ea typeface="Candara"/>
                <a:cs typeface="Candara"/>
                <a:sym typeface="Candara"/>
              </a:defRPr>
            </a:pPr>
            <a:r>
              <a:t>6 - Autres systèmes de fichiers</a:t>
            </a:r>
          </a:p>
          <a:p>
            <a:pPr lvl="2" marL="1135514" indent="-314078" defTabSz="572516">
              <a:spcBef>
                <a:spcPts val="500"/>
              </a:spcBef>
              <a:buBlip>
                <a:blip r:embed="rId2"/>
              </a:buBlip>
              <a:defRPr sz="2254">
                <a:solidFill>
                  <a:srgbClr val="000000"/>
                </a:solidFill>
                <a:latin typeface="Candara"/>
                <a:ea typeface="Candara"/>
                <a:cs typeface="Candara"/>
                <a:sym typeface="Candara"/>
              </a:defRPr>
            </a:pPr>
            <a:r>
              <a:t>7 - Fournisseurs et solutions </a:t>
            </a:r>
            <a:br/>
          </a:p>
        </p:txBody>
      </p:sp>
      <p:sp>
        <p:nvSpPr>
          <p:cNvPr id="478" name="La virtualisation de stockage Chapitre 4…"/>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de stockage	</a:t>
            </a:r>
            <a:r>
              <a:rPr sz="3500">
                <a:solidFill>
                  <a:srgbClr val="5B5854"/>
                </a:solidFill>
              </a:rPr>
              <a:t>Chapitre </a:t>
            </a:r>
            <a:r>
              <a:rPr sz="4000">
                <a:solidFill>
                  <a:srgbClr val="5B5854"/>
                </a:solidFill>
              </a:rPr>
              <a:t>4</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1</a:t>
            </a:r>
            <a:r>
              <a:t> - Introduction  </a:t>
            </a:r>
          </a:p>
        </p:txBody>
      </p:sp>
      <p:sp>
        <p:nvSpPr>
          <p:cNvPr id="479" name="Numéro de diapositive"/>
          <p:cNvSpPr/>
          <p:nvPr>
            <p:ph type="sldNum" sz="quarter" idx="2"/>
          </p:nvPr>
        </p:nvSpPr>
        <p:spPr>
          <a:xfrm>
            <a:off x="12156233" y="9213850"/>
            <a:ext cx="313037"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1" name="Histoire des systèmes de stockage de données et de fichiers…"/>
          <p:cNvSpPr/>
          <p:nvPr>
            <p:ph type="body" idx="1"/>
          </p:nvPr>
        </p:nvSpPr>
        <p:spPr>
          <a:xfrm>
            <a:off x="508000" y="3032123"/>
            <a:ext cx="11988800" cy="5727701"/>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Histoire des systèmes de stockage de données et de fichiers</a:t>
            </a:r>
          </a:p>
          <a:p>
            <a:pPr lvl="1" marL="739588" indent="-320488">
              <a:spcBef>
                <a:spcPts val="1000"/>
              </a:spcBef>
              <a:buBlip>
                <a:blip r:embed="rId2"/>
              </a:buBlip>
              <a:defRPr sz="2600">
                <a:solidFill>
                  <a:srgbClr val="000000"/>
                </a:solidFill>
                <a:latin typeface="Candara"/>
                <a:ea typeface="Candara"/>
                <a:cs typeface="Candara"/>
                <a:sym typeface="Candara"/>
              </a:defRPr>
            </a:pPr>
            <a:r>
              <a:t>Systèmes de stockage :</a:t>
            </a:r>
          </a:p>
          <a:p>
            <a:pPr lvl="2" marL="1158688" indent="-320488">
              <a:spcBef>
                <a:spcPts val="1000"/>
              </a:spcBef>
              <a:buBlip>
                <a:blip r:embed="rId2"/>
              </a:buBlip>
              <a:defRPr sz="2400">
                <a:solidFill>
                  <a:srgbClr val="000000"/>
                </a:solidFill>
                <a:latin typeface="Candara"/>
                <a:ea typeface="Candara"/>
                <a:cs typeface="Candara"/>
                <a:sym typeface="Candara"/>
              </a:defRPr>
            </a:pPr>
            <a:r>
              <a:t>Cartes perforées (1890) puis bandes magnétiques (années 1950) ;</a:t>
            </a:r>
          </a:p>
          <a:p>
            <a:pPr lvl="2" marL="1158688" indent="-320488">
              <a:spcBef>
                <a:spcPts val="1000"/>
              </a:spcBef>
              <a:buBlip>
                <a:blip r:embed="rId2"/>
              </a:buBlip>
              <a:defRPr sz="2400">
                <a:solidFill>
                  <a:srgbClr val="000000"/>
                </a:solidFill>
                <a:latin typeface="Candara"/>
                <a:ea typeface="Candara"/>
                <a:cs typeface="Candara"/>
                <a:sym typeface="Candara"/>
              </a:defRPr>
            </a:pPr>
            <a:r>
              <a:t>Disque dur (IBM, 1956) ; </a:t>
            </a:r>
          </a:p>
          <a:p>
            <a:pPr lvl="2" marL="1158688" indent="-320488">
              <a:spcBef>
                <a:spcPts val="1000"/>
              </a:spcBef>
              <a:buBlip>
                <a:blip r:embed="rId2"/>
              </a:buBlip>
              <a:defRPr sz="2400">
                <a:solidFill>
                  <a:srgbClr val="000000"/>
                </a:solidFill>
                <a:latin typeface="Candara"/>
                <a:ea typeface="Candara"/>
                <a:cs typeface="Candara"/>
                <a:sym typeface="Candara"/>
              </a:defRPr>
            </a:pPr>
            <a:r>
              <a:t>Disquettes (IBM, 1971, 8 pouces) ;</a:t>
            </a:r>
          </a:p>
          <a:p>
            <a:pPr lvl="2" marL="1158688" indent="-320488">
              <a:spcBef>
                <a:spcPts val="1000"/>
              </a:spcBef>
              <a:buBlip>
                <a:blip r:embed="rId2"/>
              </a:buBlip>
              <a:defRPr sz="2400">
                <a:solidFill>
                  <a:srgbClr val="000000"/>
                </a:solidFill>
                <a:latin typeface="Candara"/>
                <a:ea typeface="Candara"/>
                <a:cs typeface="Candara"/>
                <a:sym typeface="Candara"/>
              </a:defRPr>
            </a:pPr>
            <a:r>
              <a:t>CD (1980, 74 mn de musique) ; </a:t>
            </a:r>
          </a:p>
          <a:p>
            <a:pPr lvl="2" marL="1158688" indent="-320488">
              <a:spcBef>
                <a:spcPts val="1000"/>
              </a:spcBef>
              <a:buBlip>
                <a:blip r:embed="rId2"/>
              </a:buBlip>
              <a:defRPr sz="2400">
                <a:solidFill>
                  <a:srgbClr val="000000"/>
                </a:solidFill>
                <a:latin typeface="Candara"/>
                <a:ea typeface="Candara"/>
                <a:cs typeface="Candara"/>
                <a:sym typeface="Candara"/>
              </a:defRPr>
            </a:pPr>
            <a:r>
              <a:t>CD-ROM et DVD (années 1980-1990) ;</a:t>
            </a:r>
          </a:p>
          <a:p>
            <a:pPr lvl="2" marL="1158688" indent="-320488">
              <a:spcBef>
                <a:spcPts val="1000"/>
              </a:spcBef>
              <a:buBlip>
                <a:blip r:embed="rId2"/>
              </a:buBlip>
              <a:defRPr sz="2400">
                <a:solidFill>
                  <a:srgbClr val="000000"/>
                </a:solidFill>
                <a:latin typeface="Candara"/>
                <a:ea typeface="Candara"/>
                <a:cs typeface="Candara"/>
                <a:sym typeface="Candara"/>
              </a:defRPr>
            </a:pPr>
            <a:r>
              <a:t>SSD, </a:t>
            </a:r>
            <a:r>
              <a:rPr i="1"/>
              <a:t>Solid State Drive</a:t>
            </a:r>
            <a:r>
              <a:t> et mémoire flash (années 2000) ;</a:t>
            </a:r>
          </a:p>
          <a:p>
            <a:pPr lvl="2" marL="1158688" indent="-320488">
              <a:spcBef>
                <a:spcPts val="1000"/>
              </a:spcBef>
              <a:buBlip>
                <a:blip r:embed="rId2"/>
              </a:buBlip>
              <a:defRPr sz="2400">
                <a:solidFill>
                  <a:srgbClr val="000000"/>
                </a:solidFill>
                <a:latin typeface="Candara"/>
                <a:ea typeface="Candara"/>
                <a:cs typeface="Candara"/>
                <a:sym typeface="Candara"/>
              </a:defRPr>
            </a:pPr>
            <a:r>
              <a:t>SAN, </a:t>
            </a:r>
            <a:r>
              <a:rPr i="1"/>
              <a:t>Storage Area Network</a:t>
            </a:r>
            <a:r>
              <a:t>, réseau de stockage  (années 2000) ;</a:t>
            </a:r>
          </a:p>
          <a:p>
            <a:pPr lvl="2" marL="1158688" indent="-320488">
              <a:spcBef>
                <a:spcPts val="1000"/>
              </a:spcBef>
              <a:buBlip>
                <a:blip r:embed="rId2"/>
              </a:buBlip>
              <a:defRPr sz="2400">
                <a:solidFill>
                  <a:srgbClr val="000000"/>
                </a:solidFill>
                <a:latin typeface="Candara"/>
                <a:ea typeface="Candara"/>
                <a:cs typeface="Candara"/>
                <a:sym typeface="Candara"/>
              </a:defRPr>
            </a:pPr>
            <a:r>
              <a:t>Stockage cloud (années 2010) et développement du stockage unifié en mode fichier et objet (UFFO, </a:t>
            </a:r>
            <a:r>
              <a:rPr i="1"/>
              <a:t>Unified Fast File and Object</a:t>
            </a:r>
            <a:r>
              <a:t>).</a:t>
            </a:r>
          </a:p>
        </p:txBody>
      </p:sp>
      <p:sp>
        <p:nvSpPr>
          <p:cNvPr id="482" name="La virtualisation de stockage Chapitre 4…"/>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de stockage	</a:t>
            </a:r>
            <a:r>
              <a:rPr sz="3500">
                <a:solidFill>
                  <a:srgbClr val="5B5854"/>
                </a:solidFill>
              </a:rPr>
              <a:t>Chapitre </a:t>
            </a:r>
            <a:r>
              <a:rPr sz="4000">
                <a:solidFill>
                  <a:srgbClr val="5B5854"/>
                </a:solidFill>
              </a:rPr>
              <a:t>4</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Systèmes de stockage</a:t>
            </a:r>
          </a:p>
        </p:txBody>
      </p:sp>
      <p:sp>
        <p:nvSpPr>
          <p:cNvPr id="483" name="Numéro de diapositive"/>
          <p:cNvSpPr/>
          <p:nvPr>
            <p:ph type="sldNum" sz="quarter" idx="2"/>
          </p:nvPr>
        </p:nvSpPr>
        <p:spPr>
          <a:xfrm>
            <a:off x="12154646" y="9213850"/>
            <a:ext cx="31621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5" name="Histoire des systèmes de stockage de données et de fichiers :…"/>
          <p:cNvSpPr/>
          <p:nvPr>
            <p:ph type="body" idx="1"/>
          </p:nvPr>
        </p:nvSpPr>
        <p:spPr>
          <a:xfrm>
            <a:off x="508000" y="3032123"/>
            <a:ext cx="11988800" cy="5727701"/>
          </a:xfrm>
          <a:prstGeom prst="rect">
            <a:avLst/>
          </a:prstGeom>
        </p:spPr>
        <p:txBody>
          <a:bodyPr anchor="t"/>
          <a:lstStyle/>
          <a:p>
            <a:pPr marL="285234" indent="-285234" defTabSz="519937">
              <a:spcBef>
                <a:spcPts val="800"/>
              </a:spcBef>
              <a:buBlip>
                <a:blip r:embed="rId3"/>
              </a:buBlip>
              <a:defRPr sz="3026">
                <a:solidFill>
                  <a:srgbClr val="000000"/>
                </a:solidFill>
                <a:latin typeface="Candara"/>
                <a:ea typeface="Candara"/>
                <a:cs typeface="Candara"/>
                <a:sym typeface="Candara"/>
              </a:defRPr>
            </a:pPr>
            <a:r>
              <a:t>Histoire des systèmes de stockage de données et de fichiers :</a:t>
            </a:r>
          </a:p>
          <a:p>
            <a:pPr lvl="1" marL="658233" indent="-285234" defTabSz="519937">
              <a:spcBef>
                <a:spcPts val="500"/>
              </a:spcBef>
              <a:buBlip>
                <a:blip r:embed="rId3"/>
              </a:buBlip>
              <a:defRPr sz="2314">
                <a:solidFill>
                  <a:srgbClr val="000000"/>
                </a:solidFill>
                <a:latin typeface="Candara"/>
                <a:ea typeface="Candara"/>
                <a:cs typeface="Candara"/>
                <a:sym typeface="Candara"/>
              </a:defRPr>
            </a:pPr>
            <a:r>
              <a:t>Systèmes de fichiers :</a:t>
            </a:r>
          </a:p>
          <a:p>
            <a:pPr lvl="2" marL="1031232" indent="-285234" defTabSz="519937">
              <a:spcBef>
                <a:spcPts val="500"/>
              </a:spcBef>
              <a:buBlip>
                <a:blip r:embed="rId3"/>
              </a:buBlip>
              <a:defRPr sz="2136">
                <a:solidFill>
                  <a:srgbClr val="000000"/>
                </a:solidFill>
                <a:latin typeface="Candara"/>
                <a:ea typeface="Candara"/>
                <a:cs typeface="Candara"/>
                <a:sym typeface="Candara"/>
              </a:defRPr>
            </a:pPr>
            <a:r>
              <a:t>DECtape (DEC, 1964)</a:t>
            </a:r>
          </a:p>
          <a:p>
            <a:pPr lvl="2" marL="1031232" indent="-285234" defTabSz="519937">
              <a:spcBef>
                <a:spcPts val="500"/>
              </a:spcBef>
              <a:buBlip>
                <a:blip r:embed="rId3"/>
              </a:buBlip>
              <a:defRPr sz="2136">
                <a:solidFill>
                  <a:srgbClr val="000000"/>
                </a:solidFill>
                <a:latin typeface="Candara"/>
                <a:ea typeface="Candara"/>
                <a:cs typeface="Candara"/>
                <a:sym typeface="Candara"/>
              </a:defRPr>
            </a:pPr>
            <a:r>
              <a:t>CP/M (1974, pour disquettes et disques durs)</a:t>
            </a:r>
          </a:p>
          <a:p>
            <a:pPr lvl="2" marL="1031232" indent="-285234" defTabSz="519937">
              <a:spcBef>
                <a:spcPts val="500"/>
              </a:spcBef>
              <a:buBlip>
                <a:blip r:embed="rId3"/>
              </a:buBlip>
              <a:defRPr sz="2136">
                <a:solidFill>
                  <a:srgbClr val="000000"/>
                </a:solidFill>
                <a:latin typeface="Candara"/>
                <a:ea typeface="Candara"/>
                <a:cs typeface="Candara"/>
                <a:sym typeface="Candara"/>
              </a:defRPr>
            </a:pPr>
            <a:r>
              <a:t>FAT12  (1980) et FAT16 (1984) (</a:t>
            </a:r>
            <a:r>
              <a:rPr i="1"/>
              <a:t>File Allocation Table</a:t>
            </a:r>
            <a:r>
              <a:t>)</a:t>
            </a:r>
          </a:p>
          <a:p>
            <a:pPr lvl="2" marL="1031232" indent="-285234" defTabSz="519937">
              <a:spcBef>
                <a:spcPts val="500"/>
              </a:spcBef>
              <a:buBlip>
                <a:blip r:embed="rId3"/>
              </a:buBlip>
              <a:defRPr sz="2136">
                <a:solidFill>
                  <a:srgbClr val="000000"/>
                </a:solidFill>
                <a:latin typeface="Candara"/>
                <a:ea typeface="Candara"/>
                <a:cs typeface="Candara"/>
                <a:sym typeface="Candara"/>
              </a:defRPr>
            </a:pPr>
            <a:r>
              <a:t>NTFS, </a:t>
            </a:r>
            <a:r>
              <a:rPr i="1"/>
              <a:t>New Technology File System </a:t>
            </a:r>
            <a:r>
              <a:t>(1993) et FAT32 (1996)</a:t>
            </a:r>
          </a:p>
          <a:p>
            <a:pPr lvl="1" marL="658233" indent="-285234" defTabSz="519937">
              <a:spcBef>
                <a:spcPts val="500"/>
              </a:spcBef>
              <a:buBlip>
                <a:blip r:embed="rId3"/>
              </a:buBlip>
              <a:defRPr sz="2314">
                <a:solidFill>
                  <a:srgbClr val="000000"/>
                </a:solidFill>
                <a:latin typeface="Candara"/>
                <a:ea typeface="Candara"/>
                <a:cs typeface="Candara"/>
                <a:sym typeface="Candara"/>
              </a:defRPr>
            </a:pPr>
            <a:r>
              <a:t>Systèmes de fichiers en réseau :</a:t>
            </a:r>
          </a:p>
          <a:p>
            <a:pPr lvl="2" marL="1031232" indent="-285234" defTabSz="519937">
              <a:spcBef>
                <a:spcPts val="500"/>
              </a:spcBef>
              <a:buBlip>
                <a:blip r:embed="rId3"/>
              </a:buBlip>
              <a:defRPr sz="2136">
                <a:solidFill>
                  <a:srgbClr val="000000"/>
                </a:solidFill>
                <a:latin typeface="Candara"/>
                <a:ea typeface="Candara"/>
                <a:cs typeface="Candara"/>
                <a:sym typeface="Candara"/>
              </a:defRPr>
            </a:pPr>
            <a:r>
              <a:t>SMB/CIFS, </a:t>
            </a:r>
            <a:r>
              <a:rPr i="1"/>
              <a:t>Server Message Block / Common Internet File System</a:t>
            </a:r>
            <a:r>
              <a:t> pour Windows et Samba pour Linux ;</a:t>
            </a:r>
          </a:p>
          <a:p>
            <a:pPr lvl="2" marL="1031232" indent="-285234" defTabSz="519937">
              <a:spcBef>
                <a:spcPts val="500"/>
              </a:spcBef>
              <a:buBlip>
                <a:blip r:embed="rId3"/>
              </a:buBlip>
              <a:defRPr sz="2136">
                <a:solidFill>
                  <a:srgbClr val="000000"/>
                </a:solidFill>
                <a:latin typeface="Candara"/>
                <a:ea typeface="Candara"/>
                <a:cs typeface="Candara"/>
                <a:sym typeface="Candara"/>
              </a:defRPr>
            </a:pPr>
            <a:r>
              <a:t>NFS, </a:t>
            </a:r>
            <a:r>
              <a:rPr i="1"/>
              <a:t>Network File System</a:t>
            </a:r>
          </a:p>
          <a:p>
            <a:pPr lvl="1" marL="658233" indent="-285234" defTabSz="519937">
              <a:spcBef>
                <a:spcPts val="500"/>
              </a:spcBef>
              <a:buBlip>
                <a:blip r:embed="rId3"/>
              </a:buBlip>
              <a:defRPr sz="2314">
                <a:solidFill>
                  <a:srgbClr val="000000"/>
                </a:solidFill>
                <a:latin typeface="Candara"/>
                <a:ea typeface="Candara"/>
                <a:cs typeface="Candara"/>
                <a:sym typeface="Candara"/>
              </a:defRPr>
            </a:pPr>
            <a:r>
              <a:t>Systèmes de fichiers distribués :</a:t>
            </a:r>
          </a:p>
          <a:p>
            <a:pPr lvl="2" marL="1031232" indent="-285234" defTabSz="519937">
              <a:spcBef>
                <a:spcPts val="500"/>
              </a:spcBef>
              <a:buBlip>
                <a:blip r:embed="rId3"/>
              </a:buBlip>
              <a:defRPr sz="2136">
                <a:solidFill>
                  <a:srgbClr val="000000"/>
                </a:solidFill>
                <a:latin typeface="Candara"/>
                <a:ea typeface="Candara"/>
                <a:cs typeface="Candara"/>
                <a:sym typeface="Candara"/>
              </a:defRPr>
            </a:pPr>
            <a:r>
              <a:t>AFS, </a:t>
            </a:r>
            <a:r>
              <a:rPr i="1"/>
              <a:t>Andrew File System</a:t>
            </a:r>
            <a:r>
              <a:t> ; HDFS, </a:t>
            </a:r>
            <a:r>
              <a:rPr i="1"/>
              <a:t>Hadoop Distributed File System</a:t>
            </a:r>
            <a:r>
              <a:t> ; Lustre…</a:t>
            </a:r>
          </a:p>
          <a:p>
            <a:pPr lvl="1" marL="658233" indent="-285234" defTabSz="519937">
              <a:spcBef>
                <a:spcPts val="500"/>
              </a:spcBef>
              <a:buBlip>
                <a:blip r:embed="rId3"/>
              </a:buBlip>
              <a:defRPr sz="2136">
                <a:solidFill>
                  <a:srgbClr val="000000"/>
                </a:solidFill>
                <a:latin typeface="Candara"/>
                <a:ea typeface="Candara"/>
                <a:cs typeface="Candara"/>
                <a:sym typeface="Candara"/>
              </a:defRPr>
            </a:pPr>
            <a:r>
              <a:t>Virtualisation du stockage, alias </a:t>
            </a:r>
            <a:r>
              <a:rPr i="1"/>
              <a:t>Software-Defined Storage</a:t>
            </a:r>
            <a:r>
              <a:t> ou SAN virtuel (depuis les années 1990).</a:t>
            </a:r>
          </a:p>
        </p:txBody>
      </p:sp>
      <p:sp>
        <p:nvSpPr>
          <p:cNvPr id="486" name="La virtualisation de stockage Chapitre 4…"/>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de stockage	</a:t>
            </a:r>
            <a:r>
              <a:rPr sz="3500">
                <a:solidFill>
                  <a:srgbClr val="5B5854"/>
                </a:solidFill>
              </a:rPr>
              <a:t>Chapitre </a:t>
            </a:r>
            <a:r>
              <a:rPr sz="4000">
                <a:solidFill>
                  <a:srgbClr val="5B5854"/>
                </a:solidFill>
              </a:rPr>
              <a:t>4</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Systèmes de stockage</a:t>
            </a:r>
          </a:p>
        </p:txBody>
      </p:sp>
      <p:sp>
        <p:nvSpPr>
          <p:cNvPr id="487" name="Numéro de diapositive"/>
          <p:cNvSpPr/>
          <p:nvPr>
            <p:ph type="sldNum" sz="quarter" idx="2"/>
          </p:nvPr>
        </p:nvSpPr>
        <p:spPr>
          <a:xfrm>
            <a:off x="12150231" y="9213850"/>
            <a:ext cx="32504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1" name="Types de stockage…"/>
          <p:cNvSpPr/>
          <p:nvPr>
            <p:ph type="body" idx="1"/>
          </p:nvPr>
        </p:nvSpPr>
        <p:spPr>
          <a:xfrm>
            <a:off x="508000" y="3032123"/>
            <a:ext cx="11988800" cy="5727701"/>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Types de stockage</a:t>
            </a:r>
          </a:p>
          <a:p>
            <a:pPr lvl="1" marL="739588" indent="-320488">
              <a:spcBef>
                <a:spcPts val="1000"/>
              </a:spcBef>
              <a:buBlip>
                <a:blip r:embed="rId2"/>
              </a:buBlip>
              <a:defRPr sz="2600">
                <a:solidFill>
                  <a:srgbClr val="000000"/>
                </a:solidFill>
                <a:latin typeface="Candara"/>
                <a:ea typeface="Candara"/>
                <a:cs typeface="Candara"/>
                <a:sym typeface="Candara"/>
              </a:defRPr>
            </a:pPr>
            <a:r>
              <a:t>Stockage de fichiers :</a:t>
            </a:r>
          </a:p>
          <a:p>
            <a:pPr lvl="2" marL="1158688" indent="-320488">
              <a:spcBef>
                <a:spcPts val="1000"/>
              </a:spcBef>
              <a:buBlip>
                <a:blip r:embed="rId2"/>
              </a:buBlip>
              <a:defRPr sz="2400">
                <a:solidFill>
                  <a:srgbClr val="000000"/>
                </a:solidFill>
                <a:latin typeface="Candara"/>
                <a:ea typeface="Candara"/>
                <a:cs typeface="Candara"/>
                <a:sym typeface="Candara"/>
              </a:defRPr>
            </a:pPr>
            <a:r>
              <a:t>Les données sont stockées comme une seule pièce d’informations au sein d’un dossier, afin de faciliter l’organisation. On parle aussi de stockage hiérarchique.</a:t>
            </a:r>
          </a:p>
          <a:p>
            <a:pPr lvl="1" marL="739588" indent="-320488">
              <a:spcBef>
                <a:spcPts val="1000"/>
              </a:spcBef>
              <a:buBlip>
                <a:blip r:embed="rId2"/>
              </a:buBlip>
              <a:defRPr sz="2600">
                <a:solidFill>
                  <a:srgbClr val="000000"/>
                </a:solidFill>
                <a:latin typeface="Candara"/>
                <a:ea typeface="Candara"/>
                <a:cs typeface="Candara"/>
                <a:sym typeface="Candara"/>
              </a:defRPr>
            </a:pPr>
            <a:r>
              <a:t>Stockage de blocs :</a:t>
            </a:r>
          </a:p>
          <a:p>
            <a:pPr lvl="2" marL="1158688" indent="-320488">
              <a:spcBef>
                <a:spcPts val="1000"/>
              </a:spcBef>
              <a:buBlip>
                <a:blip r:embed="rId2"/>
              </a:buBlip>
              <a:defRPr sz="2400">
                <a:solidFill>
                  <a:srgbClr val="000000"/>
                </a:solidFill>
                <a:latin typeface="Candara"/>
                <a:ea typeface="Candara"/>
                <a:cs typeface="Candara"/>
                <a:sym typeface="Candara"/>
              </a:defRPr>
            </a:pPr>
            <a:r>
              <a:t>Cela consiste à diviser un fichier en plusieurs blocs de données, pour ensuite les stocker séparément. </a:t>
            </a:r>
          </a:p>
          <a:p>
            <a:pPr lvl="2" marL="1158688" indent="-320488">
              <a:spcBef>
                <a:spcPts val="1000"/>
              </a:spcBef>
              <a:buBlip>
                <a:blip r:embed="rId2"/>
              </a:buBlip>
              <a:defRPr sz="2400">
                <a:solidFill>
                  <a:srgbClr val="000000"/>
                </a:solidFill>
                <a:latin typeface="Candara"/>
                <a:ea typeface="Candara"/>
                <a:cs typeface="Candara"/>
                <a:sym typeface="Candara"/>
              </a:defRPr>
            </a:pPr>
            <a:r>
              <a:t>Ceci permet de répartir les blocs au sein du système de stockage de façon plus efficiente. </a:t>
            </a:r>
          </a:p>
        </p:txBody>
      </p:sp>
      <p:sp>
        <p:nvSpPr>
          <p:cNvPr id="492" name="La virtualisation de stockage Chapitre 4…"/>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de stockage	</a:t>
            </a:r>
            <a:r>
              <a:rPr sz="3500">
                <a:solidFill>
                  <a:srgbClr val="5B5854"/>
                </a:solidFill>
              </a:rPr>
              <a:t>Chapitre </a:t>
            </a:r>
            <a:r>
              <a:rPr sz="4000">
                <a:solidFill>
                  <a:srgbClr val="5B5854"/>
                </a:solidFill>
              </a:rPr>
              <a:t>4</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Systèmes de stockage</a:t>
            </a:r>
          </a:p>
        </p:txBody>
      </p:sp>
      <p:sp>
        <p:nvSpPr>
          <p:cNvPr id="493" name="Numéro de diapositive"/>
          <p:cNvSpPr/>
          <p:nvPr>
            <p:ph type="sldNum" sz="quarter" idx="2"/>
          </p:nvPr>
        </p:nvSpPr>
        <p:spPr>
          <a:xfrm>
            <a:off x="12154299" y="9213850"/>
            <a:ext cx="316905"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5" name="Types de stockage, suite…"/>
          <p:cNvSpPr/>
          <p:nvPr>
            <p:ph type="body" idx="1"/>
          </p:nvPr>
        </p:nvSpPr>
        <p:spPr>
          <a:xfrm>
            <a:off x="508000" y="3032123"/>
            <a:ext cx="11988800" cy="5727701"/>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Types de stockage, suite</a:t>
            </a:r>
          </a:p>
          <a:p>
            <a:pPr lvl="1" marL="739588" indent="-320488">
              <a:spcBef>
                <a:spcPts val="1000"/>
              </a:spcBef>
              <a:buBlip>
                <a:blip r:embed="rId2"/>
              </a:buBlip>
              <a:defRPr sz="2400">
                <a:solidFill>
                  <a:srgbClr val="000000"/>
                </a:solidFill>
                <a:latin typeface="Candara"/>
                <a:ea typeface="Candara"/>
                <a:cs typeface="Candara"/>
                <a:sym typeface="Candara"/>
              </a:defRPr>
            </a:pPr>
            <a:r>
              <a:t>Stockage objet (ou stockage orienté objet) :</a:t>
            </a:r>
          </a:p>
          <a:p>
            <a:pPr lvl="2" marL="1158688" indent="-320488">
              <a:spcBef>
                <a:spcPts val="1000"/>
              </a:spcBef>
              <a:buBlip>
                <a:blip r:embed="rId2"/>
              </a:buBlip>
              <a:defRPr sz="2400">
                <a:solidFill>
                  <a:srgbClr val="000000"/>
                </a:solidFill>
                <a:latin typeface="Candara"/>
                <a:ea typeface="Candara"/>
                <a:cs typeface="Candara"/>
                <a:sym typeface="Candara"/>
              </a:defRPr>
            </a:pPr>
            <a:r>
              <a:t>Le stockage objet ne repose pas sur une hiérarchie de répertoires. </a:t>
            </a:r>
          </a:p>
          <a:p>
            <a:pPr lvl="2" marL="1158688" indent="-320488">
              <a:spcBef>
                <a:spcPts val="1000"/>
              </a:spcBef>
              <a:buBlip>
                <a:blip r:embed="rId2"/>
              </a:buBlip>
              <a:defRPr spc="48" sz="2400">
                <a:solidFill>
                  <a:srgbClr val="000000"/>
                </a:solidFill>
                <a:latin typeface="Candara"/>
                <a:ea typeface="Candara"/>
                <a:cs typeface="Candara"/>
                <a:sym typeface="Candara"/>
              </a:defRPr>
            </a:pPr>
            <a:r>
              <a:t>Les données sont stockées sous forme d’objets dans un espace d’adressage linéaire, appelé pool de stockage.</a:t>
            </a:r>
          </a:p>
          <a:p>
            <a:pPr lvl="2" marL="1158688" indent="-320488">
              <a:spcBef>
                <a:spcPts val="1000"/>
              </a:spcBef>
              <a:buBlip>
                <a:blip r:embed="rId2"/>
              </a:buBlip>
              <a:defRPr spc="-48" sz="2400">
                <a:solidFill>
                  <a:srgbClr val="000000"/>
                </a:solidFill>
                <a:latin typeface="Candara"/>
                <a:ea typeface="Candara"/>
                <a:cs typeface="Candara"/>
                <a:sym typeface="Candara"/>
              </a:defRPr>
            </a:pPr>
            <a:r>
              <a:t>Chaque objet est constitué de la donnée, d’un identifiant unique et de métadonnées. </a:t>
            </a:r>
          </a:p>
          <a:p>
            <a:pPr lvl="3" marL="1577788" indent="-320488">
              <a:spcBef>
                <a:spcPts val="600"/>
              </a:spcBef>
              <a:buBlip>
                <a:blip r:embed="rId2"/>
              </a:buBlip>
              <a:defRPr sz="2200">
                <a:solidFill>
                  <a:srgbClr val="000000"/>
                </a:solidFill>
                <a:latin typeface="Candara"/>
                <a:ea typeface="Candara"/>
                <a:cs typeface="Candara"/>
                <a:sym typeface="Candara"/>
              </a:defRPr>
            </a:pPr>
            <a:r>
              <a:t>L’identifiant unique correspond au chemin d’accès de la donnée.</a:t>
            </a:r>
          </a:p>
          <a:p>
            <a:pPr lvl="3" marL="1577788" indent="-320488">
              <a:spcBef>
                <a:spcPts val="600"/>
              </a:spcBef>
              <a:buBlip>
                <a:blip r:embed="rId2"/>
              </a:buBlip>
              <a:defRPr spc="-44" sz="2200">
                <a:solidFill>
                  <a:srgbClr val="000000"/>
                </a:solidFill>
                <a:latin typeface="Candara"/>
                <a:ea typeface="Candara"/>
                <a:cs typeface="Candara"/>
                <a:sym typeface="Candara"/>
              </a:defRPr>
            </a:pPr>
            <a:r>
              <a:t>Les métadonnées sont les informations liées au contexte de l’objet (type de donnée, structure…). Elles permettent de lier les données qui comportent les mêmes métadonnées.</a:t>
            </a:r>
          </a:p>
          <a:p>
            <a:pPr lvl="2" marL="1158688" indent="-320488">
              <a:spcBef>
                <a:spcPts val="1000"/>
              </a:spcBef>
              <a:buBlip>
                <a:blip r:embed="rId2"/>
              </a:buBlip>
              <a:defRPr sz="2400">
                <a:solidFill>
                  <a:srgbClr val="000000"/>
                </a:solidFill>
                <a:latin typeface="Candara"/>
                <a:ea typeface="Candara"/>
                <a:cs typeface="Candara"/>
                <a:sym typeface="Candara"/>
              </a:defRPr>
            </a:pPr>
            <a:r>
              <a:t>Le stockage objet est idéal pour l’analyse de données. </a:t>
            </a:r>
          </a:p>
          <a:p>
            <a:pPr lvl="2" marL="1158688" indent="-320488">
              <a:spcBef>
                <a:spcPts val="1000"/>
              </a:spcBef>
              <a:buBlip>
                <a:blip r:embed="rId2"/>
              </a:buBlip>
              <a:defRPr spc="48" sz="2400">
                <a:solidFill>
                  <a:srgbClr val="000000"/>
                </a:solidFill>
                <a:latin typeface="Candara"/>
                <a:ea typeface="Candara"/>
                <a:cs typeface="Candara"/>
                <a:sym typeface="Candara"/>
              </a:defRPr>
            </a:pPr>
            <a:r>
              <a:t>Amazon S3, </a:t>
            </a:r>
            <a:r>
              <a:rPr i="1"/>
              <a:t>Simple Storage Service,</a:t>
            </a:r>
            <a:r>
              <a:t> est un service de stockage objet proposé par AWS, </a:t>
            </a:r>
            <a:r>
              <a:rPr i="1"/>
              <a:t>Amazon Web Services</a:t>
            </a:r>
            <a:r>
              <a:t>.</a:t>
            </a:r>
          </a:p>
        </p:txBody>
      </p:sp>
      <p:sp>
        <p:nvSpPr>
          <p:cNvPr id="496" name="La virtualisation de stockage Chapitre 4…"/>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de stockage	</a:t>
            </a:r>
            <a:r>
              <a:rPr sz="3500">
                <a:solidFill>
                  <a:srgbClr val="5B5854"/>
                </a:solidFill>
              </a:rPr>
              <a:t>Chapitre </a:t>
            </a:r>
            <a:r>
              <a:rPr sz="4000">
                <a:solidFill>
                  <a:srgbClr val="5B5854"/>
                </a:solidFill>
              </a:rPr>
              <a:t>4</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Systèmes de stockage</a:t>
            </a:r>
          </a:p>
        </p:txBody>
      </p:sp>
      <p:sp>
        <p:nvSpPr>
          <p:cNvPr id="497" name="Numéro de diapositive"/>
          <p:cNvSpPr/>
          <p:nvPr>
            <p:ph type="sldNum" sz="quarter" idx="2"/>
          </p:nvPr>
        </p:nvSpPr>
        <p:spPr>
          <a:xfrm>
            <a:off x="12148544" y="9213850"/>
            <a:ext cx="328415"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9" name="Protocoles de stockage…"/>
          <p:cNvSpPr/>
          <p:nvPr>
            <p:ph type="body" idx="1"/>
          </p:nvPr>
        </p:nvSpPr>
        <p:spPr>
          <a:xfrm>
            <a:off x="508000" y="3032123"/>
            <a:ext cx="11988800" cy="5727701"/>
          </a:xfrm>
          <a:prstGeom prst="rect">
            <a:avLst/>
          </a:prstGeom>
        </p:spPr>
        <p:txBody>
          <a:bodyPr anchor="t"/>
          <a:lstStyle/>
          <a:p>
            <a:pPr marL="320488" indent="-320488">
              <a:spcBef>
                <a:spcPts val="1000"/>
              </a:spcBef>
              <a:buBlip>
                <a:blip r:embed="rId3"/>
              </a:buBlip>
              <a:defRPr>
                <a:solidFill>
                  <a:srgbClr val="000000"/>
                </a:solidFill>
                <a:latin typeface="Candara"/>
                <a:ea typeface="Candara"/>
                <a:cs typeface="Candara"/>
                <a:sym typeface="Candara"/>
              </a:defRPr>
            </a:pPr>
            <a:r>
              <a:t>Protocoles de stockage</a:t>
            </a:r>
          </a:p>
          <a:p>
            <a:pPr lvl="1" marL="739588" indent="-320488">
              <a:spcBef>
                <a:spcPts val="1000"/>
              </a:spcBef>
              <a:buBlip>
                <a:blip r:embed="rId3"/>
              </a:buBlip>
              <a:defRPr sz="2400">
                <a:solidFill>
                  <a:srgbClr val="000000"/>
                </a:solidFill>
                <a:latin typeface="Candara"/>
                <a:ea typeface="Candara"/>
                <a:cs typeface="Candara"/>
                <a:sym typeface="Candara"/>
              </a:defRPr>
            </a:pPr>
            <a:r>
              <a:rPr b="1"/>
              <a:t>iSCSI</a:t>
            </a:r>
            <a:r>
              <a:t>, </a:t>
            </a:r>
            <a:r>
              <a:rPr i="1"/>
              <a:t>Internet Small Computer System Interface</a:t>
            </a:r>
            <a:r>
              <a:t>.</a:t>
            </a:r>
          </a:p>
          <a:p>
            <a:pPr lvl="2" marL="1158688" indent="-320488">
              <a:spcBef>
                <a:spcPts val="1000"/>
              </a:spcBef>
              <a:buBlip>
                <a:blip r:embed="rId3"/>
              </a:buBlip>
              <a:defRPr sz="2400">
                <a:solidFill>
                  <a:srgbClr val="000000"/>
                </a:solidFill>
                <a:latin typeface="Candara"/>
                <a:ea typeface="Candara"/>
                <a:cs typeface="Candara"/>
                <a:sym typeface="Candara"/>
              </a:defRPr>
            </a:pPr>
            <a:r>
              <a:t>Protocole de stockage en réseau basé sur le protocole IP destiné à relier les installations de stockage de données.</a:t>
            </a:r>
          </a:p>
          <a:p>
            <a:pPr lvl="2" marL="1158688" indent="-320488">
              <a:spcBef>
                <a:spcPts val="1000"/>
              </a:spcBef>
              <a:buBlip>
                <a:blip r:embed="rId3"/>
              </a:buBlip>
              <a:defRPr sz="2400">
                <a:solidFill>
                  <a:srgbClr val="000000"/>
                </a:solidFill>
                <a:latin typeface="Candara"/>
                <a:ea typeface="Candara"/>
                <a:cs typeface="Candara"/>
                <a:sym typeface="Candara"/>
              </a:defRPr>
            </a:pPr>
            <a:r>
              <a:t>iSCSI est utilisé pour transmettre des données sur des LAN ou à travers Internet.</a:t>
            </a:r>
          </a:p>
          <a:p>
            <a:pPr lvl="1" marL="739588" indent="-320488">
              <a:spcBef>
                <a:spcPts val="1000"/>
              </a:spcBef>
              <a:buBlip>
                <a:blip r:embed="rId3"/>
              </a:buBlip>
              <a:defRPr sz="2400">
                <a:solidFill>
                  <a:srgbClr val="000000"/>
                </a:solidFill>
                <a:latin typeface="Candara"/>
                <a:ea typeface="Candara"/>
                <a:cs typeface="Candara"/>
                <a:sym typeface="Candara"/>
              </a:defRPr>
            </a:pPr>
            <a:r>
              <a:rPr b="1"/>
              <a:t>Fibre Channel</a:t>
            </a:r>
            <a:r>
              <a:t> est un protocole standard des SAN, où il transporte les données entre un serveur et la mémoire d'une baie de stockage.</a:t>
            </a:r>
          </a:p>
          <a:p>
            <a:pPr lvl="2" marL="1158688" indent="-320488">
              <a:spcBef>
                <a:spcPts val="1000"/>
              </a:spcBef>
              <a:buBlip>
                <a:blip r:embed="rId3"/>
              </a:buBlip>
              <a:defRPr sz="2400">
                <a:solidFill>
                  <a:srgbClr val="000000"/>
                </a:solidFill>
                <a:latin typeface="Candara"/>
                <a:ea typeface="Candara"/>
                <a:cs typeface="Candara"/>
                <a:sym typeface="Candara"/>
              </a:defRPr>
            </a:pPr>
            <a:r>
              <a:t>Débits jusqu’à 16 Gbit/s et bientôt 32 Gbit/s.</a:t>
            </a:r>
          </a:p>
          <a:p>
            <a:pPr lvl="2" marL="1158688" indent="-320488">
              <a:spcBef>
                <a:spcPts val="1000"/>
              </a:spcBef>
              <a:buBlip>
                <a:blip r:embed="rId3"/>
              </a:buBlip>
              <a:defRPr sz="2400">
                <a:solidFill>
                  <a:srgbClr val="000000"/>
                </a:solidFill>
                <a:latin typeface="Candara"/>
                <a:ea typeface="Candara"/>
                <a:cs typeface="Candara"/>
                <a:sym typeface="Candara"/>
              </a:defRPr>
            </a:pPr>
            <a:r>
              <a:t>Topologies : point à point, commutée (</a:t>
            </a:r>
            <a:r>
              <a:rPr i="1"/>
              <a:t>fabric</a:t>
            </a:r>
            <a:r>
              <a:t>) ou avec boucle arbitrée (FC-AL pour </a:t>
            </a:r>
            <a:r>
              <a:rPr i="1"/>
              <a:t>Arbitrated Loop</a:t>
            </a:r>
            <a:r>
              <a:t>)</a:t>
            </a:r>
          </a:p>
          <a:p>
            <a:pPr lvl="1" marL="739588" indent="-320488">
              <a:spcBef>
                <a:spcPts val="1000"/>
              </a:spcBef>
              <a:buBlip>
                <a:blip r:embed="rId3"/>
              </a:buBlip>
              <a:defRPr sz="2400">
                <a:solidFill>
                  <a:srgbClr val="000000"/>
                </a:solidFill>
                <a:latin typeface="Candara"/>
                <a:ea typeface="Candara"/>
                <a:cs typeface="Candara"/>
                <a:sym typeface="Candara"/>
              </a:defRPr>
            </a:pPr>
            <a:r>
              <a:rPr b="1"/>
              <a:t>FCoE</a:t>
            </a:r>
            <a:r>
              <a:t>, </a:t>
            </a:r>
            <a:r>
              <a:rPr i="1"/>
              <a:t>Fibre channel Over Ethernet </a:t>
            </a:r>
            <a:r>
              <a:t>: les trames du protocole Fibre Channel sont transmises sur un réseau Ethernet.</a:t>
            </a:r>
          </a:p>
        </p:txBody>
      </p:sp>
      <p:sp>
        <p:nvSpPr>
          <p:cNvPr id="500" name="La virtualisation de stockage Chapitre 4…"/>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de stockage	</a:t>
            </a:r>
            <a:r>
              <a:rPr sz="3500">
                <a:solidFill>
                  <a:srgbClr val="5B5854"/>
                </a:solidFill>
              </a:rPr>
              <a:t>Chapitre </a:t>
            </a:r>
            <a:r>
              <a:rPr sz="4000">
                <a:solidFill>
                  <a:srgbClr val="5B5854"/>
                </a:solidFill>
              </a:rPr>
              <a:t>4</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Systèmes de stockage</a:t>
            </a:r>
          </a:p>
        </p:txBody>
      </p:sp>
      <p:sp>
        <p:nvSpPr>
          <p:cNvPr id="501" name="Numéro de diapositive"/>
          <p:cNvSpPr/>
          <p:nvPr>
            <p:ph type="sldNum" sz="quarter" idx="2"/>
          </p:nvPr>
        </p:nvSpPr>
        <p:spPr>
          <a:xfrm>
            <a:off x="12154596" y="9213850"/>
            <a:ext cx="31631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5" name="La virtualisation de stockage Chapitre 4…"/>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de stockage	</a:t>
            </a:r>
            <a:r>
              <a:rPr sz="3500">
                <a:solidFill>
                  <a:srgbClr val="5B5854"/>
                </a:solidFill>
              </a:rPr>
              <a:t>Chapitre </a:t>
            </a:r>
            <a:r>
              <a:rPr sz="4000">
                <a:solidFill>
                  <a:srgbClr val="5B5854"/>
                </a:solidFill>
              </a:rPr>
              <a:t>4</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3</a:t>
            </a:r>
            <a:r>
              <a:t> - Fonctionnement </a:t>
            </a:r>
          </a:p>
        </p:txBody>
      </p:sp>
      <p:sp>
        <p:nvSpPr>
          <p:cNvPr id="506" name="La virtualisation de stockage :…"/>
          <p:cNvSpPr/>
          <p:nvPr>
            <p:ph type="body" idx="1"/>
          </p:nvPr>
        </p:nvSpPr>
        <p:spPr>
          <a:xfrm>
            <a:off x="508000" y="3032123"/>
            <a:ext cx="11988800" cy="5727701"/>
          </a:xfrm>
          <a:prstGeom prst="rect">
            <a:avLst/>
          </a:prstGeom>
        </p:spPr>
        <p:txBody>
          <a:bodyPr anchor="t"/>
          <a:lstStyle/>
          <a:p>
            <a:pPr marL="310873" indent="-310873" defTabSz="566674">
              <a:spcBef>
                <a:spcPts val="900"/>
              </a:spcBef>
              <a:buBlip>
                <a:blip r:embed="rId2"/>
              </a:buBlip>
              <a:defRPr sz="3298">
                <a:solidFill>
                  <a:srgbClr val="000000"/>
                </a:solidFill>
                <a:latin typeface="Candara"/>
                <a:ea typeface="Candara"/>
                <a:cs typeface="Candara"/>
                <a:sym typeface="Candara"/>
              </a:defRPr>
            </a:pPr>
            <a:r>
              <a:t>La virtualisation de stockage :</a:t>
            </a:r>
          </a:p>
          <a:p>
            <a:pPr lvl="1" marL="717400" indent="-310873" defTabSz="566674">
              <a:spcBef>
                <a:spcPts val="900"/>
              </a:spcBef>
              <a:buBlip>
                <a:blip r:embed="rId2"/>
              </a:buBlip>
              <a:defRPr sz="2522">
                <a:solidFill>
                  <a:srgbClr val="000000"/>
                </a:solidFill>
                <a:latin typeface="Candara"/>
                <a:ea typeface="Candara"/>
                <a:cs typeface="Candara"/>
                <a:sym typeface="Candara"/>
              </a:defRPr>
            </a:pPr>
            <a:r>
              <a:t>La virtualisation du stockage sépare le logiciel de gestion du stockage de l’infrastructure matérielle sous-jacente afin d’offrir :</a:t>
            </a:r>
          </a:p>
          <a:p>
            <a:pPr lvl="2" marL="1123927" indent="-310873" defTabSz="566674">
              <a:spcBef>
                <a:spcPts val="900"/>
              </a:spcBef>
              <a:buBlip>
                <a:blip r:embed="rId2"/>
              </a:buBlip>
              <a:defRPr sz="2522">
                <a:solidFill>
                  <a:srgbClr val="000000"/>
                </a:solidFill>
                <a:latin typeface="Candara"/>
                <a:ea typeface="Candara"/>
                <a:cs typeface="Candara"/>
                <a:sym typeface="Candara"/>
              </a:defRPr>
            </a:pPr>
            <a:r>
              <a:t>plus de flexibilité ;</a:t>
            </a:r>
          </a:p>
          <a:p>
            <a:pPr lvl="2" marL="1123927" indent="-310873" defTabSz="566674">
              <a:spcBef>
                <a:spcPts val="900"/>
              </a:spcBef>
              <a:buBlip>
                <a:blip r:embed="rId2"/>
              </a:buBlip>
              <a:defRPr sz="2522">
                <a:solidFill>
                  <a:srgbClr val="000000"/>
                </a:solidFill>
                <a:latin typeface="Candara"/>
                <a:ea typeface="Candara"/>
                <a:cs typeface="Candara"/>
                <a:sym typeface="Candara"/>
              </a:defRPr>
            </a:pPr>
            <a:r>
              <a:t>des pools de ressources de stockage évolutifs. </a:t>
            </a:r>
          </a:p>
          <a:p>
            <a:pPr lvl="1" marL="717400" indent="-310873" defTabSz="566674">
              <a:spcBef>
                <a:spcPts val="900"/>
              </a:spcBef>
              <a:buBlip>
                <a:blip r:embed="rId2"/>
              </a:buBlip>
              <a:defRPr sz="2522">
                <a:solidFill>
                  <a:srgbClr val="000000"/>
                </a:solidFill>
                <a:latin typeface="Candara"/>
                <a:ea typeface="Candara"/>
                <a:cs typeface="Candara"/>
                <a:sym typeface="Candara"/>
              </a:defRPr>
            </a:pPr>
            <a:r>
              <a:t>De plus, elle permet de virtualiser le matériel de stockage (baies et disques) sous forme de pools de stockage virtuel.</a:t>
            </a:r>
          </a:p>
          <a:p>
            <a:pPr lvl="1" marL="717400" indent="-310873" defTabSz="566674">
              <a:spcBef>
                <a:spcPts val="900"/>
              </a:spcBef>
              <a:buBlip>
                <a:blip r:embed="rId2"/>
              </a:buBlip>
              <a:defRPr sz="2522">
                <a:solidFill>
                  <a:srgbClr val="000000"/>
                </a:solidFill>
                <a:latin typeface="Candara"/>
                <a:ea typeface="Candara"/>
                <a:cs typeface="Candara"/>
                <a:sym typeface="Candara"/>
              </a:defRPr>
            </a:pPr>
            <a:r>
              <a:t>Cette virtualisation s’est développée depuis les années 1990.</a:t>
            </a:r>
          </a:p>
          <a:p>
            <a:pPr lvl="1" marL="717400" indent="-310873" defTabSz="566674">
              <a:spcBef>
                <a:spcPts val="900"/>
              </a:spcBef>
              <a:buBlip>
                <a:blip r:embed="rId2"/>
              </a:buBlip>
              <a:defRPr sz="2522">
                <a:solidFill>
                  <a:srgbClr val="000000"/>
                </a:solidFill>
                <a:latin typeface="Candara"/>
                <a:ea typeface="Candara"/>
                <a:cs typeface="Candara"/>
                <a:sym typeface="Candara"/>
              </a:defRPr>
            </a:pPr>
            <a:r>
              <a:t>Elle permet de regrouper et de gérer tous les stockages existants sous une seule console.</a:t>
            </a:r>
          </a:p>
          <a:p>
            <a:pPr lvl="1" marL="717400" indent="-310873" defTabSz="566674">
              <a:spcBef>
                <a:spcPts val="500"/>
              </a:spcBef>
              <a:buBlip>
                <a:blip r:embed="rId2"/>
              </a:buBlip>
              <a:defRPr sz="1940">
                <a:solidFill>
                  <a:srgbClr val="000000"/>
                </a:solidFill>
                <a:latin typeface="Candara"/>
                <a:ea typeface="Candara"/>
                <a:cs typeface="Candara"/>
                <a:sym typeface="Candara"/>
              </a:defRPr>
            </a:pPr>
          </a:p>
          <a:p>
            <a:pPr lvl="1" marL="717400" indent="-310873" defTabSz="566674">
              <a:spcBef>
                <a:spcPts val="500"/>
              </a:spcBef>
              <a:buBlip>
                <a:blip r:embed="rId2"/>
              </a:buBlip>
              <a:defRPr sz="2522">
                <a:solidFill>
                  <a:srgbClr val="000000"/>
                </a:solidFill>
                <a:latin typeface="Candara"/>
                <a:ea typeface="Candara"/>
                <a:cs typeface="Candara"/>
                <a:sym typeface="Candara"/>
              </a:defRPr>
            </a:pPr>
            <a:r>
              <a:t>Voir : </a:t>
            </a:r>
            <a:r>
              <a:rPr u="sng">
                <a:solidFill>
                  <a:schemeClr val="accent3">
                    <a:hueOff val="929958"/>
                    <a:satOff val="10247"/>
                    <a:lumOff val="-24509"/>
                  </a:schemeClr>
                </a:solidFill>
                <a:hlinkClick r:id="rId3" invalidUrl="" action="" tgtFrame="" tooltip="" history="1" highlightClick="0" endSnd="0"/>
              </a:rPr>
              <a:t>Virtualisation du stockage - Étude approfondie</a:t>
            </a:r>
            <a:r>
              <a:t> - DataCore</a:t>
            </a:r>
          </a:p>
        </p:txBody>
      </p:sp>
      <p:sp>
        <p:nvSpPr>
          <p:cNvPr id="507" name="Numéro de diapositive"/>
          <p:cNvSpPr/>
          <p:nvPr>
            <p:ph type="sldNum" sz="quarter" idx="2"/>
          </p:nvPr>
        </p:nvSpPr>
        <p:spPr>
          <a:xfrm>
            <a:off x="12148098" y="9213850"/>
            <a:ext cx="329308"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9" name="La virtualisation de stockage Chapitre 4…"/>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de stockage	</a:t>
            </a:r>
            <a:r>
              <a:rPr sz="3500">
                <a:solidFill>
                  <a:srgbClr val="5B5854"/>
                </a:solidFill>
              </a:rPr>
              <a:t>Chapitre </a:t>
            </a:r>
            <a:r>
              <a:rPr sz="4000">
                <a:solidFill>
                  <a:srgbClr val="5B5854"/>
                </a:solidFill>
              </a:rPr>
              <a:t>4</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3</a:t>
            </a:r>
            <a:r>
              <a:t> - Fonctionnement </a:t>
            </a:r>
          </a:p>
        </p:txBody>
      </p:sp>
      <p:sp>
        <p:nvSpPr>
          <p:cNvPr id="510" name="Principe de base :…"/>
          <p:cNvSpPr/>
          <p:nvPr>
            <p:ph type="body" idx="1"/>
          </p:nvPr>
        </p:nvSpPr>
        <p:spPr>
          <a:xfrm>
            <a:off x="508000" y="3032123"/>
            <a:ext cx="11988800" cy="5727701"/>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Principe de base :</a:t>
            </a:r>
          </a:p>
          <a:p>
            <a:pPr lvl="1" marL="739588" indent="-320488">
              <a:spcBef>
                <a:spcPts val="1000"/>
              </a:spcBef>
              <a:buBlip>
                <a:blip r:embed="rId2"/>
              </a:buBlip>
              <a:defRPr sz="2600">
                <a:solidFill>
                  <a:srgbClr val="000000"/>
                </a:solidFill>
                <a:latin typeface="Candara"/>
                <a:ea typeface="Candara"/>
                <a:cs typeface="Candara"/>
                <a:sym typeface="Candara"/>
              </a:defRPr>
            </a:pPr>
            <a:r>
              <a:t>Les disques physiques sont séparés du volume virtuel par une couche de virtualisation.</a:t>
            </a:r>
          </a:p>
          <a:p>
            <a:pPr lvl="1" marL="739588" indent="-320488">
              <a:spcBef>
                <a:spcPts val="1000"/>
              </a:spcBef>
              <a:buBlip>
                <a:blip r:embed="rId2"/>
              </a:buBlip>
              <a:defRPr sz="2600">
                <a:solidFill>
                  <a:srgbClr val="000000"/>
                </a:solidFill>
                <a:latin typeface="Candara"/>
                <a:ea typeface="Candara"/>
                <a:cs typeface="Candara"/>
                <a:sym typeface="Candara"/>
              </a:defRPr>
            </a:pPr>
            <a:r>
              <a:t>Le logiciel de stockage virtuel gère les demandes d'entrée/sortie (I/O) et les redirige vers les dispositifs appropriés dans le pool global.</a:t>
            </a:r>
          </a:p>
          <a:p>
            <a:pPr lvl="1" marL="739588" indent="-320488">
              <a:spcBef>
                <a:spcPts val="1000"/>
              </a:spcBef>
              <a:buBlip>
                <a:blip r:embed="rId2"/>
              </a:buBlip>
              <a:defRPr sz="2600">
                <a:solidFill>
                  <a:srgbClr val="000000"/>
                </a:solidFill>
                <a:latin typeface="Candara"/>
                <a:ea typeface="Candara"/>
                <a:cs typeface="Candara"/>
                <a:sym typeface="Candara"/>
              </a:defRPr>
            </a:pPr>
            <a:r>
              <a:t>Regroupement des ressources : Plusieurs disques physiques sont combinés en un groupe sur un seul serveur.</a:t>
            </a:r>
          </a:p>
          <a:p>
            <a:pPr lvl="1" marL="739588" indent="-320488">
              <a:spcBef>
                <a:spcPts val="1000"/>
              </a:spcBef>
              <a:buBlip>
                <a:blip r:embed="rId2"/>
              </a:buBlip>
              <a:defRPr sz="2600">
                <a:solidFill>
                  <a:srgbClr val="000000"/>
                </a:solidFill>
                <a:latin typeface="Candara"/>
                <a:ea typeface="Candara"/>
                <a:cs typeface="Candara"/>
                <a:sym typeface="Candara"/>
              </a:defRPr>
            </a:pPr>
            <a:r>
              <a:t>Création de blocs virtuels : Des blocs de stockage virtuels ou logiques sont affectés au serveur.</a:t>
            </a:r>
          </a:p>
          <a:p>
            <a:pPr lvl="1" marL="739588" indent="-320488">
              <a:spcBef>
                <a:spcPts val="1000"/>
              </a:spcBef>
              <a:buBlip>
                <a:blip r:embed="rId2"/>
              </a:buBlip>
              <a:defRPr sz="2600">
                <a:solidFill>
                  <a:srgbClr val="000000"/>
                </a:solidFill>
                <a:latin typeface="Candara"/>
                <a:ea typeface="Candara"/>
                <a:cs typeface="Candara"/>
                <a:sym typeface="Candara"/>
              </a:defRPr>
            </a:pPr>
            <a:r>
              <a:t>Redirection du trafic : Le trafic d'I/O est redirigé vers les ressources physiques appropriées.</a:t>
            </a:r>
          </a:p>
        </p:txBody>
      </p:sp>
      <p:sp>
        <p:nvSpPr>
          <p:cNvPr id="511" name="Numéro de diapositive"/>
          <p:cNvSpPr/>
          <p:nvPr>
            <p:ph type="sldNum" sz="quarter" idx="2"/>
          </p:nvPr>
        </p:nvSpPr>
        <p:spPr>
          <a:xfrm>
            <a:off x="12148842" y="9213850"/>
            <a:ext cx="327819"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La virtualisation système Chapitre 1…"/>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système	</a:t>
            </a:r>
            <a:r>
              <a:rPr sz="3500">
                <a:solidFill>
                  <a:srgbClr val="5B5854"/>
                </a:solidFill>
              </a:rPr>
              <a:t>Chapitre </a:t>
            </a:r>
            <a:r>
              <a:rPr sz="4000">
                <a:solidFill>
                  <a:srgbClr val="5B5854"/>
                </a:solidFill>
              </a:rPr>
              <a:t>1</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1</a:t>
            </a:r>
            <a:r>
              <a:t> - Définitions</a:t>
            </a:r>
          </a:p>
        </p:txBody>
      </p:sp>
      <p:sp>
        <p:nvSpPr>
          <p:cNvPr id="170" name="Numéro de diapositive"/>
          <p:cNvSpPr/>
          <p:nvPr>
            <p:ph type="sldNum" sz="quarter" idx="2"/>
          </p:nvPr>
        </p:nvSpPr>
        <p:spPr>
          <a:xfrm>
            <a:off x="12208125" y="9213850"/>
            <a:ext cx="20925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71" name="Hyperviseur type 1.png" descr="Hyperviseur type 1.png"/>
          <p:cNvPicPr>
            <a:picLocks noChangeAspect="1"/>
          </p:cNvPicPr>
          <p:nvPr/>
        </p:nvPicPr>
        <p:blipFill>
          <a:blip r:embed="rId2">
            <a:extLst/>
          </a:blip>
          <a:stretch>
            <a:fillRect/>
          </a:stretch>
        </p:blipFill>
        <p:spPr>
          <a:xfrm>
            <a:off x="-153831" y="2418535"/>
            <a:ext cx="5353432" cy="3663755"/>
          </a:xfrm>
          <a:prstGeom prst="rect">
            <a:avLst/>
          </a:prstGeom>
          <a:ln w="12700">
            <a:miter lim="400000"/>
          </a:ln>
        </p:spPr>
      </p:pic>
      <p:sp>
        <p:nvSpPr>
          <p:cNvPr id="172" name="Fig 1.1 - Hyperviseur de type 1"/>
          <p:cNvSpPr txBox="1"/>
          <p:nvPr/>
        </p:nvSpPr>
        <p:spPr>
          <a:xfrm>
            <a:off x="172047" y="5838384"/>
            <a:ext cx="4498476"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marL="0" indent="0" defTabSz="450000">
              <a:spcBef>
                <a:spcPts val="0"/>
              </a:spcBef>
              <a:buClrTx/>
              <a:buSzTx/>
              <a:buNone/>
              <a:defRPr b="1" i="1" sz="1600">
                <a:solidFill>
                  <a:srgbClr val="A26658"/>
                </a:solidFill>
                <a:latin typeface="Lucida Sans Regular"/>
                <a:ea typeface="Lucida Sans Regular"/>
                <a:cs typeface="Lucida Sans Regular"/>
                <a:sym typeface="Lucida Sans Regular"/>
              </a:defRPr>
            </a:lvl1pPr>
          </a:lstStyle>
          <a:p>
            <a:pPr/>
            <a:r>
              <a:t>Fig 1.1 - Hyperviseur de type 1</a:t>
            </a:r>
          </a:p>
        </p:txBody>
      </p:sp>
      <p:pic>
        <p:nvPicPr>
          <p:cNvPr id="173" name="Hyperviseur type 2.png" descr="Hyperviseur type 2.png"/>
          <p:cNvPicPr>
            <a:picLocks noChangeAspect="1"/>
          </p:cNvPicPr>
          <p:nvPr/>
        </p:nvPicPr>
        <p:blipFill>
          <a:blip r:embed="rId3">
            <a:extLst/>
          </a:blip>
          <a:stretch>
            <a:fillRect/>
          </a:stretch>
        </p:blipFill>
        <p:spPr>
          <a:xfrm>
            <a:off x="8354645" y="2418408"/>
            <a:ext cx="4656207" cy="3663902"/>
          </a:xfrm>
          <a:prstGeom prst="rect">
            <a:avLst/>
          </a:prstGeom>
          <a:ln w="12700">
            <a:miter lim="400000"/>
          </a:ln>
        </p:spPr>
      </p:pic>
      <p:sp>
        <p:nvSpPr>
          <p:cNvPr id="174" name="Fig 1.2 - Hyperviseur de type 2"/>
          <p:cNvSpPr txBox="1"/>
          <p:nvPr/>
        </p:nvSpPr>
        <p:spPr>
          <a:xfrm>
            <a:off x="9361955" y="5838384"/>
            <a:ext cx="3512142"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0" indent="0" defTabSz="450000">
              <a:spcBef>
                <a:spcPts val="0"/>
              </a:spcBef>
              <a:buClrTx/>
              <a:buSzTx/>
              <a:buNone/>
              <a:defRPr b="1" i="1" sz="1600">
                <a:solidFill>
                  <a:srgbClr val="A26658"/>
                </a:solidFill>
                <a:latin typeface="Lucida Sans Regular"/>
                <a:ea typeface="Lucida Sans Regular"/>
                <a:cs typeface="Lucida Sans Regular"/>
                <a:sym typeface="Lucida Sans Regular"/>
              </a:defRPr>
            </a:lvl1pPr>
          </a:lstStyle>
          <a:p>
            <a:pPr/>
            <a:r>
              <a:t>Fig 1.2 - Hyperviseur de type 2</a:t>
            </a:r>
          </a:p>
        </p:txBody>
      </p:sp>
      <p:pic>
        <p:nvPicPr>
          <p:cNvPr id="175" name="pasted-image.tiff" descr="pasted-image.tiff"/>
          <p:cNvPicPr>
            <a:picLocks noChangeAspect="1"/>
          </p:cNvPicPr>
          <p:nvPr/>
        </p:nvPicPr>
        <p:blipFill>
          <a:blip r:embed="rId4">
            <a:extLst/>
          </a:blip>
          <a:stretch>
            <a:fillRect/>
          </a:stretch>
        </p:blipFill>
        <p:spPr>
          <a:xfrm>
            <a:off x="4461157" y="5808179"/>
            <a:ext cx="4616103" cy="3130296"/>
          </a:xfrm>
          <a:prstGeom prst="rect">
            <a:avLst/>
          </a:prstGeom>
          <a:ln w="12700">
            <a:miter lim="400000"/>
          </a:ln>
        </p:spPr>
      </p:pic>
      <p:sp>
        <p:nvSpPr>
          <p:cNvPr id="176" name="Fig 2.1 - Conteneurs"/>
          <p:cNvSpPr txBox="1"/>
          <p:nvPr/>
        </p:nvSpPr>
        <p:spPr>
          <a:xfrm>
            <a:off x="4812860" y="8700551"/>
            <a:ext cx="3912697"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0" indent="0" algn="ctr" defTabSz="450000">
              <a:spcBef>
                <a:spcPts val="0"/>
              </a:spcBef>
              <a:buClrTx/>
              <a:buSzTx/>
              <a:buNone/>
              <a:defRPr b="1" i="1" sz="1600">
                <a:solidFill>
                  <a:srgbClr val="A26658"/>
                </a:solidFill>
                <a:latin typeface="Lucida Sans Regular"/>
                <a:ea typeface="Lucida Sans Regular"/>
                <a:cs typeface="Lucida Sans Regular"/>
                <a:sym typeface="Lucida Sans Regular"/>
              </a:defRPr>
            </a:lvl1pPr>
          </a:lstStyle>
          <a:p>
            <a:pPr/>
            <a:r>
              <a:t>Fig 2.1 - Conteneurs</a:t>
            </a:r>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3" name="La virtualisation de stockage Chapitre 4…"/>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de stockage	</a:t>
            </a:r>
            <a:r>
              <a:rPr sz="3500">
                <a:solidFill>
                  <a:srgbClr val="5B5854"/>
                </a:solidFill>
              </a:rPr>
              <a:t>Chapitre </a:t>
            </a:r>
            <a:r>
              <a:rPr sz="4000">
                <a:solidFill>
                  <a:srgbClr val="5B5854"/>
                </a:solidFill>
              </a:rPr>
              <a:t>4</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4</a:t>
            </a:r>
            <a:r>
              <a:t> - Types de virtualisation du stockage </a:t>
            </a:r>
          </a:p>
        </p:txBody>
      </p:sp>
      <p:sp>
        <p:nvSpPr>
          <p:cNvPr id="514" name="Virtualisation basée sur le réseau :…"/>
          <p:cNvSpPr/>
          <p:nvPr>
            <p:ph type="body" idx="1"/>
          </p:nvPr>
        </p:nvSpPr>
        <p:spPr>
          <a:xfrm>
            <a:off x="508000" y="3032123"/>
            <a:ext cx="11988800" cy="5727701"/>
          </a:xfrm>
          <a:prstGeom prst="rect">
            <a:avLst/>
          </a:prstGeom>
        </p:spPr>
        <p:txBody>
          <a:bodyPr anchor="t"/>
          <a:lstStyle/>
          <a:p>
            <a:pPr marL="304463" indent="-304463" defTabSz="554990">
              <a:spcBef>
                <a:spcPts val="900"/>
              </a:spcBef>
              <a:buBlip>
                <a:blip r:embed="rId3"/>
              </a:buBlip>
              <a:defRPr sz="3230">
                <a:solidFill>
                  <a:srgbClr val="000000"/>
                </a:solidFill>
                <a:latin typeface="Candara"/>
                <a:ea typeface="Candara"/>
                <a:cs typeface="Candara"/>
                <a:sym typeface="Candara"/>
              </a:defRPr>
            </a:pPr>
            <a:r>
              <a:t>Virtualisation basée sur le réseau :</a:t>
            </a:r>
          </a:p>
          <a:p>
            <a:pPr lvl="1" marL="702608" indent="-304463" defTabSz="554990">
              <a:spcBef>
                <a:spcPts val="900"/>
              </a:spcBef>
              <a:buBlip>
                <a:blip r:embed="rId3"/>
              </a:buBlip>
              <a:defRPr sz="2470">
                <a:solidFill>
                  <a:srgbClr val="000000"/>
                </a:solidFill>
                <a:latin typeface="Candara"/>
                <a:ea typeface="Candara"/>
                <a:cs typeface="Candara"/>
                <a:sym typeface="Candara"/>
              </a:defRPr>
            </a:pPr>
            <a:r>
              <a:t>La forme la plus courante de virtualisation du stockage.</a:t>
            </a:r>
          </a:p>
          <a:p>
            <a:pPr lvl="1" marL="702608" indent="-304463" defTabSz="554990">
              <a:spcBef>
                <a:spcPts val="900"/>
              </a:spcBef>
              <a:buBlip>
                <a:blip r:embed="rId3"/>
              </a:buBlip>
              <a:defRPr sz="2470">
                <a:solidFill>
                  <a:srgbClr val="000000"/>
                </a:solidFill>
                <a:latin typeface="Candara"/>
                <a:ea typeface="Candara"/>
                <a:cs typeface="Candara"/>
                <a:sym typeface="Candara"/>
              </a:defRPr>
            </a:pPr>
            <a:r>
              <a:t>Les dispositifs de stockage sont reliés à un réseau FC (</a:t>
            </a:r>
            <a:r>
              <a:rPr i="1"/>
              <a:t>Fibre Channel</a:t>
            </a:r>
            <a:r>
              <a:t>) ou iSCSI.</a:t>
            </a:r>
          </a:p>
          <a:p>
            <a:pPr lvl="1" marL="702608" indent="-304463" defTabSz="554990">
              <a:spcBef>
                <a:spcPts val="900"/>
              </a:spcBef>
              <a:buBlip>
                <a:blip r:embed="rId3"/>
              </a:buBlip>
              <a:defRPr sz="2470">
                <a:solidFill>
                  <a:srgbClr val="000000"/>
                </a:solidFill>
                <a:latin typeface="Candara"/>
                <a:ea typeface="Candara"/>
                <a:cs typeface="Candara"/>
                <a:sym typeface="Candara"/>
              </a:defRPr>
            </a:pPr>
            <a:r>
              <a:t>Présente un pool virtuel unique au sein du réseau de stockage.</a:t>
            </a:r>
          </a:p>
          <a:p>
            <a:pPr marL="304463" indent="-304463" defTabSz="554990">
              <a:spcBef>
                <a:spcPts val="900"/>
              </a:spcBef>
              <a:buBlip>
                <a:blip r:embed="rId3"/>
              </a:buBlip>
              <a:defRPr sz="3230">
                <a:solidFill>
                  <a:srgbClr val="000000"/>
                </a:solidFill>
                <a:latin typeface="Candara"/>
                <a:ea typeface="Candara"/>
                <a:cs typeface="Candara"/>
                <a:sym typeface="Candara"/>
              </a:defRPr>
            </a:pPr>
            <a:r>
              <a:t>Virtualisation basée sur l'hôte :</a:t>
            </a:r>
          </a:p>
          <a:p>
            <a:pPr lvl="1" marL="702608" indent="-304463" defTabSz="554990">
              <a:spcBef>
                <a:spcPts val="900"/>
              </a:spcBef>
              <a:buBlip>
                <a:blip r:embed="rId3"/>
              </a:buBlip>
              <a:defRPr sz="2470">
                <a:solidFill>
                  <a:srgbClr val="000000"/>
                </a:solidFill>
                <a:latin typeface="Candara"/>
                <a:ea typeface="Candara"/>
                <a:cs typeface="Candara"/>
                <a:sym typeface="Candara"/>
              </a:defRPr>
            </a:pPr>
            <a:r>
              <a:t>Cela utilise un logiciel pour diriger le trafic.</a:t>
            </a:r>
          </a:p>
          <a:p>
            <a:pPr lvl="1" marL="702608" indent="-304463" defTabSz="554990">
              <a:spcBef>
                <a:spcPts val="900"/>
              </a:spcBef>
              <a:buBlip>
                <a:blip r:embed="rId3"/>
              </a:buBlip>
              <a:defRPr sz="2470">
                <a:solidFill>
                  <a:srgbClr val="000000"/>
                </a:solidFill>
                <a:latin typeface="Candara"/>
                <a:ea typeface="Candara"/>
                <a:cs typeface="Candara"/>
                <a:sym typeface="Candara"/>
              </a:defRPr>
            </a:pPr>
            <a:r>
              <a:t>Couramment utilisée dans les systèmes HCI, </a:t>
            </a:r>
            <a:r>
              <a:rPr i="1"/>
              <a:t>Hyper-Converged Infrastructure,</a:t>
            </a:r>
            <a:r>
              <a:t> et le stockage cloud.</a:t>
            </a:r>
          </a:p>
          <a:p>
            <a:pPr lvl="2" marL="1100753" indent="-304463" defTabSz="554990">
              <a:spcBef>
                <a:spcPts val="900"/>
              </a:spcBef>
              <a:buBlip>
                <a:blip r:embed="rId3"/>
              </a:buBlip>
              <a:defRPr sz="2280">
                <a:solidFill>
                  <a:srgbClr val="000000"/>
                </a:solidFill>
                <a:latin typeface="Candara"/>
                <a:ea typeface="Candara"/>
                <a:cs typeface="Candara"/>
                <a:sym typeface="Candara"/>
              </a:defRPr>
            </a:pPr>
            <a:r>
              <a:t>L'hyperconvergence est un type d'architecture matérielle qui agrège les composants de traitement, de stockage, de réseau et de virtualisation de plusieurs serveurs physiques. </a:t>
            </a:r>
          </a:p>
          <a:p>
            <a:pPr lvl="1" marL="702608" indent="-304463" defTabSz="554990">
              <a:spcBef>
                <a:spcPts val="900"/>
              </a:spcBef>
              <a:buBlip>
                <a:blip r:embed="rId3"/>
              </a:buBlip>
              <a:defRPr sz="2470">
                <a:solidFill>
                  <a:srgbClr val="000000"/>
                </a:solidFill>
                <a:latin typeface="Candara"/>
                <a:ea typeface="Candara"/>
                <a:cs typeface="Candara"/>
                <a:sym typeface="Candara"/>
              </a:defRPr>
            </a:pPr>
            <a:r>
              <a:t>Permet d'attribuer le stockage physique à presque n'importe quel dispositif ou baie.</a:t>
            </a:r>
          </a:p>
        </p:txBody>
      </p:sp>
      <p:sp>
        <p:nvSpPr>
          <p:cNvPr id="515" name="Numéro de diapositive"/>
          <p:cNvSpPr/>
          <p:nvPr>
            <p:ph type="sldNum" sz="quarter" idx="2"/>
          </p:nvPr>
        </p:nvSpPr>
        <p:spPr>
          <a:xfrm>
            <a:off x="12152265" y="9213850"/>
            <a:ext cx="32097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9" name="La virtualisation de stockage Chapitre 4…"/>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de stockage	</a:t>
            </a:r>
            <a:r>
              <a:rPr sz="3500">
                <a:solidFill>
                  <a:srgbClr val="5B5854"/>
                </a:solidFill>
              </a:rPr>
              <a:t>Chapitre </a:t>
            </a:r>
            <a:r>
              <a:rPr sz="4000">
                <a:solidFill>
                  <a:srgbClr val="5B5854"/>
                </a:solidFill>
              </a:rPr>
              <a:t>4</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4</a:t>
            </a:r>
            <a:r>
              <a:t> - Types de virtualisation du stockage </a:t>
            </a:r>
          </a:p>
        </p:txBody>
      </p:sp>
      <p:sp>
        <p:nvSpPr>
          <p:cNvPr id="520" name="Virtualisation basée sur les baies :…"/>
          <p:cNvSpPr/>
          <p:nvPr>
            <p:ph type="body" idx="1"/>
          </p:nvPr>
        </p:nvSpPr>
        <p:spPr>
          <a:xfrm>
            <a:off x="508000" y="3032123"/>
            <a:ext cx="11988800" cy="5727701"/>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Virtualisation basée sur les baies :</a:t>
            </a:r>
          </a:p>
          <a:p>
            <a:pPr lvl="1" marL="739588" indent="-320488">
              <a:spcBef>
                <a:spcPts val="1000"/>
              </a:spcBef>
              <a:buBlip>
                <a:blip r:embed="rId2"/>
              </a:buBlip>
              <a:defRPr sz="2600">
                <a:solidFill>
                  <a:srgbClr val="000000"/>
                </a:solidFill>
                <a:latin typeface="Candara"/>
                <a:ea typeface="Candara"/>
                <a:cs typeface="Candara"/>
                <a:sym typeface="Candara"/>
              </a:defRPr>
            </a:pPr>
            <a:r>
              <a:t>Une baie de stockage sert de contrôleur principal.</a:t>
            </a:r>
          </a:p>
          <a:p>
            <a:pPr lvl="1" marL="739588" indent="-320488">
              <a:spcBef>
                <a:spcPts val="1000"/>
              </a:spcBef>
              <a:buBlip>
                <a:blip r:embed="rId2"/>
              </a:buBlip>
              <a:defRPr sz="2600">
                <a:solidFill>
                  <a:srgbClr val="000000"/>
                </a:solidFill>
                <a:latin typeface="Candara"/>
                <a:ea typeface="Candara"/>
                <a:cs typeface="Candara"/>
                <a:sym typeface="Candara"/>
              </a:defRPr>
            </a:pPr>
            <a:r>
              <a:t>Regroupe les ressources de stockage d'autres baies.</a:t>
            </a:r>
          </a:p>
          <a:p>
            <a:pPr lvl="1" marL="739588" indent="-320488">
              <a:spcBef>
                <a:spcPts val="1000"/>
              </a:spcBef>
              <a:buBlip>
                <a:blip r:embed="rId2"/>
              </a:buBlip>
              <a:defRPr sz="2600">
                <a:solidFill>
                  <a:srgbClr val="000000"/>
                </a:solidFill>
                <a:latin typeface="Candara"/>
                <a:ea typeface="Candara"/>
                <a:cs typeface="Candara"/>
                <a:sym typeface="Candara"/>
              </a:defRPr>
            </a:pPr>
            <a:r>
              <a:t>Peut présenter différents types de stockage physique comme des niveaux distincts.</a:t>
            </a:r>
          </a:p>
          <a:p>
            <a:pPr marL="320488" indent="-320488">
              <a:spcBef>
                <a:spcPts val="1000"/>
              </a:spcBef>
              <a:buBlip>
                <a:blip r:embed="rId2"/>
              </a:buBlip>
              <a:defRPr>
                <a:solidFill>
                  <a:srgbClr val="000000"/>
                </a:solidFill>
                <a:latin typeface="Candara"/>
                <a:ea typeface="Candara"/>
                <a:cs typeface="Candara"/>
                <a:sym typeface="Candara"/>
              </a:defRPr>
            </a:pPr>
            <a:r>
              <a:t>Virtualisation en mode bloc et fichier</a:t>
            </a:r>
          </a:p>
          <a:p>
            <a:pPr lvl="1" marL="739588" indent="-320488">
              <a:spcBef>
                <a:spcPts val="1000"/>
              </a:spcBef>
              <a:buBlip>
                <a:blip r:embed="rId2"/>
              </a:buBlip>
              <a:defRPr sz="2600">
                <a:solidFill>
                  <a:srgbClr val="000000"/>
                </a:solidFill>
                <a:latin typeface="Candara"/>
                <a:ea typeface="Candara"/>
                <a:cs typeface="Candara"/>
                <a:sym typeface="Candara"/>
              </a:defRPr>
            </a:pPr>
            <a:r>
              <a:t>Mode bloc : Ajoute un niveau d'abstraction entre le serveur et le système de stockage.</a:t>
            </a:r>
          </a:p>
          <a:p>
            <a:pPr lvl="1" marL="739588" indent="-320488">
              <a:spcBef>
                <a:spcPts val="1000"/>
              </a:spcBef>
              <a:buBlip>
                <a:blip r:embed="rId2"/>
              </a:buBlip>
              <a:defRPr sz="2600">
                <a:solidFill>
                  <a:srgbClr val="000000"/>
                </a:solidFill>
                <a:latin typeface="Candara"/>
                <a:ea typeface="Candara"/>
                <a:cs typeface="Candara"/>
                <a:sym typeface="Candara"/>
              </a:defRPr>
            </a:pPr>
            <a:r>
              <a:t>Mode fichier : Masque les dépendances vis-à-vis de l'emplacement physique des données dans un NAS.</a:t>
            </a:r>
          </a:p>
        </p:txBody>
      </p:sp>
      <p:sp>
        <p:nvSpPr>
          <p:cNvPr id="521" name="Numéro de diapositive"/>
          <p:cNvSpPr/>
          <p:nvPr>
            <p:ph type="sldNum" sz="quarter" idx="2"/>
          </p:nvPr>
        </p:nvSpPr>
        <p:spPr>
          <a:xfrm>
            <a:off x="12171215" y="9213850"/>
            <a:ext cx="28307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3" name="La virtualisation de stockage Chapitre 4…"/>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de stockage	</a:t>
            </a:r>
            <a:r>
              <a:rPr sz="3500">
                <a:solidFill>
                  <a:srgbClr val="5B5854"/>
                </a:solidFill>
              </a:rPr>
              <a:t>Chapitre </a:t>
            </a:r>
            <a:r>
              <a:rPr sz="4000">
                <a:solidFill>
                  <a:srgbClr val="5B5854"/>
                </a:solidFill>
              </a:rPr>
              <a:t>4</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5</a:t>
            </a:r>
            <a:r>
              <a:t> - Network File System </a:t>
            </a:r>
          </a:p>
        </p:txBody>
      </p:sp>
      <p:sp>
        <p:nvSpPr>
          <p:cNvPr id="524" name="NFS ; Network File System :…"/>
          <p:cNvSpPr/>
          <p:nvPr>
            <p:ph type="body" idx="1"/>
          </p:nvPr>
        </p:nvSpPr>
        <p:spPr>
          <a:xfrm>
            <a:off x="508000" y="3032123"/>
            <a:ext cx="11988800" cy="5727701"/>
          </a:xfrm>
          <a:prstGeom prst="rect">
            <a:avLst/>
          </a:prstGeom>
        </p:spPr>
        <p:txBody>
          <a:bodyPr anchor="t"/>
          <a:lstStyle/>
          <a:p>
            <a:pPr marL="288439" indent="-288439" defTabSz="525779">
              <a:spcBef>
                <a:spcPts val="900"/>
              </a:spcBef>
              <a:buBlip>
                <a:blip r:embed="rId3"/>
              </a:buBlip>
              <a:defRPr sz="3059">
                <a:solidFill>
                  <a:srgbClr val="000000"/>
                </a:solidFill>
                <a:latin typeface="Candara"/>
                <a:ea typeface="Candara"/>
                <a:cs typeface="Candara"/>
                <a:sym typeface="Candara"/>
              </a:defRPr>
            </a:pPr>
            <a:r>
              <a:t>NFS ; </a:t>
            </a:r>
            <a:r>
              <a:rPr i="1"/>
              <a:t>Network File System</a:t>
            </a:r>
            <a:r>
              <a:t> :</a:t>
            </a:r>
          </a:p>
          <a:p>
            <a:pPr lvl="1" marL="665629" indent="-288439" defTabSz="525779">
              <a:spcBef>
                <a:spcPts val="900"/>
              </a:spcBef>
              <a:buBlip>
                <a:blip r:embed="rId3"/>
              </a:buBlip>
              <a:defRPr sz="2340">
                <a:solidFill>
                  <a:srgbClr val="000000"/>
                </a:solidFill>
                <a:latin typeface="Candara"/>
                <a:ea typeface="Candara"/>
                <a:cs typeface="Candara"/>
                <a:sym typeface="Candara"/>
              </a:defRPr>
            </a:pPr>
            <a:r>
              <a:t>NFS est souvent utilisé dans les environnements de virtualisation pour fournir un stockage partagé aux machines virtuelles.</a:t>
            </a:r>
          </a:p>
          <a:p>
            <a:pPr lvl="1" marL="665629" indent="-288439" defTabSz="525779">
              <a:spcBef>
                <a:spcPts val="900"/>
              </a:spcBef>
              <a:buBlip>
                <a:blip r:embed="rId3"/>
              </a:buBlip>
              <a:defRPr sz="2340">
                <a:solidFill>
                  <a:srgbClr val="000000"/>
                </a:solidFill>
                <a:latin typeface="Candara"/>
                <a:ea typeface="Candara"/>
                <a:cs typeface="Candara"/>
                <a:sym typeface="Candara"/>
              </a:defRPr>
            </a:pPr>
            <a:r>
              <a:t>NFS peut donc être considéré comme un composant d'une solution de virtualisation du stockage plus large.</a:t>
            </a:r>
          </a:p>
          <a:p>
            <a:pPr lvl="1" marL="665629" indent="-288439" defTabSz="525779">
              <a:spcBef>
                <a:spcPts val="900"/>
              </a:spcBef>
              <a:buBlip>
                <a:blip r:embed="rId3"/>
              </a:buBlip>
              <a:defRPr sz="2340">
                <a:solidFill>
                  <a:srgbClr val="000000"/>
                </a:solidFill>
                <a:latin typeface="Candara"/>
                <a:ea typeface="Candara"/>
                <a:cs typeface="Candara"/>
                <a:sym typeface="Candara"/>
              </a:defRPr>
            </a:pPr>
            <a:r>
              <a:t>NFS est un </a:t>
            </a:r>
            <a:r>
              <a:rPr b="1"/>
              <a:t>système de fichiers en réseau</a:t>
            </a:r>
            <a:r>
              <a:t> développé par Sun Microsystems (racheté par Oracle en 2009). NFS est supporté par un grand nombre de systèmes d'exploitation.</a:t>
            </a:r>
          </a:p>
          <a:p>
            <a:pPr lvl="1" marL="665629" indent="-288439" defTabSz="525779">
              <a:spcBef>
                <a:spcPts val="900"/>
              </a:spcBef>
              <a:buBlip>
                <a:blip r:embed="rId3"/>
              </a:buBlip>
              <a:defRPr sz="2340">
                <a:solidFill>
                  <a:srgbClr val="000000"/>
                </a:solidFill>
                <a:latin typeface="Candara"/>
                <a:ea typeface="Candara"/>
                <a:cs typeface="Candara"/>
                <a:sym typeface="Candara"/>
              </a:defRPr>
            </a:pPr>
            <a:r>
              <a:t>Avec NFS, utilisateurs et programmes accèdent aux dossiers et fichiers distants comme s'ils étaient locaux.</a:t>
            </a:r>
          </a:p>
          <a:p>
            <a:pPr lvl="1" marL="665629" indent="-288439" defTabSz="525779">
              <a:spcBef>
                <a:spcPts val="900"/>
              </a:spcBef>
              <a:buBlip>
                <a:blip r:embed="rId3"/>
              </a:buBlip>
              <a:defRPr sz="2340">
                <a:solidFill>
                  <a:srgbClr val="000000"/>
                </a:solidFill>
                <a:latin typeface="Candara"/>
                <a:ea typeface="Candara"/>
                <a:cs typeface="Candara"/>
                <a:sym typeface="Candara"/>
              </a:defRPr>
            </a:pPr>
            <a:r>
              <a:t>C'est un système client-serveur.</a:t>
            </a:r>
          </a:p>
          <a:p>
            <a:pPr lvl="1" marL="665629" indent="-288439" defTabSz="525779">
              <a:spcBef>
                <a:spcPts val="900"/>
              </a:spcBef>
              <a:buBlip>
                <a:blip r:embed="rId3"/>
              </a:buBlip>
              <a:defRPr sz="2340">
                <a:solidFill>
                  <a:srgbClr val="000000"/>
                </a:solidFill>
                <a:latin typeface="Candara"/>
                <a:ea typeface="Candara"/>
                <a:cs typeface="Candara"/>
                <a:sym typeface="Candara"/>
              </a:defRPr>
            </a:pPr>
            <a:r>
              <a:t>Le serveur rend des répertoires accessibles : il exporte ou partage des répertoires</a:t>
            </a:r>
          </a:p>
          <a:p>
            <a:pPr lvl="1" marL="718072" indent="-340882" defTabSz="525779">
              <a:spcBef>
                <a:spcPts val="900"/>
              </a:spcBef>
              <a:buBlip>
                <a:blip r:embed="rId3"/>
              </a:buBlip>
              <a:defRPr sz="1979">
                <a:solidFill>
                  <a:srgbClr val="000000"/>
                </a:solidFill>
                <a:latin typeface="Candara"/>
                <a:ea typeface="Candara"/>
                <a:cs typeface="Candara"/>
                <a:sym typeface="Candara"/>
              </a:defRPr>
            </a:pPr>
            <a:r>
              <a:rPr sz="2340"/>
              <a:t>Le client monte (</a:t>
            </a:r>
            <a:r>
              <a:rPr i="1" sz="2340"/>
              <a:t>mount</a:t>
            </a:r>
            <a:r>
              <a:rPr sz="2340"/>
              <a:t>) un répertoire lorsqu'il attache un répertoire distant à un système de fichier local.</a:t>
            </a:r>
          </a:p>
        </p:txBody>
      </p:sp>
      <p:sp>
        <p:nvSpPr>
          <p:cNvPr id="525" name="Numéro de diapositive"/>
          <p:cNvSpPr/>
          <p:nvPr>
            <p:ph type="sldNum" sz="quarter" idx="2"/>
          </p:nvPr>
        </p:nvSpPr>
        <p:spPr>
          <a:xfrm>
            <a:off x="12162286" y="9213850"/>
            <a:ext cx="30093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9" name="La virtualisation de stockage Chapitre 4…"/>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de stockage	</a:t>
            </a:r>
            <a:r>
              <a:rPr sz="3500">
                <a:solidFill>
                  <a:srgbClr val="5B5854"/>
                </a:solidFill>
              </a:rPr>
              <a:t>Chapitre </a:t>
            </a:r>
            <a:r>
              <a:rPr sz="4000">
                <a:solidFill>
                  <a:srgbClr val="5B5854"/>
                </a:solidFill>
              </a:rPr>
              <a:t>4</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5</a:t>
            </a:r>
            <a:r>
              <a:t> - Network File System </a:t>
            </a:r>
          </a:p>
        </p:txBody>
      </p:sp>
      <p:sp>
        <p:nvSpPr>
          <p:cNvPr id="530" name="NFS fonctionne grâce des différents démons :"/>
          <p:cNvSpPr/>
          <p:nvPr>
            <p:ph type="body" idx="1"/>
          </p:nvPr>
        </p:nvSpPr>
        <p:spPr>
          <a:xfrm>
            <a:off x="508000" y="3032123"/>
            <a:ext cx="11988800" cy="5727701"/>
          </a:xfrm>
          <a:prstGeom prst="rect">
            <a:avLst/>
          </a:prstGeom>
        </p:spPr>
        <p:txBody>
          <a:bodyPr anchor="t"/>
          <a:lstStyle/>
          <a:p>
            <a:pPr lvl="1" marL="739588" indent="-320488">
              <a:spcBef>
                <a:spcPts val="1000"/>
              </a:spcBef>
              <a:buBlip>
                <a:blip r:embed="rId2"/>
              </a:buBlip>
              <a:defRPr sz="2600">
                <a:solidFill>
                  <a:srgbClr val="000000"/>
                </a:solidFill>
                <a:latin typeface="Candara"/>
                <a:ea typeface="Candara"/>
                <a:cs typeface="Candara"/>
                <a:sym typeface="Candara"/>
              </a:defRPr>
            </a:pPr>
            <a:r>
              <a:t>NFS fonctionne grâce des différents démons :</a:t>
            </a:r>
            <a:br/>
            <a:br/>
            <a:br/>
            <a:br/>
            <a:br/>
            <a:br/>
            <a:br/>
            <a:br/>
          </a:p>
        </p:txBody>
      </p:sp>
      <p:sp>
        <p:nvSpPr>
          <p:cNvPr id="531" name="Numéro de diapositive"/>
          <p:cNvSpPr/>
          <p:nvPr>
            <p:ph type="sldNum" sz="quarter" idx="2"/>
          </p:nvPr>
        </p:nvSpPr>
        <p:spPr>
          <a:xfrm>
            <a:off x="12160698" y="9213850"/>
            <a:ext cx="304107"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532" name="Tableau sans nom"/>
          <p:cNvGraphicFramePr/>
          <p:nvPr/>
        </p:nvGraphicFramePr>
        <p:xfrm>
          <a:off x="1410260" y="4535663"/>
          <a:ext cx="10196980" cy="4236861"/>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1636456"/>
                <a:gridCol w="2108535"/>
                <a:gridCol w="2108535"/>
                <a:gridCol w="4330751"/>
              </a:tblGrid>
              <a:tr h="528020">
                <a:tc>
                  <a:txBody>
                    <a:bodyPr/>
                    <a:lstStyle/>
                    <a:p>
                      <a:pPr defTabSz="457200">
                        <a:defRPr sz="1800">
                          <a:solidFill>
                            <a:srgbClr val="000000"/>
                          </a:solidFill>
                        </a:defRPr>
                      </a:pPr>
                      <a:r>
                        <a:rPr b="1" sz="1900">
                          <a:latin typeface="Helvetica Neue"/>
                          <a:ea typeface="Helvetica Neue"/>
                          <a:cs typeface="Helvetica Neue"/>
                          <a:sym typeface="Helvetica Neue"/>
                        </a:rPr>
                        <a:t>Démon</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515151"/>
                      </a:solidFill>
                      <a:miter lim="400000"/>
                    </a:lnB>
                    <a:solidFill>
                      <a:srgbClr val="EBEBEB"/>
                    </a:solidFill>
                  </a:tcPr>
                </a:tc>
                <a:tc>
                  <a:txBody>
                    <a:bodyPr/>
                    <a:lstStyle/>
                    <a:p>
                      <a:pPr defTabSz="457200">
                        <a:defRPr sz="1800">
                          <a:solidFill>
                            <a:srgbClr val="000000"/>
                          </a:solidFill>
                        </a:defRPr>
                      </a:pPr>
                      <a:r>
                        <a:rPr b="1" sz="1900">
                          <a:latin typeface="Helvetica Neue"/>
                          <a:ea typeface="Helvetica Neue"/>
                          <a:cs typeface="Helvetica Neue"/>
                          <a:sym typeface="Helvetica Neue"/>
                        </a:rPr>
                        <a:t>Serveur</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515151"/>
                      </a:solidFill>
                      <a:miter lim="400000"/>
                    </a:lnB>
                    <a:solidFill>
                      <a:srgbClr val="EBEBEB"/>
                    </a:solidFill>
                  </a:tcPr>
                </a:tc>
                <a:tc>
                  <a:txBody>
                    <a:bodyPr/>
                    <a:lstStyle/>
                    <a:p>
                      <a:pPr defTabSz="457200">
                        <a:defRPr sz="1800">
                          <a:solidFill>
                            <a:srgbClr val="000000"/>
                          </a:solidFill>
                        </a:defRPr>
                      </a:pPr>
                      <a:r>
                        <a:rPr b="1" sz="1900">
                          <a:latin typeface="Helvetica Neue"/>
                          <a:ea typeface="Helvetica Neue"/>
                          <a:cs typeface="Helvetica Neue"/>
                          <a:sym typeface="Helvetica Neue"/>
                        </a:rPr>
                        <a:t>Client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515151"/>
                      </a:solidFill>
                      <a:miter lim="400000"/>
                    </a:lnB>
                    <a:solidFill>
                      <a:srgbClr val="EBEBEB"/>
                    </a:solidFill>
                  </a:tcPr>
                </a:tc>
                <a:tc>
                  <a:txBody>
                    <a:bodyPr/>
                    <a:lstStyle/>
                    <a:p>
                      <a:pPr defTabSz="457200">
                        <a:defRPr sz="1800">
                          <a:solidFill>
                            <a:srgbClr val="000000"/>
                          </a:solidFill>
                        </a:defRPr>
                      </a:pPr>
                      <a:r>
                        <a:rPr b="1" sz="1900">
                          <a:latin typeface="Helvetica Neue"/>
                          <a:ea typeface="Helvetica Neue"/>
                          <a:cs typeface="Helvetica Neue"/>
                          <a:sym typeface="Helvetica Neue"/>
                        </a:rPr>
                        <a:t>Détail</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515151"/>
                      </a:solidFill>
                      <a:miter lim="400000"/>
                    </a:lnB>
                    <a:solidFill>
                      <a:srgbClr val="EBEBEB"/>
                    </a:solidFill>
                  </a:tcPr>
                </a:tc>
              </a:tr>
              <a:tr h="528020">
                <a:tc>
                  <a:txBody>
                    <a:bodyPr/>
                    <a:lstStyle/>
                    <a:p>
                      <a:pPr algn="l" defTabSz="457200">
                        <a:defRPr b="1" sz="1900">
                          <a:solidFill>
                            <a:srgbClr val="000000"/>
                          </a:solidFill>
                          <a:latin typeface="Helvetica Neue"/>
                          <a:ea typeface="Helvetica Neue"/>
                          <a:cs typeface="Helvetica Neue"/>
                          <a:sym typeface="Helvetica Neue"/>
                        </a:defRPr>
                      </a:pP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515151"/>
                      </a:solidFill>
                      <a:miter lim="400000"/>
                    </a:lnT>
                    <a:lnB w="12700">
                      <a:solidFill>
                        <a:srgbClr val="D6D6D6"/>
                      </a:solidFill>
                      <a:miter lim="400000"/>
                    </a:lnB>
                    <a:solidFill>
                      <a:srgbClr val="EBEBEB"/>
                    </a:solidFill>
                  </a:tcPr>
                </a:tc>
                <a:tc>
                  <a:txBody>
                    <a:bodyPr/>
                    <a:lstStyle/>
                    <a:p>
                      <a:pPr defTabSz="457200">
                        <a:defRPr sz="1900">
                          <a:solidFill>
                            <a:srgbClr val="000000"/>
                          </a:solidFill>
                          <a:latin typeface="Helvetica Neue"/>
                          <a:ea typeface="Helvetica Neue"/>
                          <a:cs typeface="Helvetica Neue"/>
                          <a:sym typeface="Helvetica Neue"/>
                        </a:defRPr>
                      </a:pP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515151"/>
                      </a:solidFill>
                      <a:miter lim="400000"/>
                    </a:lnT>
                    <a:lnB w="12700">
                      <a:solidFill>
                        <a:srgbClr val="D6D6D6"/>
                      </a:solidFill>
                      <a:miter lim="400000"/>
                    </a:lnB>
                  </a:tcPr>
                </a:tc>
                <a:tc>
                  <a:txBody>
                    <a:bodyPr/>
                    <a:lstStyle/>
                    <a:p>
                      <a:pPr defTabSz="457200">
                        <a:defRPr sz="1900">
                          <a:solidFill>
                            <a:srgbClr val="000000"/>
                          </a:solidFill>
                          <a:latin typeface="Helvetica Neue"/>
                          <a:ea typeface="Helvetica Neue"/>
                          <a:cs typeface="Helvetica Neue"/>
                          <a:sym typeface="Helvetica Neue"/>
                        </a:defRPr>
                      </a:pP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515151"/>
                      </a:solidFill>
                      <a:miter lim="400000"/>
                    </a:lnT>
                    <a:lnB w="12700">
                      <a:solidFill>
                        <a:srgbClr val="D6D6D6"/>
                      </a:solidFill>
                      <a:miter lim="400000"/>
                    </a:lnB>
                  </a:tcPr>
                </a:tc>
                <a:tc>
                  <a:txBody>
                    <a:bodyPr/>
                    <a:lstStyle/>
                    <a:p>
                      <a:pPr algn="l" defTabSz="457200">
                        <a:defRPr sz="1900">
                          <a:solidFill>
                            <a:srgbClr val="000000"/>
                          </a:solidFill>
                          <a:latin typeface="Helvetica Neue"/>
                          <a:ea typeface="Helvetica Neue"/>
                          <a:cs typeface="Helvetica Neue"/>
                          <a:sym typeface="Helvetica Neue"/>
                        </a:defRPr>
                      </a:pP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515151"/>
                      </a:solidFill>
                      <a:miter lim="400000"/>
                    </a:lnT>
                    <a:lnB w="12700">
                      <a:solidFill>
                        <a:srgbClr val="D6D6D6"/>
                      </a:solidFill>
                      <a:miter lim="400000"/>
                    </a:lnB>
                  </a:tcPr>
                </a:tc>
              </a:tr>
              <a:tr h="528020">
                <a:tc>
                  <a:txBody>
                    <a:bodyPr/>
                    <a:lstStyle/>
                    <a:p>
                      <a:pPr algn="l" defTabSz="457200">
                        <a:defRPr sz="1800">
                          <a:solidFill>
                            <a:srgbClr val="000000"/>
                          </a:solidFill>
                        </a:defRPr>
                      </a:pPr>
                      <a:r>
                        <a:rPr b="1" sz="1900">
                          <a:latin typeface="Helvetica Neue"/>
                          <a:ea typeface="Helvetica Neue"/>
                          <a:cs typeface="Helvetica Neue"/>
                          <a:sym typeface="Helvetica Neue"/>
                        </a:rPr>
                        <a:t>nfsd</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BEBEB"/>
                    </a:solidFill>
                  </a:tcPr>
                </a:tc>
                <a:tc>
                  <a:txBody>
                    <a:bodyPr/>
                    <a:lstStyle/>
                    <a:p>
                      <a:pPr defTabSz="457200">
                        <a:defRPr sz="1800">
                          <a:solidFill>
                            <a:srgbClr val="000000"/>
                          </a:solidFill>
                        </a:defRPr>
                      </a:pPr>
                      <a:r>
                        <a:rPr b="1" sz="1900">
                          <a:latin typeface="Helvetica Neue"/>
                          <a:ea typeface="Helvetica Neue"/>
                          <a:cs typeface="Helvetica Neue"/>
                          <a:sym typeface="Helvetica Neue"/>
                        </a:rPr>
                        <a: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defTabSz="457200">
                        <a:defRPr sz="1900">
                          <a:solidFill>
                            <a:srgbClr val="000000"/>
                          </a:solidFill>
                          <a:latin typeface="Helvetica Neue"/>
                          <a:ea typeface="Helvetica Neue"/>
                          <a:cs typeface="Helvetica Neue"/>
                          <a:sym typeface="Helvetica Neue"/>
                        </a:defRPr>
                      </a:pP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algn="l" defTabSz="457200">
                        <a:defRPr sz="1800">
                          <a:solidFill>
                            <a:srgbClr val="000000"/>
                          </a:solidFill>
                        </a:defRPr>
                      </a:pPr>
                      <a:r>
                        <a:rPr sz="1900">
                          <a:latin typeface="Helvetica Neue"/>
                          <a:ea typeface="Helvetica Neue"/>
                          <a:cs typeface="Helvetica Neue"/>
                          <a:sym typeface="Helvetica Neue"/>
                        </a:rPr>
                        <a:t>réponses aux requêtes client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r h="528020">
                <a:tc>
                  <a:txBody>
                    <a:bodyPr/>
                    <a:lstStyle/>
                    <a:p>
                      <a:pPr algn="l" defTabSz="457200">
                        <a:defRPr sz="1800">
                          <a:solidFill>
                            <a:srgbClr val="000000"/>
                          </a:solidFill>
                        </a:defRPr>
                      </a:pPr>
                      <a:r>
                        <a:rPr b="1" sz="1900">
                          <a:latin typeface="Helvetica Neue"/>
                          <a:ea typeface="Helvetica Neue"/>
                          <a:cs typeface="Helvetica Neue"/>
                          <a:sym typeface="Helvetica Neue"/>
                        </a:rPr>
                        <a:t>mountd</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BEBEB"/>
                    </a:solidFill>
                  </a:tcPr>
                </a:tc>
                <a:tc>
                  <a:txBody>
                    <a:bodyPr/>
                    <a:lstStyle/>
                    <a:p>
                      <a:pPr defTabSz="457200">
                        <a:defRPr sz="1800">
                          <a:solidFill>
                            <a:srgbClr val="000000"/>
                          </a:solidFill>
                        </a:defRPr>
                      </a:pPr>
                      <a:r>
                        <a:rPr b="1" sz="1900">
                          <a:latin typeface="Helvetica Neue"/>
                          <a:ea typeface="Helvetica Neue"/>
                          <a:cs typeface="Helvetica Neue"/>
                          <a:sym typeface="Helvetica Neue"/>
                        </a:rPr>
                        <a: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defTabSz="457200">
                        <a:defRPr sz="1900">
                          <a:solidFill>
                            <a:srgbClr val="000000"/>
                          </a:solidFill>
                          <a:latin typeface="Helvetica Neue"/>
                          <a:ea typeface="Helvetica Neue"/>
                          <a:cs typeface="Helvetica Neue"/>
                          <a:sym typeface="Helvetica Neue"/>
                        </a:defRPr>
                      </a:pP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algn="l" defTabSz="457200">
                        <a:defRPr sz="1800">
                          <a:solidFill>
                            <a:srgbClr val="000000"/>
                          </a:solidFill>
                        </a:defRPr>
                      </a:pPr>
                      <a:r>
                        <a:rPr sz="1900">
                          <a:latin typeface="Helvetica Neue"/>
                          <a:ea typeface="Helvetica Neue"/>
                          <a:cs typeface="Helvetica Neue"/>
                          <a:sym typeface="Helvetica Neue"/>
                        </a:rPr>
                        <a:t>demande de montage</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r h="528020">
                <a:tc>
                  <a:txBody>
                    <a:bodyPr/>
                    <a:lstStyle/>
                    <a:p>
                      <a:pPr algn="l" defTabSz="457200">
                        <a:defRPr sz="1800">
                          <a:solidFill>
                            <a:srgbClr val="000000"/>
                          </a:solidFill>
                        </a:defRPr>
                      </a:pPr>
                      <a:r>
                        <a:rPr b="1" sz="1900">
                          <a:latin typeface="Helvetica Neue"/>
                          <a:ea typeface="Helvetica Neue"/>
                          <a:cs typeface="Helvetica Neue"/>
                          <a:sym typeface="Helvetica Neue"/>
                        </a:rPr>
                        <a:t>nfslogd</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BEBEB"/>
                    </a:solidFill>
                  </a:tcPr>
                </a:tc>
                <a:tc>
                  <a:txBody>
                    <a:bodyPr/>
                    <a:lstStyle/>
                    <a:p>
                      <a:pPr defTabSz="457200">
                        <a:defRPr sz="1800">
                          <a:solidFill>
                            <a:srgbClr val="000000"/>
                          </a:solidFill>
                        </a:defRPr>
                      </a:pPr>
                      <a:r>
                        <a:rPr b="1" sz="1900">
                          <a:latin typeface="Helvetica Neue"/>
                          <a:ea typeface="Helvetica Neue"/>
                          <a:cs typeface="Helvetica Neue"/>
                          <a:sym typeface="Helvetica Neue"/>
                        </a:rPr>
                        <a: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defTabSz="457200">
                        <a:defRPr sz="1900">
                          <a:solidFill>
                            <a:srgbClr val="000000"/>
                          </a:solidFill>
                          <a:latin typeface="Helvetica Neue"/>
                          <a:ea typeface="Helvetica Neue"/>
                          <a:cs typeface="Helvetica Neue"/>
                          <a:sym typeface="Helvetica Neue"/>
                        </a:defRPr>
                      </a:pP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algn="l" defTabSz="457200">
                        <a:defRPr sz="1800">
                          <a:solidFill>
                            <a:srgbClr val="000000"/>
                          </a:solidFill>
                        </a:defRPr>
                      </a:pPr>
                      <a:r>
                        <a:rPr sz="1900">
                          <a:latin typeface="Helvetica Neue"/>
                          <a:ea typeface="Helvetica Neue"/>
                          <a:cs typeface="Helvetica Neue"/>
                          <a:sym typeface="Helvetica Neue"/>
                        </a:rPr>
                        <a:t>journal</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r h="528020">
                <a:tc>
                  <a:txBody>
                    <a:bodyPr/>
                    <a:lstStyle/>
                    <a:p>
                      <a:pPr algn="l" defTabSz="457200">
                        <a:defRPr sz="1800">
                          <a:solidFill>
                            <a:srgbClr val="000000"/>
                          </a:solidFill>
                        </a:defRPr>
                      </a:pPr>
                      <a:r>
                        <a:rPr b="1" sz="1900">
                          <a:latin typeface="Helvetica Neue"/>
                          <a:ea typeface="Helvetica Neue"/>
                          <a:cs typeface="Helvetica Neue"/>
                          <a:sym typeface="Helvetica Neue"/>
                        </a:rPr>
                        <a:t>rquotad</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BEBEB"/>
                    </a:solidFill>
                  </a:tcPr>
                </a:tc>
                <a:tc>
                  <a:txBody>
                    <a:bodyPr/>
                    <a:lstStyle/>
                    <a:p>
                      <a:pPr defTabSz="457200">
                        <a:defRPr sz="1800">
                          <a:solidFill>
                            <a:srgbClr val="000000"/>
                          </a:solidFill>
                        </a:defRPr>
                      </a:pPr>
                      <a:r>
                        <a:rPr b="1" sz="1900">
                          <a:latin typeface="Helvetica Neue"/>
                          <a:ea typeface="Helvetica Neue"/>
                          <a:cs typeface="Helvetica Neue"/>
                          <a:sym typeface="Helvetica Neue"/>
                        </a:rPr>
                        <a: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defTabSz="457200">
                        <a:defRPr sz="1800">
                          <a:solidFill>
                            <a:srgbClr val="000000"/>
                          </a:solidFill>
                        </a:defRPr>
                      </a:pPr>
                      <a:r>
                        <a:rPr b="1" sz="1900">
                          <a:latin typeface="Helvetica Neue"/>
                          <a:ea typeface="Helvetica Neue"/>
                          <a:cs typeface="Helvetica Neue"/>
                          <a:sym typeface="Helvetica Neue"/>
                        </a:rPr>
                        <a: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algn="l" defTabSz="457200">
                        <a:defRPr sz="1800">
                          <a:solidFill>
                            <a:srgbClr val="000000"/>
                          </a:solidFill>
                        </a:defRPr>
                      </a:pPr>
                      <a:r>
                        <a:rPr sz="1900">
                          <a:latin typeface="Helvetica Neue"/>
                          <a:ea typeface="Helvetica Neue"/>
                          <a:cs typeface="Helvetica Neue"/>
                          <a:sym typeface="Helvetica Neue"/>
                        </a:rPr>
                        <a:t>quota</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r h="528020">
                <a:tc>
                  <a:txBody>
                    <a:bodyPr/>
                    <a:lstStyle/>
                    <a:p>
                      <a:pPr algn="l" defTabSz="457200">
                        <a:defRPr sz="1800">
                          <a:solidFill>
                            <a:srgbClr val="000000"/>
                          </a:solidFill>
                        </a:defRPr>
                      </a:pPr>
                      <a:r>
                        <a:rPr b="1" sz="1900">
                          <a:latin typeface="Helvetica Neue"/>
                          <a:ea typeface="Helvetica Neue"/>
                          <a:cs typeface="Helvetica Neue"/>
                          <a:sym typeface="Helvetica Neue"/>
                        </a:rPr>
                        <a:t>lockd</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BEBEB"/>
                    </a:solidFill>
                  </a:tcPr>
                </a:tc>
                <a:tc>
                  <a:txBody>
                    <a:bodyPr/>
                    <a:lstStyle/>
                    <a:p>
                      <a:pPr defTabSz="457200">
                        <a:defRPr sz="1800">
                          <a:solidFill>
                            <a:srgbClr val="000000"/>
                          </a:solidFill>
                        </a:defRPr>
                      </a:pPr>
                      <a:r>
                        <a:rPr b="1" sz="1900">
                          <a:latin typeface="Helvetica Neue"/>
                          <a:ea typeface="Helvetica Neue"/>
                          <a:cs typeface="Helvetica Neue"/>
                          <a:sym typeface="Helvetica Neue"/>
                        </a:rPr>
                        <a: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defTabSz="457200">
                        <a:defRPr sz="1800">
                          <a:solidFill>
                            <a:srgbClr val="000000"/>
                          </a:solidFill>
                        </a:defRPr>
                      </a:pPr>
                      <a:r>
                        <a:rPr b="1" sz="1900">
                          <a:latin typeface="Helvetica Neue"/>
                          <a:ea typeface="Helvetica Neue"/>
                          <a:cs typeface="Helvetica Neue"/>
                          <a:sym typeface="Helvetica Neue"/>
                        </a:rPr>
                        <a: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algn="l" defTabSz="457200">
                        <a:defRPr sz="1800">
                          <a:solidFill>
                            <a:srgbClr val="000000"/>
                          </a:solidFill>
                        </a:defRPr>
                      </a:pPr>
                      <a:r>
                        <a:rPr sz="1900">
                          <a:latin typeface="Helvetica Neue"/>
                          <a:ea typeface="Helvetica Neue"/>
                          <a:cs typeface="Helvetica Neue"/>
                          <a:sym typeface="Helvetica Neue"/>
                        </a:rPr>
                        <a:t>verrouillage</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r h="528020">
                <a:tc>
                  <a:txBody>
                    <a:bodyPr/>
                    <a:lstStyle/>
                    <a:p>
                      <a:pPr algn="l" defTabSz="457200">
                        <a:defRPr sz="1800">
                          <a:solidFill>
                            <a:srgbClr val="000000"/>
                          </a:solidFill>
                        </a:defRPr>
                      </a:pPr>
                      <a:r>
                        <a:rPr b="1" sz="1900">
                          <a:latin typeface="Helvetica Neue"/>
                          <a:ea typeface="Helvetica Neue"/>
                          <a:cs typeface="Helvetica Neue"/>
                          <a:sym typeface="Helvetica Neue"/>
                        </a:rPr>
                        <a:t>statd</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BEBEB"/>
                    </a:solidFill>
                  </a:tcPr>
                </a:tc>
                <a:tc>
                  <a:txBody>
                    <a:bodyPr/>
                    <a:lstStyle/>
                    <a:p>
                      <a:pPr defTabSz="457200">
                        <a:defRPr sz="1800">
                          <a:solidFill>
                            <a:srgbClr val="000000"/>
                          </a:solidFill>
                        </a:defRPr>
                      </a:pPr>
                      <a:r>
                        <a:rPr b="1" sz="1900">
                          <a:latin typeface="Helvetica Neue"/>
                          <a:ea typeface="Helvetica Neue"/>
                          <a:cs typeface="Helvetica Neue"/>
                          <a:sym typeface="Helvetica Neue"/>
                        </a:rPr>
                        <a: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defTabSz="457200">
                        <a:defRPr sz="1800">
                          <a:solidFill>
                            <a:srgbClr val="000000"/>
                          </a:solidFill>
                        </a:defRPr>
                      </a:pPr>
                      <a:r>
                        <a:rPr b="1" sz="1900">
                          <a:latin typeface="Helvetica Neue"/>
                          <a:ea typeface="Helvetica Neue"/>
                          <a:cs typeface="Helvetica Neue"/>
                          <a:sym typeface="Helvetica Neue"/>
                        </a:rPr>
                        <a: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algn="l" defTabSz="457200">
                        <a:defRPr sz="1800">
                          <a:solidFill>
                            <a:srgbClr val="000000"/>
                          </a:solidFill>
                        </a:defRPr>
                      </a:pPr>
                      <a:r>
                        <a:rPr sz="1900">
                          <a:latin typeface="Helvetica Neue"/>
                          <a:ea typeface="Helvetica Neue"/>
                          <a:cs typeface="Helvetica Neue"/>
                          <a:sym typeface="Helvetica Neue"/>
                        </a:rPr>
                        <a:t>surveillance de l’état du réseau</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bl>
          </a:graphicData>
        </a:graphic>
      </p:graphicFrame>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4" name="La virtualisation de stockage Chapitre 4…"/>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de stockage	</a:t>
            </a:r>
            <a:r>
              <a:rPr sz="3500">
                <a:solidFill>
                  <a:srgbClr val="5B5854"/>
                </a:solidFill>
              </a:rPr>
              <a:t>Chapitre </a:t>
            </a:r>
            <a:r>
              <a:rPr sz="4000">
                <a:solidFill>
                  <a:srgbClr val="5B5854"/>
                </a:solidFill>
              </a:rPr>
              <a:t>4</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5</a:t>
            </a:r>
            <a:r>
              <a:t> - Network File System </a:t>
            </a:r>
          </a:p>
        </p:txBody>
      </p:sp>
      <p:sp>
        <p:nvSpPr>
          <p:cNvPr id="535" name="Configuration du serveur…"/>
          <p:cNvSpPr/>
          <p:nvPr>
            <p:ph type="body" idx="1"/>
          </p:nvPr>
        </p:nvSpPr>
        <p:spPr>
          <a:xfrm>
            <a:off x="508000" y="3032123"/>
            <a:ext cx="11988800" cy="5727701"/>
          </a:xfrm>
          <a:prstGeom prst="rect">
            <a:avLst/>
          </a:prstGeom>
        </p:spPr>
        <p:txBody>
          <a:bodyPr anchor="t"/>
          <a:lstStyle/>
          <a:p>
            <a:pPr marL="320488" indent="-320488">
              <a:spcBef>
                <a:spcPts val="600"/>
              </a:spcBef>
              <a:buBlip>
                <a:blip r:embed="rId2"/>
              </a:buBlip>
              <a:defRPr>
                <a:solidFill>
                  <a:srgbClr val="000000"/>
                </a:solidFill>
                <a:latin typeface="Candara"/>
                <a:ea typeface="Candara"/>
                <a:cs typeface="Candara"/>
                <a:sym typeface="Candara"/>
              </a:defRPr>
            </a:pPr>
            <a:r>
              <a:t>Configuration du serveur</a:t>
            </a:r>
          </a:p>
          <a:p>
            <a:pPr lvl="1" marL="739588" indent="-320488">
              <a:spcBef>
                <a:spcPts val="1000"/>
              </a:spcBef>
              <a:buBlip>
                <a:blip r:embed="rId2"/>
              </a:buBlip>
              <a:defRPr sz="2400">
                <a:solidFill>
                  <a:srgbClr val="000000"/>
                </a:solidFill>
                <a:latin typeface="Candara"/>
                <a:ea typeface="Candara"/>
                <a:cs typeface="Candara"/>
                <a:sym typeface="Candara"/>
              </a:defRPr>
            </a:pPr>
            <a:r>
              <a:t>Le but du partage de système de fichier est de :</a:t>
            </a:r>
          </a:p>
          <a:p>
            <a:pPr lvl="2" marL="1158688" indent="-320488">
              <a:spcBef>
                <a:spcPts val="1000"/>
              </a:spcBef>
              <a:buBlip>
                <a:blip r:embed="rId2"/>
              </a:buBlip>
              <a:defRPr sz="2200">
                <a:solidFill>
                  <a:srgbClr val="000000"/>
                </a:solidFill>
                <a:latin typeface="Candara"/>
                <a:ea typeface="Candara"/>
                <a:cs typeface="Candara"/>
                <a:sym typeface="Candara"/>
              </a:defRPr>
            </a:pPr>
            <a:r>
              <a:t>partager des données entre utilisateur d'un même groupe</a:t>
            </a:r>
          </a:p>
          <a:p>
            <a:pPr lvl="2" marL="1158688" indent="-320488">
              <a:spcBef>
                <a:spcPts val="1000"/>
              </a:spcBef>
              <a:buBlip>
                <a:blip r:embed="rId2"/>
              </a:buBlip>
              <a:defRPr sz="2200">
                <a:solidFill>
                  <a:srgbClr val="000000"/>
                </a:solidFill>
                <a:latin typeface="Candara"/>
                <a:ea typeface="Candara"/>
                <a:cs typeface="Candara"/>
                <a:sym typeface="Candara"/>
              </a:defRPr>
            </a:pPr>
            <a:r>
              <a:t>éviter la duplication de répertoires</a:t>
            </a:r>
          </a:p>
          <a:p>
            <a:pPr lvl="2" marL="1158688" indent="-320488">
              <a:spcBef>
                <a:spcPts val="1000"/>
              </a:spcBef>
              <a:buBlip>
                <a:blip r:embed="rId2"/>
              </a:buBlip>
              <a:defRPr sz="2200">
                <a:solidFill>
                  <a:srgbClr val="000000"/>
                </a:solidFill>
                <a:latin typeface="Candara"/>
                <a:ea typeface="Candara"/>
                <a:cs typeface="Candara"/>
                <a:sym typeface="Candara"/>
              </a:defRPr>
            </a:pPr>
            <a:r>
              <a:t>offrir des programmes et des données centralisés</a:t>
            </a:r>
          </a:p>
          <a:p>
            <a:pPr lvl="2" marL="1158688" indent="-320488">
              <a:spcBef>
                <a:spcPts val="1000"/>
              </a:spcBef>
              <a:buBlip>
                <a:blip r:embed="rId2"/>
              </a:buBlip>
              <a:defRPr sz="2200">
                <a:solidFill>
                  <a:srgbClr val="000000"/>
                </a:solidFill>
                <a:latin typeface="Candara"/>
                <a:ea typeface="Candara"/>
                <a:cs typeface="Candara"/>
                <a:sym typeface="Candara"/>
              </a:defRPr>
            </a:pPr>
            <a:r>
              <a:t>fournir de l'espace disque à des clients sans disque</a:t>
            </a:r>
          </a:p>
          <a:p>
            <a:pPr lvl="1" marL="739588" indent="-320488">
              <a:spcBef>
                <a:spcPts val="1000"/>
              </a:spcBef>
              <a:buBlip>
                <a:blip r:embed="rId2"/>
              </a:buBlip>
              <a:defRPr sz="2400">
                <a:solidFill>
                  <a:srgbClr val="000000"/>
                </a:solidFill>
                <a:latin typeface="Candara"/>
                <a:ea typeface="Candara"/>
                <a:cs typeface="Candara"/>
                <a:sym typeface="Candara"/>
              </a:defRPr>
            </a:pPr>
            <a:r>
              <a:t>Commande </a:t>
            </a:r>
            <a:r>
              <a:rPr b="1" i="1"/>
              <a:t>share</a:t>
            </a:r>
            <a:r>
              <a:t> (système Solaris) : </a:t>
            </a:r>
          </a:p>
          <a:p>
            <a:pPr lvl="2" marL="1158688" indent="-320488">
              <a:spcBef>
                <a:spcPts val="1000"/>
              </a:spcBef>
              <a:buBlip>
                <a:blip r:embed="rId2"/>
              </a:buBlip>
              <a:defRPr sz="2200">
                <a:solidFill>
                  <a:srgbClr val="000000"/>
                </a:solidFill>
                <a:latin typeface="Candara"/>
                <a:ea typeface="Candara"/>
                <a:cs typeface="Candara"/>
                <a:sym typeface="Candara"/>
              </a:defRPr>
            </a:pPr>
            <a:r>
              <a:t>elle lit les répertoire à exporter dans   /etc/dfs/dfstab</a:t>
            </a:r>
          </a:p>
          <a:p>
            <a:pPr lvl="1" marL="739588" indent="-320488">
              <a:spcBef>
                <a:spcPts val="1000"/>
              </a:spcBef>
              <a:buBlip>
                <a:blip r:embed="rId2"/>
              </a:buBlip>
              <a:defRPr sz="2400">
                <a:solidFill>
                  <a:srgbClr val="000000"/>
                </a:solidFill>
                <a:latin typeface="Candara"/>
                <a:ea typeface="Candara"/>
                <a:cs typeface="Candara"/>
                <a:sym typeface="Candara"/>
              </a:defRPr>
            </a:pPr>
            <a:r>
              <a:t>Commande </a:t>
            </a:r>
            <a:r>
              <a:rPr b="1" i="1"/>
              <a:t>exportfs</a:t>
            </a:r>
            <a:r>
              <a:t> (système Linux)</a:t>
            </a:r>
          </a:p>
          <a:p>
            <a:pPr lvl="2" marL="1158688" indent="-320488">
              <a:spcBef>
                <a:spcPts val="1000"/>
              </a:spcBef>
              <a:buBlip>
                <a:blip r:embed="rId2"/>
              </a:buBlip>
              <a:defRPr sz="2200">
                <a:solidFill>
                  <a:srgbClr val="000000"/>
                </a:solidFill>
                <a:latin typeface="Candara"/>
                <a:ea typeface="Candara"/>
                <a:cs typeface="Candara"/>
                <a:sym typeface="Candara"/>
              </a:defRPr>
            </a:pPr>
            <a:r>
              <a:t>elle lit en   /etc/exports  : les répertoires à exporter, les machines qui peuvent y accéder et les droits d'accès associés.</a:t>
            </a:r>
          </a:p>
        </p:txBody>
      </p:sp>
      <p:sp>
        <p:nvSpPr>
          <p:cNvPr id="536" name="Numéro de diapositive"/>
          <p:cNvSpPr/>
          <p:nvPr>
            <p:ph type="sldNum" sz="quarter" idx="2"/>
          </p:nvPr>
        </p:nvSpPr>
        <p:spPr>
          <a:xfrm>
            <a:off x="12156283" y="9213850"/>
            <a:ext cx="312937"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8" name="La virtualisation de stockage Chapitre 4…"/>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de stockage	</a:t>
            </a:r>
            <a:r>
              <a:rPr sz="3500">
                <a:solidFill>
                  <a:srgbClr val="5B5854"/>
                </a:solidFill>
              </a:rPr>
              <a:t>Chapitre </a:t>
            </a:r>
            <a:r>
              <a:rPr sz="4000">
                <a:solidFill>
                  <a:srgbClr val="5B5854"/>
                </a:solidFill>
              </a:rPr>
              <a:t>4</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5</a:t>
            </a:r>
            <a:r>
              <a:t> - Network File System </a:t>
            </a:r>
          </a:p>
        </p:txBody>
      </p:sp>
      <p:sp>
        <p:nvSpPr>
          <p:cNvPr id="539" name="Configuration de clients…"/>
          <p:cNvSpPr/>
          <p:nvPr>
            <p:ph type="body" idx="1"/>
          </p:nvPr>
        </p:nvSpPr>
        <p:spPr>
          <a:xfrm>
            <a:off x="508000" y="3032123"/>
            <a:ext cx="11988800" cy="5727701"/>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Configuration de clients</a:t>
            </a:r>
          </a:p>
          <a:p>
            <a:pPr lvl="1" marL="739588" indent="-320488">
              <a:spcBef>
                <a:spcPts val="1000"/>
              </a:spcBef>
              <a:buBlip>
                <a:blip r:embed="rId2"/>
              </a:buBlip>
              <a:defRPr sz="2400">
                <a:solidFill>
                  <a:srgbClr val="000000"/>
                </a:solidFill>
                <a:latin typeface="Candara"/>
                <a:ea typeface="Candara"/>
                <a:cs typeface="Candara"/>
                <a:sym typeface="Candara"/>
              </a:defRPr>
            </a:pPr>
            <a:r>
              <a:t>Commande </a:t>
            </a:r>
            <a:r>
              <a:rPr b="1" i="1"/>
              <a:t>showmount</a:t>
            </a:r>
            <a:r>
              <a:t> : obtenir des informations sur un serveur ;</a:t>
            </a:r>
          </a:p>
          <a:p>
            <a:pPr lvl="1" marL="739588" indent="-320488">
              <a:spcBef>
                <a:spcPts val="1000"/>
              </a:spcBef>
              <a:buBlip>
                <a:blip r:embed="rId2"/>
              </a:buBlip>
              <a:defRPr sz="2400">
                <a:solidFill>
                  <a:srgbClr val="000000"/>
                </a:solidFill>
                <a:latin typeface="Candara"/>
                <a:ea typeface="Candara"/>
                <a:cs typeface="Candara"/>
                <a:sym typeface="Candara"/>
              </a:defRPr>
            </a:pPr>
            <a:r>
              <a:t>Commande </a:t>
            </a:r>
            <a:r>
              <a:rPr b="1" i="1"/>
              <a:t>mount</a:t>
            </a:r>
            <a:r>
              <a:t> : montage de répertoire :</a:t>
            </a:r>
          </a:p>
          <a:p>
            <a:pPr lvl="2" marL="1158688" indent="-320488">
              <a:spcBef>
                <a:spcPts val="1000"/>
              </a:spcBef>
              <a:buBlip>
                <a:blip r:embed="rId2"/>
              </a:buBlip>
              <a:defRPr sz="2400">
                <a:solidFill>
                  <a:srgbClr val="000000"/>
                </a:solidFill>
                <a:latin typeface="Candara"/>
                <a:ea typeface="Candara"/>
                <a:cs typeface="Candara"/>
                <a:sym typeface="Candara"/>
              </a:defRPr>
            </a:pPr>
            <a:r>
              <a:rPr b="1">
                <a:solidFill>
                  <a:schemeClr val="accent5">
                    <a:satOff val="-8700"/>
                    <a:lumOff val="-21853"/>
                  </a:schemeClr>
                </a:solidFill>
                <a:latin typeface="Consolas"/>
                <a:ea typeface="Consolas"/>
                <a:cs typeface="Consolas"/>
                <a:sym typeface="Consolas"/>
              </a:rPr>
              <a:t>mount -t nfs nom_du_serveur:dossier_distant dossier_local</a:t>
            </a:r>
            <a:endParaRPr b="1">
              <a:solidFill>
                <a:schemeClr val="accent5">
                  <a:satOff val="-8700"/>
                  <a:lumOff val="-21853"/>
                </a:schemeClr>
              </a:solidFill>
              <a:latin typeface="Consolas"/>
              <a:ea typeface="Consolas"/>
              <a:cs typeface="Consolas"/>
              <a:sym typeface="Consolas"/>
            </a:endParaRPr>
          </a:p>
          <a:p>
            <a:pPr lvl="1" marL="739588" indent="-320488">
              <a:spcBef>
                <a:spcPts val="1000"/>
              </a:spcBef>
              <a:buBlip>
                <a:blip r:embed="rId2"/>
              </a:buBlip>
              <a:defRPr sz="2600">
                <a:solidFill>
                  <a:srgbClr val="000000"/>
                </a:solidFill>
                <a:latin typeface="Candara"/>
                <a:ea typeface="Candara"/>
                <a:cs typeface="Candara"/>
                <a:sym typeface="Candara"/>
              </a:defRPr>
            </a:pPr>
            <a:r>
              <a:t>Commande </a:t>
            </a:r>
            <a:r>
              <a:rPr b="1" i="1"/>
              <a:t>umount</a:t>
            </a:r>
            <a:r>
              <a:t> : démontage de répertoire.</a:t>
            </a:r>
          </a:p>
          <a:p>
            <a:pPr marL="495300" indent="-495300">
              <a:spcBef>
                <a:spcPts val="1000"/>
              </a:spcBef>
              <a:buBlip>
                <a:blip r:embed="rId2"/>
              </a:buBlip>
              <a:defRPr>
                <a:solidFill>
                  <a:srgbClr val="000000"/>
                </a:solidFill>
                <a:latin typeface="Candara"/>
                <a:ea typeface="Candara"/>
                <a:cs typeface="Candara"/>
                <a:sym typeface="Candara"/>
              </a:defRPr>
            </a:pPr>
            <a:r>
              <a:t>NFSv4</a:t>
            </a:r>
          </a:p>
          <a:p>
            <a:pPr lvl="1" marL="739588" indent="-320488">
              <a:spcBef>
                <a:spcPts val="1000"/>
              </a:spcBef>
              <a:buBlip>
                <a:blip r:embed="rId2"/>
              </a:buBlip>
              <a:defRPr sz="2600">
                <a:solidFill>
                  <a:srgbClr val="000000"/>
                </a:solidFill>
                <a:latin typeface="Candara"/>
                <a:ea typeface="Candara"/>
                <a:cs typeface="Candara"/>
                <a:sym typeface="Candara"/>
              </a:defRPr>
            </a:pPr>
            <a:r>
              <a:t>L’IETF, </a:t>
            </a:r>
            <a:r>
              <a:rPr i="1"/>
              <a:t>Internet Engineering Task Force</a:t>
            </a:r>
            <a:r>
              <a:t>, est maintenant chargé du développement des protocoles NFS. </a:t>
            </a:r>
          </a:p>
          <a:p>
            <a:pPr lvl="1" marL="739588" indent="-320488">
              <a:spcBef>
                <a:spcPts val="1000"/>
              </a:spcBef>
              <a:buBlip>
                <a:blip r:embed="rId2"/>
              </a:buBlip>
              <a:defRPr sz="2600">
                <a:solidFill>
                  <a:srgbClr val="000000"/>
                </a:solidFill>
                <a:latin typeface="Candara"/>
                <a:ea typeface="Candara"/>
                <a:cs typeface="Candara"/>
                <a:sym typeface="Candara"/>
              </a:defRPr>
            </a:pPr>
            <a:r>
              <a:t>La version 4 de NFS est révisée en 2003 (RFC 3530) .</a:t>
            </a:r>
          </a:p>
          <a:p>
            <a:pPr lvl="1" marL="739588" indent="-320488">
              <a:spcBef>
                <a:spcPts val="1000"/>
              </a:spcBef>
              <a:buBlip>
                <a:blip r:embed="rId2"/>
              </a:buBlip>
              <a:defRPr spc="-78" sz="2600">
                <a:solidFill>
                  <a:srgbClr val="000000"/>
                </a:solidFill>
                <a:latin typeface="Candara"/>
                <a:ea typeface="Candara"/>
                <a:cs typeface="Candara"/>
                <a:sym typeface="Candara"/>
              </a:defRPr>
            </a:pPr>
            <a:r>
              <a:t>NFSv4.1 (RFC 5661) a été publié en 2010 et </a:t>
            </a:r>
            <a:r>
              <a:rPr b="1"/>
              <a:t>NFSv4.2</a:t>
            </a:r>
            <a:r>
              <a:t> (RFC 7862) a été publié en 2016.</a:t>
            </a:r>
          </a:p>
        </p:txBody>
      </p:sp>
      <p:sp>
        <p:nvSpPr>
          <p:cNvPr id="540" name="Numéro de diapositive"/>
          <p:cNvSpPr/>
          <p:nvPr>
            <p:ph type="sldNum" sz="quarter" idx="2"/>
          </p:nvPr>
        </p:nvSpPr>
        <p:spPr>
          <a:xfrm>
            <a:off x="12160351" y="9213850"/>
            <a:ext cx="30480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2" name="La virtualisation de stockage Chapitre 4…"/>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de stockage	</a:t>
            </a:r>
            <a:r>
              <a:rPr sz="3500">
                <a:solidFill>
                  <a:srgbClr val="5B5854"/>
                </a:solidFill>
              </a:rPr>
              <a:t>Chapitre </a:t>
            </a:r>
            <a:r>
              <a:rPr sz="4000">
                <a:solidFill>
                  <a:srgbClr val="5B5854"/>
                </a:solidFill>
              </a:rPr>
              <a:t>4</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5</a:t>
            </a:r>
            <a:r>
              <a:t> - Network File System </a:t>
            </a:r>
          </a:p>
        </p:txBody>
      </p:sp>
      <p:sp>
        <p:nvSpPr>
          <p:cNvPr id="543" name="NFSv4, par rapport à ses prédécesseurs, embarque de nombreuses avancées telles que :…"/>
          <p:cNvSpPr/>
          <p:nvPr>
            <p:ph type="body" idx="1"/>
          </p:nvPr>
        </p:nvSpPr>
        <p:spPr>
          <a:xfrm>
            <a:off x="508000" y="3032123"/>
            <a:ext cx="11988800" cy="5727701"/>
          </a:xfrm>
          <a:prstGeom prst="rect">
            <a:avLst/>
          </a:prstGeom>
        </p:spPr>
        <p:txBody>
          <a:bodyPr anchor="t"/>
          <a:lstStyle/>
          <a:p>
            <a:pPr marL="320488" indent="-320488">
              <a:spcBef>
                <a:spcPts val="1000"/>
              </a:spcBef>
              <a:buBlip>
                <a:blip r:embed="rId2"/>
              </a:buBlip>
              <a:defRPr b="1" sz="2600">
                <a:solidFill>
                  <a:srgbClr val="000000"/>
                </a:solidFill>
                <a:latin typeface="Candara"/>
                <a:ea typeface="Candara"/>
                <a:cs typeface="Candara"/>
                <a:sym typeface="Candara"/>
              </a:defRPr>
            </a:pPr>
            <a:r>
              <a:t>NFSv4, </a:t>
            </a:r>
            <a:r>
              <a:rPr b="0"/>
              <a:t>par rapport à ses prédécesseurs, embarque de nombreuses avancées telles que :</a:t>
            </a:r>
          </a:p>
          <a:p>
            <a:pPr lvl="1" marL="739588" indent="-320488">
              <a:spcBef>
                <a:spcPts val="1000"/>
              </a:spcBef>
              <a:buBlip>
                <a:blip r:embed="rId2"/>
              </a:buBlip>
              <a:defRPr sz="2400">
                <a:solidFill>
                  <a:srgbClr val="000000"/>
                </a:solidFill>
                <a:latin typeface="Candara"/>
                <a:ea typeface="Candara"/>
                <a:cs typeface="Candara"/>
                <a:sym typeface="Candara"/>
              </a:defRPr>
            </a:pPr>
            <a:r>
              <a:t>Une technologie de cache agressive (délégation) ;</a:t>
            </a:r>
          </a:p>
          <a:p>
            <a:pPr lvl="1" marL="739588" indent="-320488">
              <a:spcBef>
                <a:spcPts val="1000"/>
              </a:spcBef>
              <a:buBlip>
                <a:blip r:embed="rId2"/>
              </a:buBlip>
              <a:defRPr sz="2400">
                <a:solidFill>
                  <a:srgbClr val="000000"/>
                </a:solidFill>
                <a:latin typeface="Candara"/>
                <a:ea typeface="Candara"/>
                <a:cs typeface="Candara"/>
                <a:sym typeface="Candara"/>
              </a:defRPr>
            </a:pPr>
            <a:r>
              <a:t>Le regroupement des requêtes réseau (</a:t>
            </a:r>
            <a:r>
              <a:rPr i="1"/>
              <a:t>Compound request</a:t>
            </a:r>
            <a:r>
              <a:t>) ;</a:t>
            </a:r>
          </a:p>
          <a:p>
            <a:pPr lvl="1" marL="739588" indent="-320488">
              <a:spcBef>
                <a:spcPts val="1000"/>
              </a:spcBef>
              <a:buBlip>
                <a:blip r:embed="rId2"/>
              </a:buBlip>
              <a:defRPr sz="2400">
                <a:solidFill>
                  <a:srgbClr val="000000"/>
                </a:solidFill>
                <a:latin typeface="Candara"/>
                <a:ea typeface="Candara"/>
                <a:cs typeface="Candara"/>
                <a:sym typeface="Candara"/>
              </a:defRPr>
            </a:pPr>
            <a:r>
              <a:t>La sécurisation négociée et le chiffrement des données : Kerberos 5, Certificats (SPKM), Clefs publiques/privées (LIPKEY) ;</a:t>
            </a:r>
          </a:p>
          <a:p>
            <a:pPr lvl="1" marL="739588" indent="-320488">
              <a:spcBef>
                <a:spcPts val="1000"/>
              </a:spcBef>
              <a:buBlip>
                <a:blip r:embed="rId2"/>
              </a:buBlip>
              <a:defRPr sz="2400">
                <a:solidFill>
                  <a:srgbClr val="000000"/>
                </a:solidFill>
                <a:latin typeface="Candara"/>
                <a:ea typeface="Candara"/>
                <a:cs typeface="Candara"/>
                <a:sym typeface="Candara"/>
              </a:defRPr>
            </a:pPr>
            <a:r>
              <a:t>La capacité pour les clients de maintenir des sessions ou de les récupérer malgré un crash serveur ou une panne du réseau ;</a:t>
            </a:r>
          </a:p>
          <a:p>
            <a:pPr lvl="1" marL="739588" indent="-320488">
              <a:spcBef>
                <a:spcPts val="1000"/>
              </a:spcBef>
              <a:buBlip>
                <a:blip r:embed="rId2"/>
              </a:buBlip>
              <a:defRPr sz="2400">
                <a:solidFill>
                  <a:srgbClr val="000000"/>
                </a:solidFill>
                <a:latin typeface="Candara"/>
                <a:ea typeface="Candara"/>
                <a:cs typeface="Candara"/>
                <a:sym typeface="Candara"/>
              </a:defRPr>
            </a:pPr>
            <a:r>
              <a:t>La possibilité (à terme) de rediriger la charge de serveurs saturés vers un autre serveur, de manière transparente pour les clients ;</a:t>
            </a:r>
          </a:p>
          <a:p>
            <a:pPr lvl="1" marL="739588" indent="-320488">
              <a:spcBef>
                <a:spcPts val="1000"/>
              </a:spcBef>
              <a:buBlip>
                <a:blip r:embed="rId2"/>
              </a:buBlip>
              <a:defRPr sz="2400">
                <a:solidFill>
                  <a:srgbClr val="000000"/>
                </a:solidFill>
                <a:latin typeface="Candara"/>
                <a:ea typeface="Candara"/>
                <a:cs typeface="Candara"/>
                <a:sym typeface="Candara"/>
              </a:defRPr>
            </a:pPr>
            <a:r>
              <a:t>Le support d'attributs fichier nommés par l'utilisateur (ex. un attribut ‘photos’).</a:t>
            </a:r>
          </a:p>
        </p:txBody>
      </p:sp>
      <p:sp>
        <p:nvSpPr>
          <p:cNvPr id="544" name="Numéro de diapositive"/>
          <p:cNvSpPr/>
          <p:nvPr>
            <p:ph type="sldNum" sz="quarter" idx="2"/>
          </p:nvPr>
        </p:nvSpPr>
        <p:spPr>
          <a:xfrm>
            <a:off x="12154596" y="9213850"/>
            <a:ext cx="31631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6" name="La virtualisation de stockage Chapitre 4…"/>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de stockage	</a:t>
            </a:r>
            <a:r>
              <a:rPr sz="3500">
                <a:solidFill>
                  <a:srgbClr val="5B5854"/>
                </a:solidFill>
              </a:rPr>
              <a:t>Chapitre </a:t>
            </a:r>
            <a:r>
              <a:rPr sz="4000">
                <a:solidFill>
                  <a:srgbClr val="5B5854"/>
                </a:solidFill>
              </a:rPr>
              <a:t>4</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6</a:t>
            </a:r>
            <a:r>
              <a:t> - Autres systèmes de fichiers </a:t>
            </a:r>
          </a:p>
        </p:txBody>
      </p:sp>
      <p:sp>
        <p:nvSpPr>
          <p:cNvPr id="547" name="Autres systèmes de fichiers réseaux :…"/>
          <p:cNvSpPr/>
          <p:nvPr>
            <p:ph type="body" idx="1"/>
          </p:nvPr>
        </p:nvSpPr>
        <p:spPr>
          <a:xfrm>
            <a:off x="508000" y="3032123"/>
            <a:ext cx="11988800" cy="5727701"/>
          </a:xfrm>
          <a:prstGeom prst="rect">
            <a:avLst/>
          </a:prstGeom>
        </p:spPr>
        <p:txBody>
          <a:bodyPr anchor="t"/>
          <a:lstStyle/>
          <a:p>
            <a:pPr marL="320488" indent="-320488">
              <a:spcBef>
                <a:spcPts val="600"/>
              </a:spcBef>
              <a:buBlip>
                <a:blip r:embed="rId2"/>
              </a:buBlip>
              <a:defRPr>
                <a:solidFill>
                  <a:srgbClr val="000000"/>
                </a:solidFill>
                <a:latin typeface="Candara"/>
                <a:ea typeface="Candara"/>
                <a:cs typeface="Candara"/>
                <a:sym typeface="Candara"/>
              </a:defRPr>
            </a:pPr>
            <a:r>
              <a:t>Autres systèmes de fichiers réseaux :</a:t>
            </a:r>
          </a:p>
          <a:p>
            <a:pPr lvl="1" marL="739588" indent="-320488">
              <a:spcBef>
                <a:spcPts val="1000"/>
              </a:spcBef>
              <a:buBlip>
                <a:blip r:embed="rId2"/>
              </a:buBlip>
              <a:defRPr sz="2600">
                <a:solidFill>
                  <a:srgbClr val="000000"/>
                </a:solidFill>
                <a:latin typeface="Candara"/>
                <a:ea typeface="Candara"/>
                <a:cs typeface="Candara"/>
                <a:sym typeface="Candara"/>
              </a:defRPr>
            </a:pPr>
            <a:r>
              <a:rPr b="1"/>
              <a:t>SMB</a:t>
            </a:r>
            <a:r>
              <a:t>, </a:t>
            </a:r>
            <a:r>
              <a:rPr b="1"/>
              <a:t>Server Message Block</a:t>
            </a:r>
            <a:r>
              <a:t> ou </a:t>
            </a:r>
            <a:r>
              <a:rPr b="1"/>
              <a:t>SMB/CIFS </a:t>
            </a:r>
            <a:r>
              <a:t>permet le partage de ressources (fichiers et imprimantes) sur des réseaux locaux avec des PC sous Windows.</a:t>
            </a:r>
          </a:p>
          <a:p>
            <a:pPr lvl="1" marL="739588" indent="-320488">
              <a:spcBef>
                <a:spcPts val="1000"/>
              </a:spcBef>
              <a:buBlip>
                <a:blip r:embed="rId2"/>
              </a:buBlip>
              <a:defRPr sz="2600">
                <a:solidFill>
                  <a:srgbClr val="000000"/>
                </a:solidFill>
                <a:latin typeface="Candara"/>
                <a:ea typeface="Candara"/>
                <a:cs typeface="Candara"/>
                <a:sym typeface="Candara"/>
              </a:defRPr>
            </a:pPr>
            <a:r>
              <a:rPr b="1"/>
              <a:t>Samba</a:t>
            </a:r>
            <a:r>
              <a:t> est une implémentation libre des protocoles SMB/CIFS pour Linux et Unix. </a:t>
            </a:r>
          </a:p>
          <a:p>
            <a:pPr lvl="2" marL="1158688" indent="-320488">
              <a:spcBef>
                <a:spcPts val="1000"/>
              </a:spcBef>
              <a:buBlip>
                <a:blip r:embed="rId2"/>
              </a:buBlip>
              <a:defRPr sz="2600">
                <a:solidFill>
                  <a:srgbClr val="000000"/>
                </a:solidFill>
                <a:latin typeface="Candara"/>
                <a:ea typeface="Candara"/>
                <a:cs typeface="Candara"/>
                <a:sym typeface="Candara"/>
              </a:defRPr>
            </a:pPr>
            <a:r>
              <a:t>Samba v3 fournit sur un réseau local des fichiers et services d'impression pour divers clients Windows et peut s'intégrer à un domaine Windows Server ou faire partie d'un domaine Active Directory. </a:t>
            </a:r>
          </a:p>
          <a:p>
            <a:pPr lvl="1" marL="739588" indent="-320488">
              <a:spcBef>
                <a:spcPts val="1000"/>
              </a:spcBef>
              <a:buBlip>
                <a:blip r:embed="rId2"/>
              </a:buBlip>
              <a:defRPr sz="2600">
                <a:solidFill>
                  <a:srgbClr val="000000"/>
                </a:solidFill>
                <a:latin typeface="Candara"/>
                <a:ea typeface="Candara"/>
                <a:cs typeface="Candara"/>
                <a:sym typeface="Candara"/>
              </a:defRPr>
            </a:pPr>
            <a:r>
              <a:t>Voir aussi les logiciels de </a:t>
            </a:r>
            <a:r>
              <a:rPr b="1"/>
              <a:t>gestion de versions</a:t>
            </a:r>
            <a:r>
              <a:t> : </a:t>
            </a:r>
            <a:r>
              <a:rPr u="sng">
                <a:solidFill>
                  <a:schemeClr val="accent3">
                    <a:hueOff val="929958"/>
                    <a:satOff val="10247"/>
                    <a:lumOff val="-24509"/>
                  </a:schemeClr>
                </a:solidFill>
                <a:hlinkClick r:id="rId3" invalidUrl="" action="" tgtFrame="" tooltip="" history="1" highlightClick="0" endSnd="0"/>
              </a:rPr>
              <a:t>Apache Subversion</a:t>
            </a:r>
            <a:r>
              <a:t> et </a:t>
            </a:r>
            <a:r>
              <a:rPr u="sng">
                <a:solidFill>
                  <a:schemeClr val="accent3">
                    <a:hueOff val="929958"/>
                    <a:satOff val="10247"/>
                    <a:lumOff val="-24509"/>
                  </a:schemeClr>
                </a:solidFill>
                <a:hlinkClick r:id="rId4" invalidUrl="" action="" tgtFrame="" tooltip="" history="1" highlightClick="0" endSnd="0"/>
              </a:rPr>
              <a:t>Git</a:t>
            </a:r>
            <a:r>
              <a:t>.</a:t>
            </a:r>
          </a:p>
        </p:txBody>
      </p:sp>
      <p:sp>
        <p:nvSpPr>
          <p:cNvPr id="548" name="Numéro de diapositive"/>
          <p:cNvSpPr/>
          <p:nvPr>
            <p:ph type="sldNum" sz="quarter" idx="2"/>
          </p:nvPr>
        </p:nvSpPr>
        <p:spPr>
          <a:xfrm>
            <a:off x="12160649" y="9213850"/>
            <a:ext cx="304205"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0" name="La virtualisation de stockage Chapitre 4…"/>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de stockage	</a:t>
            </a:r>
            <a:r>
              <a:rPr sz="3500">
                <a:solidFill>
                  <a:srgbClr val="5B5854"/>
                </a:solidFill>
              </a:rPr>
              <a:t>Chapitre </a:t>
            </a:r>
            <a:r>
              <a:rPr sz="4000">
                <a:solidFill>
                  <a:srgbClr val="5B5854"/>
                </a:solidFill>
              </a:rPr>
              <a:t>4</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6</a:t>
            </a:r>
            <a:r>
              <a:t> - Autres systèmes de fichiers</a:t>
            </a:r>
          </a:p>
        </p:txBody>
      </p:sp>
      <p:sp>
        <p:nvSpPr>
          <p:cNvPr id="551" name="Systèmes de fichiers distribués…"/>
          <p:cNvSpPr/>
          <p:nvPr>
            <p:ph type="body" idx="1"/>
          </p:nvPr>
        </p:nvSpPr>
        <p:spPr>
          <a:xfrm>
            <a:off x="508000" y="3032123"/>
            <a:ext cx="11988800" cy="5727701"/>
          </a:xfrm>
          <a:prstGeom prst="rect">
            <a:avLst/>
          </a:prstGeom>
        </p:spPr>
        <p:txBody>
          <a:bodyPr anchor="t"/>
          <a:lstStyle/>
          <a:p>
            <a:pPr marL="320488" indent="-320488">
              <a:spcBef>
                <a:spcPts val="600"/>
              </a:spcBef>
              <a:buBlip>
                <a:blip r:embed="rId2"/>
              </a:buBlip>
              <a:defRPr>
                <a:solidFill>
                  <a:srgbClr val="000000"/>
                </a:solidFill>
                <a:latin typeface="Candara"/>
                <a:ea typeface="Candara"/>
                <a:cs typeface="Candara"/>
                <a:sym typeface="Candara"/>
              </a:defRPr>
            </a:pPr>
            <a:r>
              <a:t>Systèmes de fichiers distribués</a:t>
            </a:r>
          </a:p>
          <a:p>
            <a:pPr lvl="1" marL="739588" indent="-320488">
              <a:spcBef>
                <a:spcPts val="1000"/>
              </a:spcBef>
              <a:buBlip>
                <a:blip r:embed="rId2"/>
              </a:buBlip>
              <a:defRPr sz="2600">
                <a:solidFill>
                  <a:srgbClr val="000000"/>
                </a:solidFill>
                <a:latin typeface="Candara"/>
                <a:ea typeface="Candara"/>
                <a:cs typeface="Candara"/>
                <a:sym typeface="Candara"/>
              </a:defRPr>
            </a:pPr>
            <a:r>
              <a:rPr b="1"/>
              <a:t>AFS</a:t>
            </a:r>
            <a:r>
              <a:t>, </a:t>
            </a:r>
            <a:r>
              <a:rPr i="1"/>
              <a:t>Andrew File System</a:t>
            </a:r>
            <a:r>
              <a:t>, est un système d'archivage distribué ; il est maintenant supplanté par NFSv4 et Lustre.</a:t>
            </a:r>
          </a:p>
          <a:p>
            <a:pPr lvl="1" marL="739588" indent="-320488">
              <a:spcBef>
                <a:spcPts val="1000"/>
              </a:spcBef>
              <a:buBlip>
                <a:blip r:embed="rId2"/>
              </a:buBlip>
              <a:defRPr sz="2600">
                <a:solidFill>
                  <a:srgbClr val="000000"/>
                </a:solidFill>
                <a:latin typeface="Candara"/>
                <a:ea typeface="Candara"/>
                <a:cs typeface="Candara"/>
                <a:sym typeface="Candara"/>
              </a:defRPr>
            </a:pPr>
            <a:r>
              <a:rPr b="1"/>
              <a:t>Lustre</a:t>
            </a:r>
            <a:r>
              <a:t> est un système de fichiers distribué libre, généralement utilisé pour </a:t>
            </a:r>
            <a:r>
              <a:rPr b="1"/>
              <a:t>de très grandes grappes de serveurs</a:t>
            </a:r>
            <a:r>
              <a:t>.</a:t>
            </a:r>
          </a:p>
        </p:txBody>
      </p:sp>
      <p:sp>
        <p:nvSpPr>
          <p:cNvPr id="552" name="Numéro de diapositive"/>
          <p:cNvSpPr/>
          <p:nvPr>
            <p:ph type="sldNum" sz="quarter" idx="2"/>
          </p:nvPr>
        </p:nvSpPr>
        <p:spPr>
          <a:xfrm>
            <a:off x="12154150" y="9213850"/>
            <a:ext cx="31720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4" name="La virtualisation de stockage Chapitre 4…"/>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de stockage	</a:t>
            </a:r>
            <a:r>
              <a:rPr sz="3500">
                <a:solidFill>
                  <a:srgbClr val="5B5854"/>
                </a:solidFill>
              </a:rPr>
              <a:t>Chapitre </a:t>
            </a:r>
            <a:r>
              <a:rPr sz="4000">
                <a:solidFill>
                  <a:srgbClr val="5B5854"/>
                </a:solidFill>
              </a:rPr>
              <a:t>4</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6</a:t>
            </a:r>
            <a:r>
              <a:t> - Autres systèmes de fichiers </a:t>
            </a:r>
          </a:p>
        </p:txBody>
      </p:sp>
      <p:sp>
        <p:nvSpPr>
          <p:cNvPr id="555" name="Systèmes de fichiers distribués…"/>
          <p:cNvSpPr/>
          <p:nvPr>
            <p:ph type="body" idx="1"/>
          </p:nvPr>
        </p:nvSpPr>
        <p:spPr>
          <a:xfrm>
            <a:off x="508000" y="3032123"/>
            <a:ext cx="11988800" cy="5727701"/>
          </a:xfrm>
          <a:prstGeom prst="rect">
            <a:avLst/>
          </a:prstGeom>
        </p:spPr>
        <p:txBody>
          <a:bodyPr anchor="t"/>
          <a:lstStyle/>
          <a:p>
            <a:pPr marL="320488" indent="-320488">
              <a:spcBef>
                <a:spcPts val="600"/>
              </a:spcBef>
              <a:buBlip>
                <a:blip r:embed="rId3"/>
              </a:buBlip>
              <a:defRPr>
                <a:solidFill>
                  <a:srgbClr val="000000"/>
                </a:solidFill>
                <a:latin typeface="Candara"/>
                <a:ea typeface="Candara"/>
                <a:cs typeface="Candara"/>
                <a:sym typeface="Candara"/>
              </a:defRPr>
            </a:pPr>
            <a:r>
              <a:t>Systèmes de fichiers distribués</a:t>
            </a:r>
          </a:p>
          <a:p>
            <a:pPr lvl="1" marL="739588" indent="-320488">
              <a:spcBef>
                <a:spcPts val="600"/>
              </a:spcBef>
              <a:buBlip>
                <a:blip r:embed="rId3"/>
              </a:buBlip>
              <a:defRPr sz="2400">
                <a:solidFill>
                  <a:srgbClr val="000000"/>
                </a:solidFill>
                <a:latin typeface="Candara"/>
                <a:ea typeface="Candara"/>
                <a:cs typeface="Candara"/>
                <a:sym typeface="Candara"/>
              </a:defRPr>
            </a:pPr>
            <a:r>
              <a:rPr b="1"/>
              <a:t>HDFS</a:t>
            </a:r>
            <a:r>
              <a:t>, </a:t>
            </a:r>
            <a:r>
              <a:rPr i="1"/>
              <a:t>Hadoop Distributed File System : </a:t>
            </a:r>
            <a:endParaRPr i="1"/>
          </a:p>
          <a:p>
            <a:pPr lvl="2" marL="1158688" indent="-320488">
              <a:spcBef>
                <a:spcPts val="600"/>
              </a:spcBef>
              <a:buBlip>
                <a:blip r:embed="rId3"/>
              </a:buBlip>
              <a:defRPr sz="2400">
                <a:solidFill>
                  <a:srgbClr val="000000"/>
                </a:solidFill>
                <a:latin typeface="Candara"/>
                <a:ea typeface="Candara"/>
                <a:cs typeface="Candara"/>
                <a:sym typeface="Candara"/>
              </a:defRPr>
            </a:pPr>
            <a:r>
              <a:rPr i="1"/>
              <a:t>S</a:t>
            </a:r>
            <a:r>
              <a:t>ystème de fichiers distribué au cœur du framework </a:t>
            </a:r>
            <a:r>
              <a:rPr b="1"/>
              <a:t>Apache Hadoop</a:t>
            </a:r>
            <a:r>
              <a:t>.</a:t>
            </a:r>
            <a:endParaRPr i="1"/>
          </a:p>
          <a:p>
            <a:pPr lvl="2" marL="1158688" indent="-320488">
              <a:spcBef>
                <a:spcPts val="600"/>
              </a:spcBef>
              <a:buBlip>
                <a:blip r:embed="rId3"/>
              </a:buBlip>
              <a:defRPr sz="2400">
                <a:solidFill>
                  <a:srgbClr val="000000"/>
                </a:solidFill>
                <a:latin typeface="Candara"/>
                <a:ea typeface="Candara"/>
                <a:cs typeface="Candara"/>
                <a:sym typeface="Candara"/>
              </a:defRPr>
            </a:pPr>
            <a:r>
              <a:t>Apache Hadoop est un framework open source permettant de stocker et de traiter efficacement de grands ensembles de données (du gigaoctet au pétaoctet). </a:t>
            </a:r>
          </a:p>
          <a:p>
            <a:pPr lvl="2" marL="1158688" indent="-320488">
              <a:spcBef>
                <a:spcPts val="600"/>
              </a:spcBef>
              <a:buBlip>
                <a:blip r:embed="rId3"/>
              </a:buBlip>
              <a:defRPr sz="2400">
                <a:solidFill>
                  <a:srgbClr val="000000"/>
                </a:solidFill>
                <a:latin typeface="Candara"/>
                <a:ea typeface="Candara"/>
                <a:cs typeface="Candara"/>
                <a:sym typeface="Candara"/>
              </a:defRPr>
            </a:pPr>
            <a:r>
              <a:t>Au lieu d'utiliser un vaste système informatique pour stocker et traiter les données, Hadoop permet de regrouper des machines en clusters pour analyser plus rapidement des ensembles de données volumineux en parallèle.</a:t>
            </a:r>
          </a:p>
          <a:p>
            <a:pPr lvl="2" marL="1158688" indent="-320488">
              <a:spcBef>
                <a:spcPts val="600"/>
              </a:spcBef>
              <a:buBlip>
                <a:blip r:embed="rId3"/>
              </a:buBlip>
              <a:defRPr sz="2400">
                <a:solidFill>
                  <a:srgbClr val="000000"/>
                </a:solidFill>
                <a:latin typeface="Candara"/>
                <a:ea typeface="Candara"/>
                <a:cs typeface="Candara"/>
                <a:sym typeface="Candara"/>
              </a:defRPr>
            </a:pPr>
            <a:r>
              <a:t>HDFS est un système de fichiers distribué qui fonctionne sur du matériel standard ou bas de gamme. </a:t>
            </a:r>
          </a:p>
          <a:p>
            <a:pPr lvl="2" marL="1158688" indent="-320488">
              <a:spcBef>
                <a:spcPts val="600"/>
              </a:spcBef>
              <a:buBlip>
                <a:blip r:embed="rId3"/>
              </a:buBlip>
              <a:defRPr sz="2400">
                <a:solidFill>
                  <a:srgbClr val="000000"/>
                </a:solidFill>
                <a:latin typeface="Candara"/>
                <a:ea typeface="Candara"/>
                <a:cs typeface="Candara"/>
                <a:sym typeface="Candara"/>
              </a:defRPr>
            </a:pPr>
            <a:r>
              <a:t>HDFS offre un meilleur débit de données que les systèmes de fichiers traditionnels, en plus d'une tolérance élevée aux pannes et d'une prise en charge native de grands jeux de données.</a:t>
            </a:r>
          </a:p>
        </p:txBody>
      </p:sp>
      <p:sp>
        <p:nvSpPr>
          <p:cNvPr id="556" name="Numéro de diapositive"/>
          <p:cNvSpPr/>
          <p:nvPr>
            <p:ph type="sldNum" sz="quarter" idx="2"/>
          </p:nvPr>
        </p:nvSpPr>
        <p:spPr>
          <a:xfrm>
            <a:off x="12154894" y="9213850"/>
            <a:ext cx="315715"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La virtualisation système Chapitre 1…"/>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système	</a:t>
            </a:r>
            <a:r>
              <a:rPr sz="3500">
                <a:solidFill>
                  <a:srgbClr val="5B5854"/>
                </a:solidFill>
              </a:rPr>
              <a:t>Chapitre </a:t>
            </a:r>
            <a:r>
              <a:rPr sz="4000">
                <a:solidFill>
                  <a:srgbClr val="5B5854"/>
                </a:solidFill>
              </a:rPr>
              <a:t>1</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1</a:t>
            </a:r>
            <a:r>
              <a:t> - Définitions</a:t>
            </a:r>
          </a:p>
        </p:txBody>
      </p:sp>
      <p:sp>
        <p:nvSpPr>
          <p:cNvPr id="179" name="Machine Virtuelle (VM)…"/>
          <p:cNvSpPr/>
          <p:nvPr>
            <p:ph type="body" idx="1"/>
          </p:nvPr>
        </p:nvSpPr>
        <p:spPr>
          <a:prstGeom prst="rect">
            <a:avLst/>
          </a:prstGeom>
        </p:spPr>
        <p:txBody>
          <a:bodyPr anchor="t"/>
          <a:lstStyle/>
          <a:p>
            <a:pPr marL="410718" indent="-410718" defTabSz="572516">
              <a:spcBef>
                <a:spcPts val="4100"/>
              </a:spcBef>
              <a:buBlip>
                <a:blip r:embed="rId2"/>
              </a:buBlip>
              <a:defRPr sz="3332">
                <a:solidFill>
                  <a:srgbClr val="000000"/>
                </a:solidFill>
                <a:latin typeface="Candara"/>
                <a:ea typeface="Candara"/>
                <a:cs typeface="Candara"/>
                <a:sym typeface="Candara"/>
              </a:defRPr>
            </a:pPr>
            <a:r>
              <a:t>Machine Virtuelle (VM)</a:t>
            </a:r>
          </a:p>
          <a:p>
            <a:pPr lvl="1" marL="724796" indent="-314078" defTabSz="572516">
              <a:spcBef>
                <a:spcPts val="0"/>
              </a:spcBef>
              <a:buBlip>
                <a:blip r:embed="rId2"/>
              </a:buBlip>
              <a:defRPr sz="2548">
                <a:solidFill>
                  <a:srgbClr val="000000"/>
                </a:solidFill>
                <a:latin typeface="Candara"/>
                <a:ea typeface="Candara"/>
                <a:cs typeface="Candara"/>
                <a:sym typeface="Candara"/>
              </a:defRPr>
            </a:pPr>
            <a:r>
              <a:t>Les machines virtuelles sont des instances logicielles complètes d’ordinateurs physiques. </a:t>
            </a:r>
          </a:p>
          <a:p>
            <a:pPr lvl="1" marL="724796" indent="-314078" defTabSz="572516">
              <a:spcBef>
                <a:spcPts val="0"/>
              </a:spcBef>
              <a:buBlip>
                <a:blip r:embed="rId2"/>
              </a:buBlip>
              <a:defRPr sz="2548">
                <a:solidFill>
                  <a:srgbClr val="000000"/>
                </a:solidFill>
                <a:latin typeface="Candara"/>
                <a:ea typeface="Candara"/>
                <a:cs typeface="Candara"/>
                <a:sym typeface="Candara"/>
              </a:defRPr>
            </a:pPr>
            <a:r>
              <a:t>Chaque VM fonctionne :</a:t>
            </a:r>
          </a:p>
          <a:p>
            <a:pPr lvl="2" marL="1135514" indent="-314078" defTabSz="572516">
              <a:spcBef>
                <a:spcPts val="0"/>
              </a:spcBef>
              <a:buBlip>
                <a:blip r:embed="rId2"/>
              </a:buBlip>
              <a:defRPr sz="2548">
                <a:solidFill>
                  <a:srgbClr val="000000"/>
                </a:solidFill>
                <a:latin typeface="Candara"/>
                <a:ea typeface="Candara"/>
                <a:cs typeface="Candara"/>
                <a:sym typeface="Candara"/>
              </a:defRPr>
            </a:pPr>
            <a:r>
              <a:t>sur un hyperviseur (un logiciel de virtualisation)</a:t>
            </a:r>
          </a:p>
          <a:p>
            <a:pPr lvl="2" marL="1135514" indent="-314078" defTabSz="572516">
              <a:spcBef>
                <a:spcPts val="0"/>
              </a:spcBef>
              <a:buBlip>
                <a:blip r:embed="rId2"/>
              </a:buBlip>
              <a:defRPr sz="2548">
                <a:solidFill>
                  <a:srgbClr val="000000"/>
                </a:solidFill>
                <a:latin typeface="Candara"/>
                <a:ea typeface="Candara"/>
                <a:cs typeface="Candara"/>
                <a:sym typeface="Candara"/>
              </a:defRPr>
            </a:pPr>
            <a:r>
              <a:t>dispose de son propre système d’exploitation et de ses applications. </a:t>
            </a:r>
          </a:p>
          <a:p>
            <a:pPr lvl="2" marL="1135514" indent="-314078" defTabSz="572516">
              <a:spcBef>
                <a:spcPts val="0"/>
              </a:spcBef>
              <a:buBlip>
                <a:blip r:embed="rId2"/>
              </a:buBlip>
              <a:defRPr sz="2548">
                <a:solidFill>
                  <a:srgbClr val="000000"/>
                </a:solidFill>
                <a:latin typeface="Candara"/>
                <a:ea typeface="Candara"/>
                <a:cs typeface="Candara"/>
                <a:sym typeface="Candara"/>
              </a:defRPr>
            </a:pPr>
            <a:r>
              <a:t>Cela permet d’exécuter plusieurs systèmes d’exploitation et charges de travail sur un seul serveur physique.</a:t>
            </a:r>
          </a:p>
          <a:p>
            <a:pPr marL="410718" indent="-410718" defTabSz="572516">
              <a:spcBef>
                <a:spcPts val="1700"/>
              </a:spcBef>
              <a:buBlip>
                <a:blip r:embed="rId2"/>
              </a:buBlip>
              <a:defRPr sz="3332">
                <a:solidFill>
                  <a:srgbClr val="000000"/>
                </a:solidFill>
                <a:latin typeface="Candara"/>
                <a:ea typeface="Candara"/>
                <a:cs typeface="Candara"/>
                <a:sym typeface="Candara"/>
              </a:defRPr>
            </a:pPr>
            <a:r>
              <a:t>Conteneur</a:t>
            </a:r>
          </a:p>
          <a:p>
            <a:pPr lvl="1" marL="724796" indent="-314078" defTabSz="572516">
              <a:spcBef>
                <a:spcPts val="0"/>
              </a:spcBef>
              <a:buBlip>
                <a:blip r:embed="rId2"/>
              </a:buBlip>
              <a:defRPr sz="2548">
                <a:solidFill>
                  <a:srgbClr val="000000"/>
                </a:solidFill>
                <a:latin typeface="Candara"/>
                <a:ea typeface="Candara"/>
                <a:cs typeface="Candara"/>
                <a:sym typeface="Candara"/>
              </a:defRPr>
            </a:pPr>
            <a:r>
              <a:t>La virtualisation au niveau du système d'exploitation est un paradigme de système d'exploitation (SE) dans lequel le noyau permet l'existence de plusieurs instances d'espace utilisateur isolées, appelées </a:t>
            </a:r>
            <a:r>
              <a:rPr b="1"/>
              <a:t>conteneurs</a:t>
            </a:r>
            <a:r>
              <a:t>.</a:t>
            </a:r>
          </a:p>
          <a:p>
            <a:pPr lvl="1" marL="724796" indent="-314078" defTabSz="572516">
              <a:spcBef>
                <a:spcPts val="0"/>
              </a:spcBef>
              <a:buBlip>
                <a:blip r:embed="rId2"/>
              </a:buBlip>
              <a:defRPr sz="2548">
                <a:solidFill>
                  <a:srgbClr val="000000"/>
                </a:solidFill>
                <a:latin typeface="Candara"/>
                <a:ea typeface="Candara"/>
                <a:cs typeface="Candara"/>
                <a:sym typeface="Candara"/>
              </a:defRPr>
            </a:pPr>
            <a:r>
              <a:t>Exemples : LXC, Solaris containers, Docker, Podman, OpenVZ</a:t>
            </a:r>
          </a:p>
        </p:txBody>
      </p:sp>
      <p:sp>
        <p:nvSpPr>
          <p:cNvPr id="180" name="Numéro de diapositive"/>
          <p:cNvSpPr/>
          <p:nvPr>
            <p:ph type="sldNum" sz="quarter" idx="2"/>
          </p:nvPr>
        </p:nvSpPr>
        <p:spPr>
          <a:xfrm>
            <a:off x="12201626" y="9213850"/>
            <a:ext cx="22225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0" name="La virtualisation de stockage Chapitre 4…"/>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de stockage	</a:t>
            </a:r>
            <a:r>
              <a:rPr sz="3500">
                <a:solidFill>
                  <a:srgbClr val="5B5854"/>
                </a:solidFill>
              </a:rPr>
              <a:t>Chapitre </a:t>
            </a:r>
            <a:r>
              <a:rPr sz="4000">
                <a:solidFill>
                  <a:srgbClr val="5B5854"/>
                </a:solidFill>
              </a:rPr>
              <a:t>4</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7</a:t>
            </a:r>
            <a:r>
              <a:t> - Fournisseurs et solutions </a:t>
            </a:r>
          </a:p>
        </p:txBody>
      </p:sp>
      <p:sp>
        <p:nvSpPr>
          <p:cNvPr id="561" name="Exemples de fournisseurs et solutions…"/>
          <p:cNvSpPr/>
          <p:nvPr>
            <p:ph type="body" idx="1"/>
          </p:nvPr>
        </p:nvSpPr>
        <p:spPr>
          <a:xfrm>
            <a:off x="508000" y="3032123"/>
            <a:ext cx="11988800" cy="5727701"/>
          </a:xfrm>
          <a:prstGeom prst="rect">
            <a:avLst/>
          </a:prstGeom>
        </p:spPr>
        <p:txBody>
          <a:bodyPr anchor="t"/>
          <a:lstStyle/>
          <a:p>
            <a:pPr marL="317283" indent="-317283" defTabSz="578358">
              <a:spcBef>
                <a:spcPts val="500"/>
              </a:spcBef>
              <a:buBlip>
                <a:blip r:embed="rId3"/>
              </a:buBlip>
              <a:defRPr sz="3366">
                <a:solidFill>
                  <a:srgbClr val="000000"/>
                </a:solidFill>
                <a:latin typeface="Candara"/>
                <a:ea typeface="Candara"/>
                <a:cs typeface="Candara"/>
                <a:sym typeface="Candara"/>
              </a:defRPr>
            </a:pPr>
            <a:r>
              <a:t>Exemples de fournisseurs et solutions</a:t>
            </a:r>
          </a:p>
          <a:p>
            <a:pPr lvl="1" marL="732192" indent="-317283" defTabSz="578358">
              <a:spcBef>
                <a:spcPts val="500"/>
              </a:spcBef>
              <a:buBlip>
                <a:blip r:embed="rId3"/>
              </a:buBlip>
              <a:defRPr sz="2574">
                <a:solidFill>
                  <a:srgbClr val="000000"/>
                </a:solidFill>
                <a:latin typeface="Candara"/>
                <a:ea typeface="Candara"/>
                <a:cs typeface="Candara"/>
                <a:sym typeface="Candara"/>
              </a:defRPr>
            </a:pPr>
            <a:r>
              <a:rPr b="1" u="sng">
                <a:solidFill>
                  <a:schemeClr val="accent3">
                    <a:hueOff val="929958"/>
                    <a:satOff val="10247"/>
                    <a:lumOff val="-24509"/>
                  </a:schemeClr>
                </a:solidFill>
                <a:hlinkClick r:id="rId4" invalidUrl="" action="" tgtFrame="" tooltip="" history="1" highlightClick="0" endSnd="0"/>
              </a:rPr>
              <a:t>DataCore SANsymphony</a:t>
            </a:r>
            <a:r>
              <a:t> : </a:t>
            </a:r>
          </a:p>
          <a:p>
            <a:pPr lvl="2" marL="1147101" indent="-317283" defTabSz="578358">
              <a:spcBef>
                <a:spcPts val="500"/>
              </a:spcBef>
              <a:buBlip>
                <a:blip r:embed="rId3"/>
              </a:buBlip>
              <a:defRPr sz="2376">
                <a:solidFill>
                  <a:srgbClr val="000000"/>
                </a:solidFill>
                <a:latin typeface="Candara"/>
                <a:ea typeface="Candara"/>
                <a:cs typeface="Candara"/>
                <a:sym typeface="Candara"/>
              </a:defRPr>
            </a:pPr>
            <a:r>
              <a:t>Pionnier dans le domaine, permet de placer une couche de virtualisation évolutive sur les infrastructures de stockage existantes.</a:t>
            </a:r>
          </a:p>
          <a:p>
            <a:pPr lvl="1" marL="732192" indent="-317283" defTabSz="578358">
              <a:spcBef>
                <a:spcPts val="500"/>
              </a:spcBef>
              <a:buBlip>
                <a:blip r:embed="rId3"/>
              </a:buBlip>
              <a:defRPr sz="2574">
                <a:solidFill>
                  <a:srgbClr val="000000"/>
                </a:solidFill>
                <a:latin typeface="Candara"/>
                <a:ea typeface="Candara"/>
                <a:cs typeface="Candara"/>
                <a:sym typeface="Candara"/>
              </a:defRPr>
            </a:pPr>
            <a:r>
              <a:rPr b="1" u="sng">
                <a:solidFill>
                  <a:schemeClr val="accent3">
                    <a:hueOff val="929958"/>
                    <a:satOff val="10247"/>
                    <a:lumOff val="-24509"/>
                  </a:schemeClr>
                </a:solidFill>
                <a:hlinkClick r:id="rId5" invalidUrl="" action="" tgtFrame="" tooltip="" history="1" highlightClick="0" endSnd="0"/>
              </a:rPr>
              <a:t>HPE GreenLake Cloud</a:t>
            </a:r>
            <a:r>
              <a:t> : </a:t>
            </a:r>
          </a:p>
          <a:p>
            <a:pPr lvl="2" marL="1147101" indent="-317283" defTabSz="578358">
              <a:spcBef>
                <a:spcPts val="500"/>
              </a:spcBef>
              <a:buBlip>
                <a:blip r:embed="rId3"/>
              </a:buBlip>
              <a:defRPr sz="2376">
                <a:solidFill>
                  <a:srgbClr val="000000"/>
                </a:solidFill>
                <a:latin typeface="Candara"/>
                <a:ea typeface="Candara"/>
                <a:cs typeface="Candara"/>
                <a:sym typeface="Candara"/>
              </a:defRPr>
            </a:pPr>
            <a:r>
              <a:t>Solution de cloud hybride qui offre des services de stockage avancés avec sa plateforme </a:t>
            </a:r>
            <a:r>
              <a:rPr i="1"/>
              <a:t>Edge to Cloud</a:t>
            </a:r>
            <a:r>
              <a:t>, proposant du stockage à la demande à l'échelle de l'entreprise.</a:t>
            </a:r>
          </a:p>
          <a:p>
            <a:pPr lvl="1" marL="732192" indent="-317283" defTabSz="578358">
              <a:spcBef>
                <a:spcPts val="500"/>
              </a:spcBef>
              <a:buBlip>
                <a:blip r:embed="rId3"/>
              </a:buBlip>
              <a:defRPr sz="2574">
                <a:solidFill>
                  <a:srgbClr val="000000"/>
                </a:solidFill>
                <a:latin typeface="Candara"/>
                <a:ea typeface="Candara"/>
                <a:cs typeface="Candara"/>
                <a:sym typeface="Candara"/>
              </a:defRPr>
            </a:pPr>
            <a:r>
              <a:rPr b="1" u="sng">
                <a:solidFill>
                  <a:schemeClr val="accent3">
                    <a:hueOff val="929958"/>
                    <a:satOff val="10247"/>
                    <a:lumOff val="-24509"/>
                  </a:schemeClr>
                </a:solidFill>
                <a:hlinkClick r:id="rId6" invalidUrl="" action="" tgtFrame="" tooltip="" history="1" highlightClick="0" endSnd="0"/>
              </a:rPr>
              <a:t>IBM SVC </a:t>
            </a:r>
            <a:r>
              <a:t>(</a:t>
            </a:r>
            <a:r>
              <a:rPr i="1"/>
              <a:t>SAN Volume Controller</a:t>
            </a:r>
            <a:r>
              <a:t>) : </a:t>
            </a:r>
          </a:p>
          <a:p>
            <a:pPr lvl="2" marL="1147101" indent="-317283" defTabSz="578358">
              <a:spcBef>
                <a:spcPts val="500"/>
              </a:spcBef>
              <a:buBlip>
                <a:blip r:embed="rId3"/>
              </a:buBlip>
              <a:defRPr sz="2376">
                <a:solidFill>
                  <a:srgbClr val="000000"/>
                </a:solidFill>
                <a:latin typeface="Candara"/>
                <a:ea typeface="Candara"/>
                <a:cs typeface="Candara"/>
                <a:sym typeface="Candara"/>
              </a:defRPr>
            </a:pPr>
            <a:r>
              <a:t>Dispositif de virtualisation du stockage en bloc qui appartient à la famille de produits IBM System Storage. SVC met en œuvre une couche de virtualisation dans un SAN.</a:t>
            </a:r>
          </a:p>
          <a:p>
            <a:pPr lvl="2" marL="1147101" indent="-317283" defTabSz="578358">
              <a:spcBef>
                <a:spcPts val="500"/>
              </a:spcBef>
              <a:buBlip>
                <a:blip r:embed="rId3"/>
              </a:buBlip>
              <a:defRPr sz="2376">
                <a:solidFill>
                  <a:srgbClr val="000000"/>
                </a:solidFill>
                <a:latin typeface="Candara"/>
                <a:ea typeface="Candara"/>
                <a:cs typeface="Candara"/>
                <a:sym typeface="Candara"/>
              </a:defRPr>
            </a:pPr>
            <a:r>
              <a:t>Propose des fonctionnalités d'auto-tiering, de cache en lecture et écriture, et de thin provisioning.</a:t>
            </a:r>
          </a:p>
        </p:txBody>
      </p:sp>
      <p:sp>
        <p:nvSpPr>
          <p:cNvPr id="562" name="Numéro de diapositive"/>
          <p:cNvSpPr/>
          <p:nvPr>
            <p:ph type="sldNum" sz="quarter" idx="2"/>
          </p:nvPr>
        </p:nvSpPr>
        <p:spPr>
          <a:xfrm>
            <a:off x="12145766" y="9213850"/>
            <a:ext cx="33397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6" name="La virtualisation de stockage Chapitre 4…"/>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de stockage	</a:t>
            </a:r>
            <a:r>
              <a:rPr sz="3500">
                <a:solidFill>
                  <a:srgbClr val="5B5854"/>
                </a:solidFill>
              </a:rPr>
              <a:t>Chapitre </a:t>
            </a:r>
            <a:r>
              <a:rPr sz="4000">
                <a:solidFill>
                  <a:srgbClr val="5B5854"/>
                </a:solidFill>
              </a:rPr>
              <a:t>4</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7</a:t>
            </a:r>
            <a:r>
              <a:t> - Fournisseurs et solutions </a:t>
            </a:r>
          </a:p>
        </p:txBody>
      </p:sp>
      <p:sp>
        <p:nvSpPr>
          <p:cNvPr id="567" name="Exemples de fournisseurs et solutions…"/>
          <p:cNvSpPr/>
          <p:nvPr>
            <p:ph type="body" idx="1"/>
          </p:nvPr>
        </p:nvSpPr>
        <p:spPr>
          <a:xfrm>
            <a:off x="508000" y="3032123"/>
            <a:ext cx="11988800" cy="5727701"/>
          </a:xfrm>
          <a:prstGeom prst="rect">
            <a:avLst/>
          </a:prstGeom>
        </p:spPr>
        <p:txBody>
          <a:bodyPr anchor="t"/>
          <a:lstStyle/>
          <a:p>
            <a:pPr marL="320488" indent="-320488">
              <a:spcBef>
                <a:spcPts val="600"/>
              </a:spcBef>
              <a:buBlip>
                <a:blip r:embed="rId3"/>
              </a:buBlip>
              <a:defRPr>
                <a:solidFill>
                  <a:srgbClr val="000000"/>
                </a:solidFill>
                <a:latin typeface="Candara"/>
                <a:ea typeface="Candara"/>
                <a:cs typeface="Candara"/>
                <a:sym typeface="Candara"/>
              </a:defRPr>
            </a:pPr>
            <a:r>
              <a:t>Exemples de fournisseurs et solutions</a:t>
            </a:r>
          </a:p>
          <a:p>
            <a:pPr lvl="1" marL="739588" indent="-320488">
              <a:spcBef>
                <a:spcPts val="600"/>
              </a:spcBef>
              <a:buBlip>
                <a:blip r:embed="rId3"/>
              </a:buBlip>
              <a:defRPr sz="2600">
                <a:solidFill>
                  <a:srgbClr val="000000"/>
                </a:solidFill>
                <a:latin typeface="Candara"/>
                <a:ea typeface="Candara"/>
                <a:cs typeface="Candara"/>
                <a:sym typeface="Candara"/>
              </a:defRPr>
            </a:pPr>
            <a:r>
              <a:t>Dell </a:t>
            </a:r>
            <a:r>
              <a:rPr b="1" u="sng">
                <a:solidFill>
                  <a:schemeClr val="accent3">
                    <a:hueOff val="929958"/>
                    <a:satOff val="10247"/>
                    <a:lumOff val="-24509"/>
                  </a:schemeClr>
                </a:solidFill>
                <a:hlinkClick r:id="rId4" invalidUrl="" action="" tgtFrame="" tooltip="" history="1" highlightClick="0" endSnd="0"/>
              </a:rPr>
              <a:t>EMC VPLEX</a:t>
            </a:r>
            <a:r>
              <a:t> : </a:t>
            </a:r>
          </a:p>
          <a:p>
            <a:pPr lvl="2" marL="1158688" indent="-320488">
              <a:spcBef>
                <a:spcPts val="600"/>
              </a:spcBef>
              <a:buBlip>
                <a:blip r:embed="rId3"/>
              </a:buBlip>
              <a:defRPr sz="2400">
                <a:solidFill>
                  <a:srgbClr val="000000"/>
                </a:solidFill>
                <a:latin typeface="Candara"/>
                <a:ea typeface="Candara"/>
                <a:cs typeface="Candara"/>
                <a:sym typeface="Candara"/>
              </a:defRPr>
            </a:pPr>
            <a:r>
              <a:t>Implémente une virtualisation du stockage distribuée sur plusieurs sites.</a:t>
            </a:r>
          </a:p>
          <a:p>
            <a:pPr lvl="1" marL="739588" indent="-320488">
              <a:spcBef>
                <a:spcPts val="600"/>
              </a:spcBef>
              <a:buBlip>
                <a:blip r:embed="rId3"/>
              </a:buBlip>
              <a:defRPr sz="2600">
                <a:solidFill>
                  <a:srgbClr val="000000"/>
                </a:solidFill>
                <a:latin typeface="Candara"/>
                <a:ea typeface="Candara"/>
                <a:cs typeface="Candara"/>
                <a:sym typeface="Candara"/>
              </a:defRPr>
            </a:pPr>
            <a:r>
              <a:rPr b="1" u="sng">
                <a:solidFill>
                  <a:schemeClr val="accent3">
                    <a:hueOff val="929958"/>
                    <a:satOff val="10247"/>
                    <a:lumOff val="-24509"/>
                  </a:schemeClr>
                </a:solidFill>
                <a:hlinkClick r:id="rId5" invalidUrl="" action="" tgtFrame="" tooltip="" history="1" highlightClick="0" endSnd="0"/>
              </a:rPr>
              <a:t>NetApp ONTAP</a:t>
            </a:r>
            <a:r>
              <a:t> : </a:t>
            </a:r>
          </a:p>
          <a:p>
            <a:pPr lvl="2" marL="1158688" indent="-320488">
              <a:spcBef>
                <a:spcPts val="600"/>
              </a:spcBef>
              <a:buBlip>
                <a:blip r:embed="rId3"/>
              </a:buBlip>
              <a:defRPr sz="2400">
                <a:solidFill>
                  <a:srgbClr val="000000"/>
                </a:solidFill>
                <a:latin typeface="Candara"/>
                <a:ea typeface="Candara"/>
                <a:cs typeface="Candara"/>
                <a:sym typeface="Candara"/>
              </a:defRPr>
            </a:pPr>
            <a:r>
              <a:t>Une plateforme offrant une haute disponibilité, des performances élevées et une scalabilité linéaire grâce à sa technologie de clusterisation.</a:t>
            </a:r>
          </a:p>
          <a:p>
            <a:pPr lvl="1" marL="739588" indent="-320488">
              <a:spcBef>
                <a:spcPts val="600"/>
              </a:spcBef>
              <a:buBlip>
                <a:blip r:embed="rId3"/>
              </a:buBlip>
              <a:defRPr sz="2600">
                <a:solidFill>
                  <a:srgbClr val="000000"/>
                </a:solidFill>
                <a:latin typeface="Candara"/>
                <a:ea typeface="Candara"/>
                <a:cs typeface="Candara"/>
                <a:sym typeface="Candara"/>
              </a:defRPr>
            </a:pPr>
            <a:r>
              <a:t>Microsoft</a:t>
            </a:r>
            <a:r>
              <a:rPr b="1"/>
              <a:t> </a:t>
            </a:r>
            <a:r>
              <a:rPr b="1" u="sng">
                <a:solidFill>
                  <a:schemeClr val="accent3">
                    <a:hueOff val="929958"/>
                    <a:satOff val="10247"/>
                    <a:lumOff val="-24509"/>
                  </a:schemeClr>
                </a:solidFill>
                <a:hlinkClick r:id="rId6" invalidUrl="" action="" tgtFrame="" tooltip="" history="1" highlightClick="0" endSnd="0"/>
              </a:rPr>
              <a:t>Azure Local</a:t>
            </a:r>
            <a:r>
              <a:rPr b="1"/>
              <a:t> (ex Azure Stack HCI)</a:t>
            </a:r>
            <a:r>
              <a:t> : </a:t>
            </a:r>
          </a:p>
          <a:p>
            <a:pPr lvl="2" marL="1158688" indent="-320488">
              <a:spcBef>
                <a:spcPts val="600"/>
              </a:spcBef>
              <a:buBlip>
                <a:blip r:embed="rId3"/>
              </a:buBlip>
              <a:defRPr sz="2400">
                <a:solidFill>
                  <a:srgbClr val="000000"/>
                </a:solidFill>
                <a:latin typeface="Candara"/>
                <a:ea typeface="Candara"/>
                <a:cs typeface="Candara"/>
                <a:sym typeface="Candara"/>
              </a:defRPr>
            </a:pPr>
            <a:r>
              <a:t>Une solution hyperconvergée permettant de moderniser l'infrastructure des centres de données tout en s'intégrant avec les services cloud Azure.</a:t>
            </a:r>
          </a:p>
          <a:p>
            <a:pPr lvl="1" marL="739588" indent="-320488">
              <a:spcBef>
                <a:spcPts val="600"/>
              </a:spcBef>
              <a:buBlip>
                <a:blip r:embed="rId3"/>
              </a:buBlip>
              <a:defRPr sz="2600">
                <a:solidFill>
                  <a:srgbClr val="000000"/>
                </a:solidFill>
                <a:latin typeface="Candara"/>
                <a:ea typeface="Candara"/>
                <a:cs typeface="Candara"/>
                <a:sym typeface="Candara"/>
              </a:defRPr>
            </a:pPr>
            <a:r>
              <a:rPr b="1" u="sng">
                <a:solidFill>
                  <a:schemeClr val="accent3">
                    <a:hueOff val="929958"/>
                    <a:satOff val="10247"/>
                    <a:lumOff val="-24509"/>
                  </a:schemeClr>
                </a:solidFill>
                <a:hlinkClick r:id="rId7" invalidUrl="" action="" tgtFrame="" tooltip="" history="1" highlightClick="0" endSnd="0"/>
              </a:rPr>
              <a:t>VMware vSAN</a:t>
            </a:r>
            <a:r>
              <a:t> : </a:t>
            </a:r>
          </a:p>
          <a:p>
            <a:pPr lvl="2" marL="1158688" indent="-320488">
              <a:spcBef>
                <a:spcPts val="600"/>
              </a:spcBef>
              <a:buBlip>
                <a:blip r:embed="rId3"/>
              </a:buBlip>
              <a:defRPr sz="2400">
                <a:solidFill>
                  <a:srgbClr val="000000"/>
                </a:solidFill>
                <a:latin typeface="Candara"/>
                <a:ea typeface="Candara"/>
                <a:cs typeface="Candara"/>
                <a:sym typeface="Candara"/>
              </a:defRPr>
            </a:pPr>
            <a:r>
              <a:t>Solution de virtualisation de stockage entièrement intégrée dans l'infrastructure VMware. </a:t>
            </a:r>
          </a:p>
        </p:txBody>
      </p:sp>
      <p:sp>
        <p:nvSpPr>
          <p:cNvPr id="568" name="Numéro de diapositive"/>
          <p:cNvSpPr/>
          <p:nvPr>
            <p:ph type="sldNum" sz="quarter" idx="2"/>
          </p:nvPr>
        </p:nvSpPr>
        <p:spPr>
          <a:xfrm>
            <a:off x="12164717" y="9213850"/>
            <a:ext cx="296069"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2" name="La virtualisation de stockage Chapitre 4…"/>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de stockage	</a:t>
            </a:r>
            <a:r>
              <a:rPr sz="3500">
                <a:solidFill>
                  <a:srgbClr val="5B5854"/>
                </a:solidFill>
              </a:rPr>
              <a:t>Chapitre </a:t>
            </a:r>
            <a:r>
              <a:rPr sz="4000">
                <a:solidFill>
                  <a:srgbClr val="5B5854"/>
                </a:solidFill>
              </a:rPr>
              <a:t>4</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7</a:t>
            </a:r>
            <a:r>
              <a:t> - Fournisseurs et solutions </a:t>
            </a:r>
          </a:p>
        </p:txBody>
      </p:sp>
      <p:sp>
        <p:nvSpPr>
          <p:cNvPr id="573" name="Exemples de fournisseurs et solutions…"/>
          <p:cNvSpPr/>
          <p:nvPr>
            <p:ph type="body" idx="1"/>
          </p:nvPr>
        </p:nvSpPr>
        <p:spPr>
          <a:xfrm>
            <a:off x="508000" y="3032123"/>
            <a:ext cx="11988800" cy="5727701"/>
          </a:xfrm>
          <a:prstGeom prst="rect">
            <a:avLst/>
          </a:prstGeom>
        </p:spPr>
        <p:txBody>
          <a:bodyPr anchor="t"/>
          <a:lstStyle/>
          <a:p>
            <a:pPr marL="301258" indent="-301258" defTabSz="549148">
              <a:spcBef>
                <a:spcPts val="500"/>
              </a:spcBef>
              <a:buBlip>
                <a:blip r:embed="rId2"/>
              </a:buBlip>
              <a:defRPr sz="3196">
                <a:solidFill>
                  <a:srgbClr val="000000"/>
                </a:solidFill>
                <a:latin typeface="Candara"/>
                <a:ea typeface="Candara"/>
                <a:cs typeface="Candara"/>
                <a:sym typeface="Candara"/>
              </a:defRPr>
            </a:pPr>
            <a:r>
              <a:t>Exemples de fournisseurs et solutions</a:t>
            </a:r>
          </a:p>
          <a:p>
            <a:pPr lvl="1" marL="695212" indent="-301258" defTabSz="549148">
              <a:spcBef>
                <a:spcPts val="500"/>
              </a:spcBef>
              <a:buBlip>
                <a:blip r:embed="rId2"/>
              </a:buBlip>
              <a:defRPr sz="2444">
                <a:solidFill>
                  <a:srgbClr val="000000"/>
                </a:solidFill>
                <a:latin typeface="Candara"/>
                <a:ea typeface="Candara"/>
                <a:cs typeface="Candara"/>
                <a:sym typeface="Candara"/>
              </a:defRPr>
            </a:pPr>
            <a:r>
              <a:rPr b="1" u="sng">
                <a:solidFill>
                  <a:schemeClr val="accent3">
                    <a:hueOff val="929958"/>
                    <a:satOff val="10247"/>
                    <a:lumOff val="-24509"/>
                  </a:schemeClr>
                </a:solidFill>
                <a:hlinkClick r:id="rId3" invalidUrl="" action="" tgtFrame="" tooltip="" history="1" highlightClick="0" endSnd="0"/>
              </a:rPr>
              <a:t>Nutanix Cloud Infrastructure</a:t>
            </a:r>
            <a:r>
              <a:t> : </a:t>
            </a:r>
          </a:p>
          <a:p>
            <a:pPr lvl="2" marL="1089166" indent="-301258" defTabSz="549148">
              <a:spcBef>
                <a:spcPts val="500"/>
              </a:spcBef>
              <a:buBlip>
                <a:blip r:embed="rId2"/>
              </a:buBlip>
              <a:defRPr sz="2444">
                <a:solidFill>
                  <a:srgbClr val="000000"/>
                </a:solidFill>
                <a:latin typeface="Candara"/>
                <a:ea typeface="Candara"/>
                <a:cs typeface="Candara"/>
                <a:sym typeface="Candara"/>
              </a:defRPr>
            </a:pPr>
            <a:r>
              <a:t>Solution d'hyperconvergence simplifiant la gestion des infrastructures IT en intégrant calcul, stockage et mise en réseau. </a:t>
            </a:r>
          </a:p>
          <a:p>
            <a:pPr lvl="1" marL="695212" indent="-301258" defTabSz="549148">
              <a:spcBef>
                <a:spcPts val="500"/>
              </a:spcBef>
              <a:buBlip>
                <a:blip r:embed="rId2"/>
              </a:buBlip>
              <a:defRPr sz="2444">
                <a:solidFill>
                  <a:srgbClr val="000000"/>
                </a:solidFill>
                <a:latin typeface="Candara"/>
                <a:ea typeface="Candara"/>
                <a:cs typeface="Candara"/>
                <a:sym typeface="Candara"/>
              </a:defRPr>
            </a:pPr>
            <a:r>
              <a:rPr b="1"/>
              <a:t>Cisco HyperFlex </a:t>
            </a:r>
            <a:r>
              <a:t>: abandonné par Cisco au profit de </a:t>
            </a:r>
            <a:r>
              <a:rPr i="1"/>
              <a:t>Cisco Compute Hyperconverged with Nutanix.</a:t>
            </a:r>
          </a:p>
          <a:p>
            <a:pPr lvl="1" marL="695212" indent="-301258" defTabSz="549148">
              <a:spcBef>
                <a:spcPts val="500"/>
              </a:spcBef>
              <a:buBlip>
                <a:blip r:embed="rId2"/>
              </a:buBlip>
              <a:defRPr sz="2444">
                <a:solidFill>
                  <a:srgbClr val="000000"/>
                </a:solidFill>
                <a:latin typeface="Candara"/>
                <a:ea typeface="Candara"/>
                <a:cs typeface="Candara"/>
                <a:sym typeface="Candara"/>
              </a:defRPr>
            </a:pPr>
            <a:r>
              <a:rPr b="1" u="sng">
                <a:solidFill>
                  <a:schemeClr val="accent3">
                    <a:hueOff val="929958"/>
                    <a:satOff val="10247"/>
                    <a:lumOff val="-24509"/>
                  </a:schemeClr>
                </a:solidFill>
                <a:hlinkClick r:id="rId4" invalidUrl="" action="" tgtFrame="" tooltip="" history="1" highlightClick="0" endSnd="0"/>
              </a:rPr>
              <a:t>HPE Alletra dHCI</a:t>
            </a:r>
            <a:r>
              <a:t> : </a:t>
            </a:r>
          </a:p>
          <a:p>
            <a:pPr lvl="2" marL="1089166" indent="-301258" defTabSz="549148">
              <a:spcBef>
                <a:spcPts val="500"/>
              </a:spcBef>
              <a:buBlip>
                <a:blip r:embed="rId2"/>
              </a:buBlip>
              <a:defRPr sz="2444">
                <a:solidFill>
                  <a:srgbClr val="000000"/>
                </a:solidFill>
                <a:latin typeface="Candara"/>
                <a:ea typeface="Candara"/>
                <a:cs typeface="Candara"/>
                <a:sym typeface="Candara"/>
              </a:defRPr>
            </a:pPr>
            <a:r>
              <a:t>Solution d'hyperconvergence conçue pour transformer et simplifier la gestion des infrastructures IT.</a:t>
            </a:r>
          </a:p>
          <a:p>
            <a:pPr lvl="1" marL="695212" indent="-301258" defTabSz="549148">
              <a:spcBef>
                <a:spcPts val="500"/>
              </a:spcBef>
              <a:buBlip>
                <a:blip r:embed="rId2"/>
              </a:buBlip>
              <a:defRPr sz="2444">
                <a:solidFill>
                  <a:srgbClr val="000000"/>
                </a:solidFill>
                <a:latin typeface="Candara"/>
                <a:ea typeface="Candara"/>
                <a:cs typeface="Candara"/>
                <a:sym typeface="Candara"/>
              </a:defRPr>
            </a:pPr>
            <a:r>
              <a:t>IBM</a:t>
            </a:r>
            <a:r>
              <a:rPr b="1"/>
              <a:t> </a:t>
            </a:r>
            <a:r>
              <a:rPr u="sng">
                <a:solidFill>
                  <a:schemeClr val="accent3">
                    <a:hueOff val="929958"/>
                    <a:satOff val="10247"/>
                    <a:lumOff val="-24509"/>
                  </a:schemeClr>
                </a:solidFill>
                <a:hlinkClick r:id="rId5" invalidUrl="" action="" tgtFrame="" tooltip="" history="1" highlightClick="0" endSnd="0"/>
              </a:rPr>
              <a:t>Spectrum Virtualize for Public Cloud</a:t>
            </a:r>
            <a:r>
              <a:t> : </a:t>
            </a:r>
          </a:p>
          <a:p>
            <a:pPr lvl="2" marL="1089166" indent="-301258" defTabSz="549148">
              <a:spcBef>
                <a:spcPts val="500"/>
              </a:spcBef>
              <a:buBlip>
                <a:blip r:embed="rId2"/>
              </a:buBlip>
              <a:defRPr sz="2444">
                <a:solidFill>
                  <a:srgbClr val="000000"/>
                </a:solidFill>
                <a:latin typeface="Candara"/>
                <a:ea typeface="Candara"/>
                <a:cs typeface="Candara"/>
                <a:sym typeface="Candara"/>
              </a:defRPr>
            </a:pPr>
            <a:r>
              <a:t>Permet de répliquer ou de migrer des données sur des systèmes de stockage hétérogènes entre les installations sur site et IBM Cloud, Amazon Web Services ou Microsoft Azure.</a:t>
            </a:r>
          </a:p>
        </p:txBody>
      </p:sp>
      <p:sp>
        <p:nvSpPr>
          <p:cNvPr id="574" name="Numéro de diapositive"/>
          <p:cNvSpPr/>
          <p:nvPr>
            <p:ph type="sldNum" sz="quarter" idx="2"/>
          </p:nvPr>
        </p:nvSpPr>
        <p:spPr>
          <a:xfrm>
            <a:off x="12155787" y="9213850"/>
            <a:ext cx="313929"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6" name="La virtualisation de stockage Chapitre 4…"/>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de stockage	</a:t>
            </a:r>
            <a:r>
              <a:rPr sz="3500">
                <a:solidFill>
                  <a:srgbClr val="5B5854"/>
                </a:solidFill>
              </a:rPr>
              <a:t>Chapitre </a:t>
            </a:r>
            <a:r>
              <a:rPr sz="4000">
                <a:solidFill>
                  <a:srgbClr val="5B5854"/>
                </a:solidFill>
              </a:rPr>
              <a:t>4</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7</a:t>
            </a:r>
            <a:r>
              <a:t> - Fournisseurs et solutions </a:t>
            </a:r>
          </a:p>
        </p:txBody>
      </p:sp>
      <p:sp>
        <p:nvSpPr>
          <p:cNvPr id="577" name="Exemples de fournisseurs et solutions…"/>
          <p:cNvSpPr/>
          <p:nvPr>
            <p:ph type="body" idx="1"/>
          </p:nvPr>
        </p:nvSpPr>
        <p:spPr>
          <a:xfrm>
            <a:off x="508000" y="3032123"/>
            <a:ext cx="11988800" cy="5727701"/>
          </a:xfrm>
          <a:prstGeom prst="rect">
            <a:avLst/>
          </a:prstGeom>
        </p:spPr>
        <p:txBody>
          <a:bodyPr anchor="t"/>
          <a:lstStyle/>
          <a:p>
            <a:pPr marL="320488" indent="-320488">
              <a:spcBef>
                <a:spcPts val="600"/>
              </a:spcBef>
              <a:buBlip>
                <a:blip r:embed="rId2"/>
              </a:buBlip>
              <a:defRPr>
                <a:solidFill>
                  <a:srgbClr val="000000"/>
                </a:solidFill>
                <a:latin typeface="Candara"/>
                <a:ea typeface="Candara"/>
                <a:cs typeface="Candara"/>
                <a:sym typeface="Candara"/>
              </a:defRPr>
            </a:pPr>
            <a:r>
              <a:t>Exemples de fournisseurs et solutions</a:t>
            </a:r>
          </a:p>
          <a:p>
            <a:pPr lvl="1" marL="739588" indent="-320488">
              <a:spcBef>
                <a:spcPts val="600"/>
              </a:spcBef>
              <a:buBlip>
                <a:blip r:embed="rId2"/>
              </a:buBlip>
              <a:defRPr sz="2600">
                <a:solidFill>
                  <a:srgbClr val="000000"/>
                </a:solidFill>
                <a:latin typeface="Candara"/>
                <a:ea typeface="Candara"/>
                <a:cs typeface="Candara"/>
                <a:sym typeface="Candara"/>
              </a:defRPr>
            </a:pPr>
            <a:r>
              <a:rPr b="1" u="sng">
                <a:solidFill>
                  <a:schemeClr val="accent3">
                    <a:hueOff val="929958"/>
                    <a:satOff val="10247"/>
                    <a:lumOff val="-24509"/>
                  </a:schemeClr>
                </a:solidFill>
                <a:hlinkClick r:id="rId3" invalidUrl="" action="" tgtFrame="" tooltip="" history="1" highlightClick="0" endSnd="0"/>
              </a:rPr>
              <a:t>Starwind HCA</a:t>
            </a:r>
            <a:r>
              <a:t> : </a:t>
            </a:r>
          </a:p>
          <a:p>
            <a:pPr lvl="2" marL="1158688" indent="-320488">
              <a:spcBef>
                <a:spcPts val="600"/>
              </a:spcBef>
              <a:buBlip>
                <a:blip r:embed="rId2"/>
              </a:buBlip>
              <a:defRPr sz="2600">
                <a:solidFill>
                  <a:srgbClr val="000000"/>
                </a:solidFill>
                <a:latin typeface="Candara"/>
                <a:ea typeface="Candara"/>
                <a:cs typeface="Candara"/>
                <a:sym typeface="Candara"/>
              </a:defRPr>
            </a:pPr>
            <a:r>
              <a:t>Une solution de stockage hyperconvergée qui consolide les besoins de stockage et de virtualisation</a:t>
            </a:r>
          </a:p>
          <a:p>
            <a:pPr lvl="1" marL="739588" indent="-320488">
              <a:spcBef>
                <a:spcPts val="600"/>
              </a:spcBef>
              <a:buBlip>
                <a:blip r:embed="rId2"/>
              </a:buBlip>
              <a:defRPr sz="2600">
                <a:solidFill>
                  <a:srgbClr val="000000"/>
                </a:solidFill>
                <a:latin typeface="Candara"/>
                <a:ea typeface="Candara"/>
                <a:cs typeface="Candara"/>
                <a:sym typeface="Candara"/>
              </a:defRPr>
            </a:pPr>
            <a:r>
              <a:t>Google </a:t>
            </a:r>
            <a:r>
              <a:rPr b="1" u="sng">
                <a:solidFill>
                  <a:schemeClr val="accent3">
                    <a:hueOff val="929958"/>
                    <a:satOff val="10247"/>
                    <a:lumOff val="-24509"/>
                  </a:schemeClr>
                </a:solidFill>
                <a:hlinkClick r:id="rId4" invalidUrl="" action="" tgtFrame="" tooltip="" history="1" highlightClick="0" endSnd="0"/>
              </a:rPr>
              <a:t>Cloud Storage</a:t>
            </a:r>
            <a:r>
              <a:t> :</a:t>
            </a:r>
          </a:p>
          <a:p>
            <a:pPr lvl="2" marL="1158688" indent="-320488">
              <a:spcBef>
                <a:spcPts val="600"/>
              </a:spcBef>
              <a:buBlip>
                <a:blip r:embed="rId2"/>
              </a:buBlip>
              <a:defRPr sz="2400">
                <a:solidFill>
                  <a:srgbClr val="000000"/>
                </a:solidFill>
                <a:latin typeface="Candara"/>
                <a:ea typeface="Candara"/>
                <a:cs typeface="Candara"/>
                <a:sym typeface="Candara"/>
              </a:defRPr>
            </a:pPr>
            <a:r>
              <a:t>Service web de stockage de données non structurées permettant de stocker et d'accéder à des données sur l'infrastructure de </a:t>
            </a:r>
            <a:r>
              <a:rPr i="1"/>
              <a:t>Google Cloud Platform</a:t>
            </a:r>
            <a:r>
              <a:t>.</a:t>
            </a:r>
          </a:p>
          <a:p>
            <a:pPr lvl="1" marL="739588" indent="-320488">
              <a:spcBef>
                <a:spcPts val="600"/>
              </a:spcBef>
              <a:buBlip>
                <a:blip r:embed="rId2"/>
              </a:buBlip>
              <a:defRPr sz="2400">
                <a:solidFill>
                  <a:srgbClr val="000000"/>
                </a:solidFill>
                <a:latin typeface="Candara"/>
                <a:ea typeface="Candara"/>
                <a:cs typeface="Candara"/>
                <a:sym typeface="Candara"/>
              </a:defRPr>
            </a:pPr>
            <a:r>
              <a:t>Google </a:t>
            </a:r>
            <a:r>
              <a:rPr b="1" u="sng">
                <a:solidFill>
                  <a:schemeClr val="accent3">
                    <a:hueOff val="929958"/>
                    <a:satOff val="10247"/>
                    <a:lumOff val="-24509"/>
                  </a:schemeClr>
                </a:solidFill>
                <a:hlinkClick r:id="rId5" invalidUrl="" action="" tgtFrame="" tooltip="" history="1" highlightClick="0" endSnd="0"/>
              </a:rPr>
              <a:t>Persistent Disk</a:t>
            </a:r>
            <a:r>
              <a:t> :</a:t>
            </a:r>
          </a:p>
          <a:p>
            <a:pPr lvl="2" marL="1158688" indent="-320488">
              <a:spcBef>
                <a:spcPts val="600"/>
              </a:spcBef>
              <a:buBlip>
                <a:blip r:embed="rId2"/>
              </a:buBlip>
              <a:defRPr sz="2400">
                <a:solidFill>
                  <a:srgbClr val="000000"/>
                </a:solidFill>
                <a:latin typeface="Candara"/>
                <a:ea typeface="Candara"/>
                <a:cs typeface="Candara"/>
                <a:sym typeface="Candara"/>
              </a:defRPr>
            </a:pPr>
            <a:r>
              <a:t>Service de stockage de blocs fiable et performant pour les instances de machines virtuelles.</a:t>
            </a:r>
          </a:p>
          <a:p>
            <a:pPr lvl="2" marL="0" indent="0">
              <a:spcBef>
                <a:spcPts val="600"/>
              </a:spcBef>
              <a:buSzTx/>
              <a:buNone/>
              <a:defRPr sz="2400">
                <a:solidFill>
                  <a:srgbClr val="000000"/>
                </a:solidFill>
                <a:latin typeface="Candara"/>
                <a:ea typeface="Candara"/>
                <a:cs typeface="Candara"/>
                <a:sym typeface="Candara"/>
              </a:defRPr>
            </a:pPr>
          </a:p>
          <a:p>
            <a:pPr lvl="1" marL="739588" indent="-320488">
              <a:spcBef>
                <a:spcPts val="600"/>
              </a:spcBef>
              <a:buBlip>
                <a:blip r:embed="rId2"/>
              </a:buBlip>
              <a:defRPr sz="2400">
                <a:solidFill>
                  <a:srgbClr val="000000"/>
                </a:solidFill>
                <a:latin typeface="Candara"/>
                <a:ea typeface="Candara"/>
                <a:cs typeface="Candara"/>
                <a:sym typeface="Candara"/>
              </a:defRPr>
            </a:pPr>
            <a:r>
              <a:t>Voir : </a:t>
            </a:r>
            <a:r>
              <a:rPr u="sng">
                <a:solidFill>
                  <a:schemeClr val="accent3">
                    <a:hueOff val="929958"/>
                    <a:satOff val="10247"/>
                    <a:lumOff val="-24509"/>
                  </a:schemeClr>
                </a:solidFill>
                <a:hlinkClick r:id="rId6" invalidUrl="" action="" tgtFrame="" tooltip="" history="1" highlightClick="0" endSnd="0"/>
              </a:rPr>
              <a:t>Solutions de Virtualisation de Stockage</a:t>
            </a:r>
            <a:r>
              <a:t> - Foxeet</a:t>
            </a:r>
          </a:p>
        </p:txBody>
      </p:sp>
      <p:sp>
        <p:nvSpPr>
          <p:cNvPr id="578" name="Numéro de diapositive"/>
          <p:cNvSpPr/>
          <p:nvPr>
            <p:ph type="sldNum" sz="quarter" idx="2"/>
          </p:nvPr>
        </p:nvSpPr>
        <p:spPr>
          <a:xfrm>
            <a:off x="12154199" y="9213850"/>
            <a:ext cx="317105"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79" name="Ligne Ligne" descr="Ligne Ligne"/>
          <p:cNvPicPr>
            <a:picLocks noChangeAspect="0"/>
          </p:cNvPicPr>
          <p:nvPr/>
        </p:nvPicPr>
        <p:blipFill>
          <a:blip r:embed="rId7">
            <a:extLst/>
          </a:blip>
          <a:stretch>
            <a:fillRect/>
          </a:stretch>
        </p:blipFill>
        <p:spPr>
          <a:xfrm>
            <a:off x="948889" y="7865844"/>
            <a:ext cx="11107022" cy="50801"/>
          </a:xfrm>
          <a:prstGeom prst="rect">
            <a:avLst/>
          </a:prstGeom>
        </p:spPr>
      </p:pic>
    </p:spTree>
  </p:cSld>
  <p:clrMapOvr>
    <a:masterClrMapping/>
  </p:clrMapOvr>
  <p:transition xmlns:p14="http://schemas.microsoft.com/office/powerpoint/2010/main" spd="med" advClick="1"/>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2"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1</a:t>
            </a:r>
            <a:r>
              <a:t> - Introduction </a:t>
            </a:r>
          </a:p>
        </p:txBody>
      </p:sp>
      <p:sp>
        <p:nvSpPr>
          <p:cNvPr id="583" name="Cloud computing : l’informatique dans les nuages :…"/>
          <p:cNvSpPr/>
          <p:nvPr>
            <p:ph type="body" idx="1"/>
          </p:nvPr>
        </p:nvSpPr>
        <p:spPr>
          <a:xfrm>
            <a:off x="508000" y="3032123"/>
            <a:ext cx="11988800" cy="5727701"/>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Cloud computing : l’informatique dans les nuages :</a:t>
            </a:r>
          </a:p>
          <a:p>
            <a:pPr lvl="1" marL="739588" indent="-320488">
              <a:spcBef>
                <a:spcPts val="1000"/>
              </a:spcBef>
              <a:buBlip>
                <a:blip r:embed="rId2"/>
              </a:buBlip>
              <a:defRPr sz="2400">
                <a:solidFill>
                  <a:srgbClr val="000000"/>
                </a:solidFill>
                <a:latin typeface="Candara"/>
                <a:ea typeface="Candara"/>
                <a:cs typeface="Candara"/>
                <a:sym typeface="Candara"/>
              </a:defRPr>
            </a:pPr>
            <a:r>
              <a:t>Le cloud computing consiste à héberger et à accéder à des services informatiques (stockage, calcul, logiciels) sur des serveurs distants, plutôt que sur des infrastructures locales. </a:t>
            </a:r>
            <a:br/>
            <a:r>
              <a:t>Les utilisateurs peuvent accéder à ces ressources depuis n'importe quel appareil connecté à Internet.</a:t>
            </a:r>
          </a:p>
          <a:p>
            <a:pPr lvl="1" marL="739588" indent="-320488">
              <a:spcBef>
                <a:spcPts val="1000"/>
              </a:spcBef>
              <a:buBlip>
                <a:blip r:embed="rId2"/>
              </a:buBlip>
              <a:defRPr sz="2400">
                <a:solidFill>
                  <a:srgbClr val="000000"/>
                </a:solidFill>
                <a:latin typeface="Candara"/>
                <a:ea typeface="Candara"/>
                <a:cs typeface="Candara"/>
                <a:sym typeface="Candara"/>
              </a:defRPr>
            </a:pPr>
            <a:r>
              <a:t>Le plan de ce chapitre est :</a:t>
            </a:r>
          </a:p>
          <a:p>
            <a:pPr lvl="2" marL="1158688" indent="-320488">
              <a:spcBef>
                <a:spcPts val="1000"/>
              </a:spcBef>
              <a:buBlip>
                <a:blip r:embed="rId2"/>
              </a:buBlip>
              <a:defRPr sz="2100">
                <a:solidFill>
                  <a:srgbClr val="000000"/>
                </a:solidFill>
                <a:latin typeface="Candara"/>
                <a:ea typeface="Candara"/>
                <a:cs typeface="Candara"/>
                <a:sym typeface="Candara"/>
              </a:defRPr>
            </a:pPr>
            <a:r>
              <a:t>1 - Introduction  </a:t>
            </a:r>
          </a:p>
          <a:p>
            <a:pPr lvl="2" marL="1158688" indent="-320488">
              <a:spcBef>
                <a:spcPts val="1000"/>
              </a:spcBef>
              <a:buBlip>
                <a:blip r:embed="rId2"/>
              </a:buBlip>
              <a:defRPr sz="2100">
                <a:solidFill>
                  <a:srgbClr val="000000"/>
                </a:solidFill>
                <a:latin typeface="Candara"/>
                <a:ea typeface="Candara"/>
                <a:cs typeface="Candara"/>
                <a:sym typeface="Candara"/>
              </a:defRPr>
            </a:pPr>
            <a:r>
              <a:t>2 - Caractéristiques</a:t>
            </a:r>
          </a:p>
          <a:p>
            <a:pPr lvl="2" marL="1158688" indent="-320488">
              <a:spcBef>
                <a:spcPts val="1000"/>
              </a:spcBef>
              <a:buBlip>
                <a:blip r:embed="rId2"/>
              </a:buBlip>
              <a:defRPr sz="2100">
                <a:solidFill>
                  <a:srgbClr val="000000"/>
                </a:solidFill>
                <a:latin typeface="Candara"/>
                <a:ea typeface="Candara"/>
                <a:cs typeface="Candara"/>
                <a:sym typeface="Candara"/>
              </a:defRPr>
            </a:pPr>
            <a:r>
              <a:t>3 - Cloud privé, public et hybride</a:t>
            </a:r>
          </a:p>
          <a:p>
            <a:pPr lvl="2" marL="1158688" indent="-320488">
              <a:spcBef>
                <a:spcPts val="1000"/>
              </a:spcBef>
              <a:buBlip>
                <a:blip r:embed="rId2"/>
              </a:buBlip>
              <a:defRPr sz="2100">
                <a:solidFill>
                  <a:srgbClr val="000000"/>
                </a:solidFill>
                <a:latin typeface="Candara"/>
                <a:ea typeface="Candara"/>
                <a:cs typeface="Candara"/>
                <a:sym typeface="Candara"/>
              </a:defRPr>
            </a:pPr>
            <a:r>
              <a:t>4 - Modèles de services</a:t>
            </a:r>
          </a:p>
          <a:p>
            <a:pPr lvl="2" marL="1158688" indent="-320488">
              <a:spcBef>
                <a:spcPts val="1000"/>
              </a:spcBef>
              <a:buBlip>
                <a:blip r:embed="rId2"/>
              </a:buBlip>
              <a:defRPr sz="2100">
                <a:solidFill>
                  <a:srgbClr val="000000"/>
                </a:solidFill>
                <a:latin typeface="Candara"/>
                <a:ea typeface="Candara"/>
                <a:cs typeface="Candara"/>
                <a:sym typeface="Candara"/>
              </a:defRPr>
            </a:pPr>
            <a:r>
              <a:t>5 - Fournisseurs et solutions </a:t>
            </a:r>
            <a:br/>
          </a:p>
        </p:txBody>
      </p:sp>
      <p:sp>
        <p:nvSpPr>
          <p:cNvPr id="584" name="Numéro de diapositive"/>
          <p:cNvSpPr/>
          <p:nvPr>
            <p:ph type="sldNum" sz="quarter" idx="2"/>
          </p:nvPr>
        </p:nvSpPr>
        <p:spPr>
          <a:xfrm>
            <a:off x="12149784" y="9213850"/>
            <a:ext cx="325935"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86" name="Rectangle Rectangle" descr="Rectangle Rectangle"/>
          <p:cNvPicPr>
            <a:picLocks noChangeAspect="0"/>
          </p:cNvPicPr>
          <p:nvPr/>
        </p:nvPicPr>
        <p:blipFill>
          <a:blip r:embed="rId2">
            <a:extLst/>
          </a:blip>
          <a:stretch>
            <a:fillRect/>
          </a:stretch>
        </p:blipFill>
        <p:spPr>
          <a:xfrm>
            <a:off x="4542733" y="2749744"/>
            <a:ext cx="7737024" cy="6292459"/>
          </a:xfrm>
          <a:prstGeom prst="rect">
            <a:avLst/>
          </a:prstGeom>
        </p:spPr>
      </p:pic>
      <p:sp>
        <p:nvSpPr>
          <p:cNvPr id="588"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1</a:t>
            </a:r>
            <a:r>
              <a:t> - Introduction </a:t>
            </a:r>
          </a:p>
        </p:txBody>
      </p:sp>
      <p:sp>
        <p:nvSpPr>
          <p:cNvPr id="589" name="Fig. the Cloud…"/>
          <p:cNvSpPr/>
          <p:nvPr>
            <p:ph type="body" idx="1"/>
          </p:nvPr>
        </p:nvSpPr>
        <p:spPr>
          <a:xfrm>
            <a:off x="508000" y="3032123"/>
            <a:ext cx="11988800" cy="5727701"/>
          </a:xfrm>
          <a:prstGeom prst="rect">
            <a:avLst/>
          </a:prstGeom>
        </p:spPr>
        <p:txBody>
          <a:bodyPr anchor="t"/>
          <a:lstStyle/>
          <a:p>
            <a:pPr lvl="2" marL="0" indent="0" defTabSz="566674">
              <a:spcBef>
                <a:spcPts val="900"/>
              </a:spcBef>
              <a:buSzTx/>
              <a:buNone/>
              <a:defRPr sz="2037">
                <a:solidFill>
                  <a:srgbClr val="000000"/>
                </a:solidFill>
                <a:latin typeface="Candara"/>
                <a:ea typeface="Candara"/>
                <a:cs typeface="Candara"/>
                <a:sym typeface="Candara"/>
              </a:defRPr>
            </a:pPr>
          </a:p>
          <a:p>
            <a:pPr lvl="2" marL="0" indent="0" defTabSz="566674">
              <a:spcBef>
                <a:spcPts val="900"/>
              </a:spcBef>
              <a:buSzTx/>
              <a:buNone/>
              <a:defRPr sz="2037">
                <a:solidFill>
                  <a:srgbClr val="000000"/>
                </a:solidFill>
                <a:latin typeface="Candara"/>
                <a:ea typeface="Candara"/>
                <a:cs typeface="Candara"/>
                <a:sym typeface="Candara"/>
              </a:defRPr>
            </a:pPr>
          </a:p>
          <a:p>
            <a:pPr lvl="2" marL="0" indent="0" defTabSz="566674">
              <a:spcBef>
                <a:spcPts val="900"/>
              </a:spcBef>
              <a:buSzTx/>
              <a:buNone/>
              <a:defRPr sz="2037">
                <a:solidFill>
                  <a:srgbClr val="000000"/>
                </a:solidFill>
                <a:latin typeface="Candara"/>
                <a:ea typeface="Candara"/>
                <a:cs typeface="Candara"/>
                <a:sym typeface="Candara"/>
              </a:defRPr>
            </a:pPr>
          </a:p>
          <a:p>
            <a:pPr lvl="2" marL="0" indent="0" defTabSz="566674">
              <a:spcBef>
                <a:spcPts val="900"/>
              </a:spcBef>
              <a:buSzTx/>
              <a:buNone/>
              <a:defRPr sz="2037">
                <a:solidFill>
                  <a:srgbClr val="000000"/>
                </a:solidFill>
                <a:latin typeface="Candara"/>
                <a:ea typeface="Candara"/>
                <a:cs typeface="Candara"/>
                <a:sym typeface="Candara"/>
              </a:defRPr>
            </a:pPr>
          </a:p>
          <a:p>
            <a:pPr lvl="2" marL="0" indent="0" defTabSz="566674">
              <a:spcBef>
                <a:spcPts val="900"/>
              </a:spcBef>
              <a:buSzTx/>
              <a:buNone/>
              <a:defRPr sz="2037">
                <a:solidFill>
                  <a:srgbClr val="000000"/>
                </a:solidFill>
                <a:latin typeface="Candara"/>
                <a:ea typeface="Candara"/>
                <a:cs typeface="Candara"/>
                <a:sym typeface="Candara"/>
              </a:defRPr>
            </a:pPr>
          </a:p>
          <a:p>
            <a:pPr lvl="2" marL="0" indent="0" defTabSz="566674">
              <a:spcBef>
                <a:spcPts val="900"/>
              </a:spcBef>
              <a:buSzTx/>
              <a:buNone/>
              <a:defRPr sz="2037">
                <a:solidFill>
                  <a:srgbClr val="000000"/>
                </a:solidFill>
                <a:latin typeface="Candara"/>
                <a:ea typeface="Candara"/>
                <a:cs typeface="Candara"/>
                <a:sym typeface="Candara"/>
              </a:defRPr>
            </a:pPr>
          </a:p>
          <a:p>
            <a:pPr lvl="2" marL="0" indent="0" defTabSz="566674">
              <a:spcBef>
                <a:spcPts val="900"/>
              </a:spcBef>
              <a:buSzTx/>
              <a:buNone/>
              <a:defRPr sz="2037">
                <a:solidFill>
                  <a:srgbClr val="000000"/>
                </a:solidFill>
                <a:latin typeface="Candara"/>
                <a:ea typeface="Candara"/>
                <a:cs typeface="Candara"/>
                <a:sym typeface="Candara"/>
              </a:defRPr>
            </a:pPr>
          </a:p>
          <a:p>
            <a:pPr lvl="2" marL="0" marR="7358419" indent="0" defTabSz="566674">
              <a:spcBef>
                <a:spcPts val="900"/>
              </a:spcBef>
              <a:buSzTx/>
              <a:buNone/>
              <a:defRPr sz="2037">
                <a:solidFill>
                  <a:srgbClr val="000000"/>
                </a:solidFill>
                <a:latin typeface="Candara"/>
                <a:ea typeface="Candara"/>
                <a:cs typeface="Candara"/>
                <a:sym typeface="Candara"/>
              </a:defRPr>
            </a:pPr>
            <a:r>
              <a:t>Fig. the Cloud</a:t>
            </a:r>
          </a:p>
          <a:p>
            <a:pPr marL="0" marR="7358419" indent="0" defTabSz="436500">
              <a:spcBef>
                <a:spcPts val="0"/>
              </a:spcBef>
              <a:buSzTx/>
              <a:buNone/>
              <a:defRPr sz="1552">
                <a:solidFill>
                  <a:srgbClr val="000000"/>
                </a:solidFill>
                <a:latin typeface="Trebuchet MS"/>
                <a:ea typeface="Trebuchet MS"/>
                <a:cs typeface="Trebuchet MS"/>
                <a:sym typeface="Trebuchet MS"/>
              </a:defRPr>
            </a:pPr>
          </a:p>
          <a:p>
            <a:pPr marL="0" marR="7533020" indent="0" defTabSz="349200">
              <a:spcBef>
                <a:spcPts val="1100"/>
              </a:spcBef>
              <a:buSzTx/>
              <a:buNone/>
              <a:defRPr i="1" sz="1649">
                <a:solidFill>
                  <a:srgbClr val="000000"/>
                </a:solidFill>
                <a:latin typeface="Helvetica"/>
                <a:ea typeface="Helvetica"/>
                <a:cs typeface="Helvetica"/>
                <a:sym typeface="Helvetica"/>
              </a:defRPr>
            </a:pPr>
            <a:r>
              <a:rPr u="sng">
                <a:solidFill>
                  <a:schemeClr val="accent3">
                    <a:hueOff val="929958"/>
                    <a:satOff val="10247"/>
                    <a:lumOff val="-24509"/>
                  </a:schemeClr>
                </a:solidFill>
                <a:hlinkClick r:id="rId3" invalidUrl="" action="" tgtFrame="" tooltip="" history="1" highlightClick="0" endSnd="0"/>
              </a:rPr>
              <a:t>https://commons.wikimedia.org/wiki/File:Infonuagique.svg</a:t>
            </a:r>
          </a:p>
          <a:p>
            <a:pPr marL="0" marR="7533020" indent="0" defTabSz="349200">
              <a:spcBef>
                <a:spcPts val="1100"/>
              </a:spcBef>
              <a:buSzTx/>
              <a:buNone/>
              <a:defRPr i="1" sz="1649">
                <a:solidFill>
                  <a:srgbClr val="000000"/>
                </a:solidFill>
                <a:latin typeface="Helvetica"/>
                <a:ea typeface="Helvetica"/>
                <a:cs typeface="Helvetica"/>
                <a:sym typeface="Helvetica"/>
              </a:defRPr>
            </a:pPr>
            <a:r>
              <a:t>Icons:Tango!-Project </a:t>
            </a:r>
            <a:br/>
            <a:r>
              <a:t>Layout:Sam Johnston </a:t>
            </a:r>
            <a:br/>
            <a:r>
              <a:t>Translation: Urhixidur, </a:t>
            </a:r>
          </a:p>
          <a:p>
            <a:pPr marL="0" marR="7533020" indent="0" defTabSz="349200">
              <a:spcBef>
                <a:spcPts val="1100"/>
              </a:spcBef>
              <a:buSzTx/>
              <a:buNone/>
              <a:defRPr i="1" sz="1649">
                <a:solidFill>
                  <a:srgbClr val="000000"/>
                </a:solidFill>
                <a:latin typeface="Helvetica"/>
                <a:ea typeface="Helvetica"/>
                <a:cs typeface="Helvetica"/>
                <a:sym typeface="Helvetica"/>
              </a:defRPr>
            </a:pPr>
            <a:r>
              <a:t>CC BY-SA 3.0, </a:t>
            </a:r>
            <a:br/>
            <a:r>
              <a:t>via Wikimedia Commons</a:t>
            </a:r>
          </a:p>
        </p:txBody>
      </p:sp>
      <p:sp>
        <p:nvSpPr>
          <p:cNvPr id="590" name="Numéro de diapositive"/>
          <p:cNvSpPr/>
          <p:nvPr>
            <p:ph type="sldNum" sz="quarter" idx="2"/>
          </p:nvPr>
        </p:nvSpPr>
        <p:spPr>
          <a:xfrm>
            <a:off x="12153852" y="9213850"/>
            <a:ext cx="317799"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91" name="pasted-image.png" descr="pasted-image.png"/>
          <p:cNvPicPr>
            <a:picLocks noChangeAspect="1"/>
          </p:cNvPicPr>
          <p:nvPr/>
        </p:nvPicPr>
        <p:blipFill>
          <a:blip r:embed="rId4">
            <a:extLst/>
          </a:blip>
          <a:srcRect l="0" t="0" r="0" b="0"/>
          <a:stretch>
            <a:fillRect/>
          </a:stretch>
        </p:blipFill>
        <p:spPr>
          <a:xfrm>
            <a:off x="4686374" y="2914848"/>
            <a:ext cx="7449639" cy="5981304"/>
          </a:xfrm>
          <a:prstGeom prst="rect">
            <a:avLst/>
          </a:prstGeom>
          <a:ln w="12700">
            <a:miter lim="400000"/>
          </a:ln>
        </p:spPr>
      </p:pic>
    </p:spTree>
  </p:cSld>
  <p:clrMapOvr>
    <a:masterClrMapping/>
  </p:clrMapOvr>
  <p:transition xmlns:p14="http://schemas.microsoft.com/office/powerpoint/2010/main" spd="med" advClick="1"/>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3"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1</a:t>
            </a:r>
            <a:r>
              <a:t> - Introduction </a:t>
            </a:r>
          </a:p>
        </p:txBody>
      </p:sp>
      <p:sp>
        <p:nvSpPr>
          <p:cNvPr id="594" name="Histoire…"/>
          <p:cNvSpPr/>
          <p:nvPr>
            <p:ph type="body" idx="1"/>
          </p:nvPr>
        </p:nvSpPr>
        <p:spPr>
          <a:xfrm>
            <a:off x="508000" y="3032123"/>
            <a:ext cx="11988800" cy="5727701"/>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Histoire</a:t>
            </a:r>
          </a:p>
          <a:p>
            <a:pPr lvl="1" marL="739588" indent="-320488">
              <a:spcBef>
                <a:spcPts val="1000"/>
              </a:spcBef>
              <a:buBlip>
                <a:blip r:embed="rId2"/>
              </a:buBlip>
              <a:defRPr sz="2600">
                <a:solidFill>
                  <a:srgbClr val="000000"/>
                </a:solidFill>
                <a:latin typeface="Candara"/>
                <a:ea typeface="Candara"/>
                <a:cs typeface="Candara"/>
                <a:sym typeface="Candara"/>
              </a:defRPr>
            </a:pPr>
            <a:r>
              <a:t>Années 1980 :</a:t>
            </a:r>
          </a:p>
          <a:p>
            <a:pPr lvl="2" marL="1158688" indent="-320488">
              <a:spcBef>
                <a:spcPts val="600"/>
              </a:spcBef>
              <a:buBlip>
                <a:blip r:embed="rId2"/>
              </a:buBlip>
              <a:defRPr sz="2400">
                <a:solidFill>
                  <a:srgbClr val="000000"/>
                </a:solidFill>
                <a:latin typeface="Candara"/>
                <a:ea typeface="Candara"/>
                <a:cs typeface="Candara"/>
                <a:sym typeface="Candara"/>
              </a:defRPr>
            </a:pPr>
            <a:r>
              <a:t>La virtualisation (hyperviseur)</a:t>
            </a:r>
          </a:p>
          <a:p>
            <a:pPr lvl="2" marL="1158688" indent="-320488">
              <a:spcBef>
                <a:spcPts val="600"/>
              </a:spcBef>
              <a:buBlip>
                <a:blip r:embed="rId2"/>
              </a:buBlip>
              <a:defRPr sz="2400">
                <a:solidFill>
                  <a:srgbClr val="000000"/>
                </a:solidFill>
                <a:latin typeface="Candara"/>
                <a:ea typeface="Candara"/>
                <a:cs typeface="Candara"/>
                <a:sym typeface="Candara"/>
              </a:defRPr>
            </a:pPr>
            <a:r>
              <a:t>l'infogérance</a:t>
            </a:r>
          </a:p>
          <a:p>
            <a:pPr lvl="2" marL="1158688" indent="-320488">
              <a:spcBef>
                <a:spcPts val="600"/>
              </a:spcBef>
              <a:buBlip>
                <a:blip r:embed="rId2"/>
              </a:buBlip>
              <a:defRPr sz="2400">
                <a:solidFill>
                  <a:srgbClr val="000000"/>
                </a:solidFill>
                <a:latin typeface="Candara"/>
                <a:ea typeface="Candara"/>
                <a:cs typeface="Candara"/>
                <a:sym typeface="Candara"/>
              </a:defRPr>
            </a:pPr>
            <a:r>
              <a:t>l'externalisation</a:t>
            </a:r>
          </a:p>
          <a:p>
            <a:pPr lvl="1" marL="739588" indent="-320488">
              <a:spcBef>
                <a:spcPts val="1000"/>
              </a:spcBef>
              <a:buBlip>
                <a:blip r:embed="rId2"/>
              </a:buBlip>
              <a:defRPr sz="2600">
                <a:solidFill>
                  <a:srgbClr val="000000"/>
                </a:solidFill>
                <a:latin typeface="Candara"/>
                <a:ea typeface="Candara"/>
                <a:cs typeface="Candara"/>
                <a:sym typeface="Candara"/>
              </a:defRPr>
            </a:pPr>
            <a:r>
              <a:t>Dernière décennie :</a:t>
            </a:r>
          </a:p>
          <a:p>
            <a:pPr lvl="2" marL="1158688" indent="-320488">
              <a:spcBef>
                <a:spcPts val="600"/>
              </a:spcBef>
              <a:buBlip>
                <a:blip r:embed="rId2"/>
              </a:buBlip>
              <a:defRPr sz="2400">
                <a:solidFill>
                  <a:srgbClr val="000000"/>
                </a:solidFill>
                <a:latin typeface="Candara"/>
                <a:ea typeface="Candara"/>
                <a:cs typeface="Candara"/>
                <a:sym typeface="Candara"/>
              </a:defRPr>
            </a:pPr>
            <a:r>
              <a:t>Généralisation d’internet, des FAI, des hébergeurs</a:t>
            </a:r>
          </a:p>
          <a:p>
            <a:pPr lvl="2" marL="1158688" indent="-320488">
              <a:spcBef>
                <a:spcPts val="600"/>
              </a:spcBef>
              <a:buBlip>
                <a:blip r:embed="rId2"/>
              </a:buBlip>
              <a:defRPr sz="2400">
                <a:solidFill>
                  <a:srgbClr val="000000"/>
                </a:solidFill>
                <a:latin typeface="Candara"/>
                <a:ea typeface="Candara"/>
                <a:cs typeface="Candara"/>
                <a:sym typeface="Candara"/>
              </a:defRPr>
            </a:pPr>
            <a:r>
              <a:t>développement des réseaux à haut débit</a:t>
            </a:r>
          </a:p>
          <a:p>
            <a:pPr lvl="2" marL="1158688" indent="-320488">
              <a:spcBef>
                <a:spcPts val="600"/>
              </a:spcBef>
              <a:buBlip>
                <a:blip r:embed="rId2"/>
              </a:buBlip>
              <a:defRPr sz="2400">
                <a:solidFill>
                  <a:srgbClr val="000000"/>
                </a:solidFill>
                <a:latin typeface="Candara"/>
                <a:ea typeface="Candara"/>
                <a:cs typeface="Candara"/>
                <a:sym typeface="Candara"/>
              </a:defRPr>
            </a:pPr>
            <a:r>
              <a:t>la location d’application</a:t>
            </a:r>
          </a:p>
          <a:p>
            <a:pPr lvl="2" marL="1158688" indent="-320488">
              <a:spcBef>
                <a:spcPts val="600"/>
              </a:spcBef>
              <a:buBlip>
                <a:blip r:embed="rId2"/>
              </a:buBlip>
              <a:defRPr sz="2400">
                <a:solidFill>
                  <a:srgbClr val="000000"/>
                </a:solidFill>
                <a:latin typeface="Candara"/>
                <a:ea typeface="Candara"/>
                <a:cs typeface="Candara"/>
                <a:sym typeface="Candara"/>
              </a:defRPr>
            </a:pPr>
            <a:r>
              <a:t>le paiement à l’usage</a:t>
            </a:r>
          </a:p>
          <a:p>
            <a:pPr lvl="2" marL="1158688" indent="-320488">
              <a:spcBef>
                <a:spcPts val="600"/>
              </a:spcBef>
              <a:buBlip>
                <a:blip r:embed="rId2"/>
              </a:buBlip>
              <a:defRPr sz="2400">
                <a:solidFill>
                  <a:srgbClr val="000000"/>
                </a:solidFill>
                <a:latin typeface="Candara"/>
                <a:ea typeface="Candara"/>
                <a:cs typeface="Candara"/>
                <a:sym typeface="Candara"/>
              </a:defRPr>
            </a:pPr>
            <a:r>
              <a:t>la quête de mobilité...</a:t>
            </a:r>
          </a:p>
        </p:txBody>
      </p:sp>
      <p:sp>
        <p:nvSpPr>
          <p:cNvPr id="595" name="Numéro de diapositive"/>
          <p:cNvSpPr/>
          <p:nvPr>
            <p:ph type="sldNum" sz="quarter" idx="2"/>
          </p:nvPr>
        </p:nvSpPr>
        <p:spPr>
          <a:xfrm>
            <a:off x="12148098" y="9213850"/>
            <a:ext cx="329308"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7"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Caractéristiques </a:t>
            </a:r>
          </a:p>
        </p:txBody>
      </p:sp>
      <p:sp>
        <p:nvSpPr>
          <p:cNvPr id="598" name="Cloud computing ≈ Virtualization + pay as you go + self service…"/>
          <p:cNvSpPr/>
          <p:nvPr>
            <p:ph type="body" idx="1"/>
          </p:nvPr>
        </p:nvSpPr>
        <p:spPr>
          <a:xfrm>
            <a:off x="508000" y="3032123"/>
            <a:ext cx="11988800" cy="5727701"/>
          </a:xfrm>
          <a:prstGeom prst="rect">
            <a:avLst/>
          </a:prstGeom>
        </p:spPr>
        <p:txBody>
          <a:bodyPr anchor="t"/>
          <a:lstStyle/>
          <a:p>
            <a:pPr marL="298054" indent="-298054" defTabSz="543305">
              <a:spcBef>
                <a:spcPts val="900"/>
              </a:spcBef>
              <a:buBlip>
                <a:blip r:embed="rId2"/>
              </a:buBlip>
              <a:defRPr sz="3162">
                <a:solidFill>
                  <a:srgbClr val="000000"/>
                </a:solidFill>
                <a:latin typeface="Candara"/>
                <a:ea typeface="Candara"/>
                <a:cs typeface="Candara"/>
                <a:sym typeface="Candara"/>
              </a:defRPr>
            </a:pPr>
            <a:r>
              <a:t>Cloud computing </a:t>
            </a:r>
            <a:r>
              <a:rPr baseline="-8960" sz="2232"/>
              <a:t>≈</a:t>
            </a:r>
            <a:r>
              <a:t> Virtualization + pay as you go + self service</a:t>
            </a:r>
          </a:p>
          <a:p>
            <a:pPr lvl="1" marL="687817" indent="-298054" defTabSz="543305">
              <a:spcBef>
                <a:spcPts val="900"/>
              </a:spcBef>
              <a:buBlip>
                <a:blip r:embed="rId2"/>
              </a:buBlip>
              <a:defRPr sz="2418">
                <a:solidFill>
                  <a:srgbClr val="000000"/>
                </a:solidFill>
                <a:latin typeface="Candara"/>
                <a:ea typeface="Candara"/>
                <a:cs typeface="Candara"/>
                <a:sym typeface="Candara"/>
              </a:defRPr>
            </a:pPr>
            <a:r>
              <a:t>Virtualisation (</a:t>
            </a:r>
            <a:r>
              <a:rPr b="1" i="1"/>
              <a:t>Virtualization</a:t>
            </a:r>
            <a:r>
              <a:t>) :</a:t>
            </a:r>
          </a:p>
          <a:p>
            <a:pPr lvl="2" marL="1077580" indent="-298054" defTabSz="543305">
              <a:spcBef>
                <a:spcPts val="900"/>
              </a:spcBef>
              <a:buBlip>
                <a:blip r:embed="rId2"/>
              </a:buBlip>
              <a:defRPr sz="2418">
                <a:solidFill>
                  <a:srgbClr val="000000"/>
                </a:solidFill>
                <a:latin typeface="Candara"/>
                <a:ea typeface="Candara"/>
                <a:cs typeface="Candara"/>
                <a:sym typeface="Candara"/>
              </a:defRPr>
            </a:pPr>
            <a:r>
              <a:t>Partage des ressources</a:t>
            </a:r>
          </a:p>
          <a:p>
            <a:pPr lvl="3" marL="1467342" indent="-298054" defTabSz="543305">
              <a:spcBef>
                <a:spcPts val="500"/>
              </a:spcBef>
              <a:buBlip>
                <a:blip r:embed="rId2"/>
              </a:buBlip>
              <a:defRPr sz="2232">
                <a:solidFill>
                  <a:srgbClr val="000000"/>
                </a:solidFill>
                <a:latin typeface="Candara"/>
                <a:ea typeface="Candara"/>
                <a:cs typeface="Candara"/>
                <a:sym typeface="Candara"/>
              </a:defRPr>
            </a:pPr>
            <a:r>
              <a:t>Permet à plusieurs VM ou conteneurs de coexister sur un même serveur physique ;</a:t>
            </a:r>
          </a:p>
          <a:p>
            <a:pPr lvl="3" marL="1467342" indent="-298054" defTabSz="543305">
              <a:spcBef>
                <a:spcPts val="500"/>
              </a:spcBef>
              <a:buBlip>
                <a:blip r:embed="rId2"/>
              </a:buBlip>
              <a:defRPr sz="2232">
                <a:solidFill>
                  <a:srgbClr val="000000"/>
                </a:solidFill>
                <a:latin typeface="Candara"/>
                <a:ea typeface="Candara"/>
                <a:cs typeface="Candara"/>
                <a:sym typeface="Candara"/>
              </a:defRPr>
            </a:pPr>
            <a:r>
              <a:t>Exemple : Un serveur physique de 64 cœurs peut héberger 16 VM de 4 cœurs chacune.</a:t>
            </a:r>
          </a:p>
          <a:p>
            <a:pPr lvl="2" marL="1077580" indent="-298054" defTabSz="543305">
              <a:spcBef>
                <a:spcPts val="900"/>
              </a:spcBef>
              <a:buBlip>
                <a:blip r:embed="rId2"/>
              </a:buBlip>
              <a:defRPr sz="2418">
                <a:solidFill>
                  <a:srgbClr val="000000"/>
                </a:solidFill>
                <a:latin typeface="Candara"/>
                <a:ea typeface="Candara"/>
                <a:cs typeface="Candara"/>
                <a:sym typeface="Candara"/>
              </a:defRPr>
            </a:pPr>
            <a:r>
              <a:t>Abstraction sur la localisation</a:t>
            </a:r>
          </a:p>
          <a:p>
            <a:pPr lvl="3" marL="1467342" indent="-298054" defTabSz="543305">
              <a:spcBef>
                <a:spcPts val="500"/>
              </a:spcBef>
              <a:buBlip>
                <a:blip r:embed="rId2"/>
              </a:buBlip>
              <a:defRPr sz="2232">
                <a:solidFill>
                  <a:srgbClr val="000000"/>
                </a:solidFill>
                <a:latin typeface="Candara"/>
                <a:ea typeface="Candara"/>
                <a:cs typeface="Candara"/>
                <a:sym typeface="Candara"/>
              </a:defRPr>
            </a:pPr>
            <a:r>
              <a:t>Dissocie les ressources logiques (CPU, RAM) de leur support physique réel ;</a:t>
            </a:r>
          </a:p>
          <a:p>
            <a:pPr lvl="3" marL="1467342" indent="-298054" defTabSz="543305">
              <a:spcBef>
                <a:spcPts val="500"/>
              </a:spcBef>
              <a:buBlip>
                <a:blip r:embed="rId2"/>
              </a:buBlip>
              <a:defRPr sz="2232">
                <a:solidFill>
                  <a:srgbClr val="000000"/>
                </a:solidFill>
                <a:latin typeface="Candara"/>
                <a:ea typeface="Candara"/>
                <a:cs typeface="Candara"/>
                <a:sym typeface="Candara"/>
              </a:defRPr>
            </a:pPr>
            <a:r>
              <a:t>Permet la migration transparente de charges de travail entre datacenters.</a:t>
            </a:r>
          </a:p>
          <a:p>
            <a:pPr lvl="2" marL="1077580" indent="-298054" defTabSz="543305">
              <a:spcBef>
                <a:spcPts val="900"/>
              </a:spcBef>
              <a:buBlip>
                <a:blip r:embed="rId2"/>
              </a:buBlip>
              <a:defRPr sz="2418">
                <a:solidFill>
                  <a:srgbClr val="000000"/>
                </a:solidFill>
                <a:latin typeface="Candara"/>
                <a:ea typeface="Candara"/>
                <a:cs typeface="Candara"/>
                <a:sym typeface="Candara"/>
              </a:defRPr>
            </a:pPr>
            <a:r>
              <a:t>Élasticité.</a:t>
            </a:r>
          </a:p>
          <a:p>
            <a:pPr lvl="3" marL="1467342" indent="-298054" defTabSz="543305">
              <a:spcBef>
                <a:spcPts val="500"/>
              </a:spcBef>
              <a:buBlip>
                <a:blip r:embed="rId2"/>
              </a:buBlip>
              <a:defRPr sz="2232">
                <a:solidFill>
                  <a:srgbClr val="000000"/>
                </a:solidFill>
                <a:latin typeface="Candara"/>
                <a:ea typeface="Candara"/>
                <a:cs typeface="Candara"/>
                <a:sym typeface="Candara"/>
              </a:defRPr>
            </a:pPr>
            <a:r>
              <a:t>Capacité à ajuster automatiquement les ressources allouées</a:t>
            </a:r>
          </a:p>
          <a:p>
            <a:pPr lvl="3" marL="1467342" indent="-298054" defTabSz="543305">
              <a:spcBef>
                <a:spcPts val="500"/>
              </a:spcBef>
              <a:buBlip>
                <a:blip r:embed="rId2"/>
              </a:buBlip>
              <a:defRPr sz="2232">
                <a:solidFill>
                  <a:srgbClr val="000000"/>
                </a:solidFill>
                <a:latin typeface="Candara"/>
                <a:ea typeface="Candara"/>
                <a:cs typeface="Candara"/>
                <a:sym typeface="Candara"/>
              </a:defRPr>
            </a:pPr>
            <a:r>
              <a:t>Exemple : Montée en puissance pendant les pics de trafic, réduction en période creuse.</a:t>
            </a:r>
          </a:p>
        </p:txBody>
      </p:sp>
      <p:sp>
        <p:nvSpPr>
          <p:cNvPr id="599" name="Numéro de diapositive"/>
          <p:cNvSpPr/>
          <p:nvPr>
            <p:ph type="sldNum" sz="quarter" idx="2"/>
          </p:nvPr>
        </p:nvSpPr>
        <p:spPr>
          <a:xfrm>
            <a:off x="12154150" y="9213850"/>
            <a:ext cx="31720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1"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Caractéristiques </a:t>
            </a:r>
          </a:p>
        </p:txBody>
      </p:sp>
      <p:sp>
        <p:nvSpPr>
          <p:cNvPr id="602" name="Cloud computing ≈ Virtualization + pay as you go + self service…"/>
          <p:cNvSpPr/>
          <p:nvPr>
            <p:ph type="body" idx="1"/>
          </p:nvPr>
        </p:nvSpPr>
        <p:spPr>
          <a:xfrm>
            <a:off x="508000" y="3032123"/>
            <a:ext cx="11988800" cy="5727701"/>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Cloud computing </a:t>
            </a:r>
            <a:r>
              <a:rPr baseline="-8333" sz="2400"/>
              <a:t>≈</a:t>
            </a:r>
            <a:r>
              <a:t> Virtualization + pay as you go + self service</a:t>
            </a:r>
          </a:p>
          <a:p>
            <a:pPr lvl="1" marL="739588" indent="-320488">
              <a:spcBef>
                <a:spcPts val="1000"/>
              </a:spcBef>
              <a:buBlip>
                <a:blip r:embed="rId2"/>
              </a:buBlip>
              <a:defRPr sz="2600">
                <a:solidFill>
                  <a:srgbClr val="000000"/>
                </a:solidFill>
                <a:latin typeface="Candara"/>
                <a:ea typeface="Candara"/>
                <a:cs typeface="Candara"/>
                <a:sym typeface="Candara"/>
              </a:defRPr>
            </a:pPr>
            <a:r>
              <a:t>Cette combinaison crée un écosystème où :</a:t>
            </a:r>
          </a:p>
          <a:p>
            <a:pPr lvl="2" marL="1158688" indent="-320488">
              <a:spcBef>
                <a:spcPts val="1000"/>
              </a:spcBef>
              <a:buBlip>
                <a:blip r:embed="rId2"/>
              </a:buBlip>
              <a:defRPr sz="2600">
                <a:solidFill>
                  <a:srgbClr val="000000"/>
                </a:solidFill>
                <a:latin typeface="Candara"/>
                <a:ea typeface="Candara"/>
                <a:cs typeface="Candara"/>
                <a:sym typeface="Candara"/>
              </a:defRPr>
            </a:pPr>
            <a:r>
              <a:t>La </a:t>
            </a:r>
            <a:r>
              <a:rPr b="1"/>
              <a:t>virtualisation</a:t>
            </a:r>
            <a:r>
              <a:t> fournit l'agilité technique,</a:t>
            </a:r>
          </a:p>
          <a:p>
            <a:pPr lvl="2" marL="1158688" indent="-320488">
              <a:spcBef>
                <a:spcPts val="1000"/>
              </a:spcBef>
              <a:buBlip>
                <a:blip r:embed="rId2"/>
              </a:buBlip>
              <a:defRPr sz="2600">
                <a:solidFill>
                  <a:srgbClr val="000000"/>
                </a:solidFill>
                <a:latin typeface="Candara"/>
                <a:ea typeface="Candara"/>
                <a:cs typeface="Candara"/>
                <a:sym typeface="Candara"/>
              </a:defRPr>
            </a:pPr>
            <a:r>
              <a:t>Le </a:t>
            </a:r>
            <a:r>
              <a:rPr b="1"/>
              <a:t>paiement à l'usage</a:t>
            </a:r>
            <a:r>
              <a:t> optimise les coûts,</a:t>
            </a:r>
          </a:p>
          <a:p>
            <a:pPr lvl="2" marL="1158688" indent="-320488">
              <a:spcBef>
                <a:spcPts val="1000"/>
              </a:spcBef>
              <a:buBlip>
                <a:blip r:embed="rId2"/>
              </a:buBlip>
              <a:defRPr sz="2600">
                <a:solidFill>
                  <a:srgbClr val="000000"/>
                </a:solidFill>
                <a:latin typeface="Candara"/>
                <a:ea typeface="Candara"/>
                <a:cs typeface="Candara"/>
                <a:sym typeface="Candara"/>
              </a:defRPr>
            </a:pPr>
            <a:r>
              <a:t>Le </a:t>
            </a:r>
            <a:r>
              <a:rPr b="1"/>
              <a:t>self-service</a:t>
            </a:r>
            <a:r>
              <a:t> permet l'innovation rapide.</a:t>
            </a:r>
          </a:p>
          <a:p>
            <a:pPr lvl="1" marL="739588" indent="-320488">
              <a:spcBef>
                <a:spcPts val="1000"/>
              </a:spcBef>
              <a:buBlip>
                <a:blip r:embed="rId2"/>
              </a:buBlip>
              <a:defRPr sz="2600">
                <a:solidFill>
                  <a:srgbClr val="000000"/>
                </a:solidFill>
                <a:latin typeface="Candara"/>
                <a:ea typeface="Candara"/>
                <a:cs typeface="Candara"/>
                <a:sym typeface="Candara"/>
              </a:defRPr>
            </a:pPr>
            <a:r>
              <a:t>Exemple concret : Une startup peut déployer une architecture mondiale en quelques heures, payer exactement ce qu'elle utilise, et ajuster ses ressources en temps réel sans intervention humaine.</a:t>
            </a:r>
          </a:p>
        </p:txBody>
      </p:sp>
      <p:sp>
        <p:nvSpPr>
          <p:cNvPr id="603" name="Numéro de diapositive"/>
          <p:cNvSpPr/>
          <p:nvPr>
            <p:ph type="sldNum" sz="quarter" idx="2"/>
          </p:nvPr>
        </p:nvSpPr>
        <p:spPr>
          <a:xfrm>
            <a:off x="12147651" y="9213850"/>
            <a:ext cx="33020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5"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Caractéristiques </a:t>
            </a:r>
          </a:p>
        </p:txBody>
      </p:sp>
      <p:sp>
        <p:nvSpPr>
          <p:cNvPr id="606" name="Cloud computing ≈ Virtualization + pay as you go + self service, suite…"/>
          <p:cNvSpPr/>
          <p:nvPr>
            <p:ph type="body" idx="1"/>
          </p:nvPr>
        </p:nvSpPr>
        <p:spPr>
          <a:xfrm>
            <a:off x="508000" y="3032123"/>
            <a:ext cx="11988800" cy="5727701"/>
          </a:xfrm>
          <a:prstGeom prst="rect">
            <a:avLst/>
          </a:prstGeom>
        </p:spPr>
        <p:txBody>
          <a:bodyPr anchor="t"/>
          <a:lstStyle/>
          <a:p>
            <a:pPr marL="301258" indent="-301258" defTabSz="549148">
              <a:spcBef>
                <a:spcPts val="900"/>
              </a:spcBef>
              <a:buBlip>
                <a:blip r:embed="rId2"/>
              </a:buBlip>
              <a:defRPr sz="3196">
                <a:solidFill>
                  <a:srgbClr val="000000"/>
                </a:solidFill>
                <a:latin typeface="Candara"/>
                <a:ea typeface="Candara"/>
                <a:cs typeface="Candara"/>
                <a:sym typeface="Candara"/>
              </a:defRPr>
            </a:pPr>
            <a:r>
              <a:t>Cloud computing </a:t>
            </a:r>
            <a:r>
              <a:rPr baseline="-8865" sz="2256"/>
              <a:t>≈</a:t>
            </a:r>
            <a:r>
              <a:t> Virtualization + pay as you go + self service, suite</a:t>
            </a:r>
          </a:p>
          <a:p>
            <a:pPr lvl="1" marL="695212" indent="-301258" defTabSz="549148">
              <a:spcBef>
                <a:spcPts val="900"/>
              </a:spcBef>
              <a:buBlip>
                <a:blip r:embed="rId2"/>
              </a:buBlip>
              <a:defRPr sz="2444">
                <a:solidFill>
                  <a:srgbClr val="000000"/>
                </a:solidFill>
                <a:latin typeface="Candara"/>
                <a:ea typeface="Candara"/>
                <a:cs typeface="Candara"/>
                <a:sym typeface="Candara"/>
              </a:defRPr>
            </a:pPr>
            <a:r>
              <a:rPr b="1" i="1"/>
              <a:t>Pay as you go</a:t>
            </a:r>
            <a:r>
              <a:t> :</a:t>
            </a:r>
          </a:p>
          <a:p>
            <a:pPr lvl="2" marL="1089166" indent="-301258" defTabSz="549148">
              <a:spcBef>
                <a:spcPts val="700"/>
              </a:spcBef>
              <a:buBlip>
                <a:blip r:embed="rId2"/>
              </a:buBlip>
              <a:defRPr sz="2444">
                <a:solidFill>
                  <a:srgbClr val="000000"/>
                </a:solidFill>
                <a:latin typeface="Candara"/>
                <a:ea typeface="Candara"/>
                <a:cs typeface="Candara"/>
                <a:sym typeface="Candara"/>
              </a:defRPr>
            </a:pPr>
            <a:r>
              <a:t>Le </a:t>
            </a:r>
            <a:r>
              <a:rPr b="1"/>
              <a:t>paiement à l’usage, </a:t>
            </a:r>
            <a:r>
              <a:t>soit le paiement des ressources effectivement utilisées (processeur, stockage, réseau) est une révolution économique.</a:t>
            </a:r>
          </a:p>
          <a:p>
            <a:pPr lvl="2" marL="1089166" indent="-301258" defTabSz="549148">
              <a:spcBef>
                <a:spcPts val="700"/>
              </a:spcBef>
              <a:buBlip>
                <a:blip r:embed="rId2"/>
              </a:buBlip>
              <a:defRPr sz="2444">
                <a:solidFill>
                  <a:srgbClr val="000000"/>
                </a:solidFill>
                <a:latin typeface="Candara"/>
                <a:ea typeface="Candara"/>
                <a:cs typeface="Candara"/>
                <a:sym typeface="Candara"/>
              </a:defRPr>
            </a:pPr>
            <a:r>
              <a:t>Modèle de facturation granulaire</a:t>
            </a:r>
          </a:p>
          <a:p>
            <a:pPr lvl="3" marL="1483120" indent="-301258" defTabSz="549148">
              <a:spcBef>
                <a:spcPts val="500"/>
              </a:spcBef>
              <a:buBlip>
                <a:blip r:embed="rId2"/>
              </a:buBlip>
              <a:defRPr sz="2256">
                <a:solidFill>
                  <a:srgbClr val="000000"/>
                </a:solidFill>
                <a:latin typeface="Candara"/>
                <a:ea typeface="Candara"/>
                <a:cs typeface="Candara"/>
                <a:sym typeface="Candara"/>
              </a:defRPr>
            </a:pPr>
            <a:r>
              <a:t>Facturation à la seconde pour le calcul (ex : AWS EC2) ;</a:t>
            </a:r>
          </a:p>
          <a:p>
            <a:pPr lvl="3" marL="1483120" indent="-301258" defTabSz="549148">
              <a:spcBef>
                <a:spcPts val="500"/>
              </a:spcBef>
              <a:buBlip>
                <a:blip r:embed="rId2"/>
              </a:buBlip>
              <a:defRPr sz="2256">
                <a:solidFill>
                  <a:srgbClr val="000000"/>
                </a:solidFill>
                <a:latin typeface="Candara"/>
                <a:ea typeface="Candara"/>
                <a:cs typeface="Candara"/>
                <a:sym typeface="Candara"/>
              </a:defRPr>
            </a:pPr>
            <a:r>
              <a:t>Stockage payé au Go/mois (ex : Azure Blob Storage) ;</a:t>
            </a:r>
          </a:p>
          <a:p>
            <a:pPr lvl="3" marL="1483120" indent="-301258" defTabSz="549148">
              <a:spcBef>
                <a:spcPts val="500"/>
              </a:spcBef>
              <a:buBlip>
                <a:blip r:embed="rId2"/>
              </a:buBlip>
              <a:defRPr sz="2256">
                <a:solidFill>
                  <a:srgbClr val="000000"/>
                </a:solidFill>
                <a:latin typeface="Candara"/>
                <a:ea typeface="Candara"/>
                <a:cs typeface="Candara"/>
                <a:sym typeface="Candara"/>
              </a:defRPr>
            </a:pPr>
            <a:r>
              <a:t>Réseau facturé au Go transféré.</a:t>
            </a:r>
          </a:p>
          <a:p>
            <a:pPr lvl="2" marL="1089166" indent="-301258" defTabSz="549148">
              <a:spcBef>
                <a:spcPts val="700"/>
              </a:spcBef>
              <a:buBlip>
                <a:blip r:embed="rId2"/>
              </a:buBlip>
              <a:defRPr sz="2444">
                <a:solidFill>
                  <a:srgbClr val="000000"/>
                </a:solidFill>
                <a:latin typeface="Candara"/>
                <a:ea typeface="Candara"/>
                <a:cs typeface="Candara"/>
                <a:sym typeface="Candara"/>
              </a:defRPr>
            </a:pPr>
            <a:r>
              <a:t>Avantages :</a:t>
            </a:r>
          </a:p>
          <a:p>
            <a:pPr lvl="3" marL="1483120" indent="-301258" defTabSz="549148">
              <a:spcBef>
                <a:spcPts val="500"/>
              </a:spcBef>
              <a:buBlip>
                <a:blip r:embed="rId2"/>
              </a:buBlip>
              <a:defRPr sz="2256">
                <a:solidFill>
                  <a:srgbClr val="000000"/>
                </a:solidFill>
                <a:latin typeface="Candara"/>
                <a:ea typeface="Candara"/>
                <a:cs typeface="Candara"/>
                <a:sym typeface="Candara"/>
              </a:defRPr>
            </a:pPr>
            <a:r>
              <a:t>Élimination des investissements initiaux (CapEx) ;</a:t>
            </a:r>
          </a:p>
          <a:p>
            <a:pPr lvl="3" marL="1483120" indent="-301258" defTabSz="549148">
              <a:spcBef>
                <a:spcPts val="500"/>
              </a:spcBef>
              <a:buBlip>
                <a:blip r:embed="rId2"/>
              </a:buBlip>
              <a:defRPr sz="2256">
                <a:solidFill>
                  <a:srgbClr val="000000"/>
                </a:solidFill>
                <a:latin typeface="Candara"/>
                <a:ea typeface="Candara"/>
                <a:cs typeface="Candara"/>
                <a:sym typeface="Candara"/>
              </a:defRPr>
            </a:pPr>
            <a:r>
              <a:t>Optimisation des coûts par alignement parfait usage/dépense ;</a:t>
            </a:r>
          </a:p>
          <a:p>
            <a:pPr lvl="3" marL="1483120" indent="-301258" defTabSz="549148">
              <a:spcBef>
                <a:spcPts val="500"/>
              </a:spcBef>
              <a:buBlip>
                <a:blip r:embed="rId2"/>
              </a:buBlip>
              <a:defRPr sz="2256">
                <a:solidFill>
                  <a:srgbClr val="000000"/>
                </a:solidFill>
                <a:latin typeface="Candara"/>
                <a:ea typeface="Candara"/>
                <a:cs typeface="Candara"/>
                <a:sym typeface="Candara"/>
              </a:defRPr>
            </a:pPr>
            <a:r>
              <a:t>Exemple : 100 Go de stockage utilisés 15 jours = 50 Go/mois facturés.</a:t>
            </a:r>
          </a:p>
        </p:txBody>
      </p:sp>
      <p:sp>
        <p:nvSpPr>
          <p:cNvPr id="607" name="Numéro de diapositive"/>
          <p:cNvSpPr/>
          <p:nvPr>
            <p:ph type="sldNum" sz="quarter" idx="2"/>
          </p:nvPr>
        </p:nvSpPr>
        <p:spPr>
          <a:xfrm>
            <a:off x="12148395" y="9213850"/>
            <a:ext cx="32871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La virtualisation système Chapitre 1…"/>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La virtualisation système	</a:t>
            </a:r>
            <a:r>
              <a:rPr sz="3500">
                <a:solidFill>
                  <a:srgbClr val="5B5854"/>
                </a:solidFill>
              </a:rPr>
              <a:t>Chapitre </a:t>
            </a:r>
            <a:r>
              <a:rPr sz="4000">
                <a:solidFill>
                  <a:srgbClr val="5B5854"/>
                </a:solidFill>
              </a:rPr>
              <a:t>1</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Avantages / Inconvénients</a:t>
            </a:r>
          </a:p>
        </p:txBody>
      </p:sp>
      <p:sp>
        <p:nvSpPr>
          <p:cNvPr id="183" name="Avantages de la virtualisation système…"/>
          <p:cNvSpPr/>
          <p:nvPr>
            <p:ph type="body" idx="1"/>
          </p:nvPr>
        </p:nvSpPr>
        <p:spPr>
          <a:prstGeom prst="rect">
            <a:avLst/>
          </a:prstGeom>
        </p:spPr>
        <p:txBody>
          <a:bodyPr anchor="t"/>
          <a:lstStyle/>
          <a:p>
            <a:pPr>
              <a:spcBef>
                <a:spcPts val="1000"/>
              </a:spcBef>
              <a:buBlip>
                <a:blip r:embed="rId2"/>
              </a:buBlip>
              <a:defRPr>
                <a:solidFill>
                  <a:srgbClr val="000000"/>
                </a:solidFill>
                <a:latin typeface="Candara"/>
                <a:ea typeface="Candara"/>
                <a:cs typeface="Candara"/>
                <a:sym typeface="Candara"/>
              </a:defRPr>
            </a:pPr>
            <a:r>
              <a:rPr b="1"/>
              <a:t>Avantages</a:t>
            </a:r>
            <a:r>
              <a:t> de la virtualisation système</a:t>
            </a:r>
          </a:p>
          <a:p>
            <a:pPr lvl="1" marL="739588" indent="-320488">
              <a:spcBef>
                <a:spcPts val="1000"/>
              </a:spcBef>
              <a:buBlip>
                <a:blip r:embed="rId2"/>
              </a:buBlip>
              <a:defRPr sz="2600">
                <a:solidFill>
                  <a:srgbClr val="000000"/>
                </a:solidFill>
                <a:latin typeface="Candara"/>
                <a:ea typeface="Candara"/>
                <a:cs typeface="Candara"/>
                <a:sym typeface="Candara"/>
              </a:defRPr>
            </a:pPr>
            <a:r>
              <a:t>Optimisation des ressources : </a:t>
            </a:r>
          </a:p>
          <a:p>
            <a:pPr lvl="2" marL="1158688" indent="-320488">
              <a:spcBef>
                <a:spcPts val="1000"/>
              </a:spcBef>
              <a:buBlip>
                <a:blip r:embed="rId2"/>
              </a:buBlip>
              <a:defRPr sz="2200">
                <a:solidFill>
                  <a:srgbClr val="000000"/>
                </a:solidFill>
                <a:latin typeface="Candara"/>
                <a:ea typeface="Candara"/>
                <a:cs typeface="Candara"/>
                <a:sym typeface="Candara"/>
              </a:defRPr>
            </a:pPr>
            <a:r>
              <a:t>La virtualisation permet une meilleure utilisation des ressources matérielles en consolidant </a:t>
            </a:r>
            <a:r>
              <a:rPr b="1"/>
              <a:t>plusieurs systèmes virtuels sur un seul serveur physique</a:t>
            </a:r>
            <a:r>
              <a:t>.</a:t>
            </a:r>
          </a:p>
          <a:p>
            <a:pPr lvl="1" marL="739588" indent="-320488">
              <a:spcBef>
                <a:spcPts val="1000"/>
              </a:spcBef>
              <a:buBlip>
                <a:blip r:embed="rId2"/>
              </a:buBlip>
              <a:defRPr sz="2600">
                <a:solidFill>
                  <a:srgbClr val="000000"/>
                </a:solidFill>
                <a:latin typeface="Candara"/>
                <a:ea typeface="Candara"/>
                <a:cs typeface="Candara"/>
                <a:sym typeface="Candara"/>
              </a:defRPr>
            </a:pPr>
            <a:r>
              <a:t>Réduction des coûts : </a:t>
            </a:r>
          </a:p>
          <a:p>
            <a:pPr lvl="2" marL="1158688" indent="-320488">
              <a:spcBef>
                <a:spcPts val="1000"/>
              </a:spcBef>
              <a:buBlip>
                <a:blip r:embed="rId2"/>
              </a:buBlip>
              <a:defRPr sz="2200">
                <a:solidFill>
                  <a:srgbClr val="000000"/>
                </a:solidFill>
                <a:latin typeface="Candara"/>
                <a:ea typeface="Candara"/>
                <a:cs typeface="Candara"/>
                <a:sym typeface="Candara"/>
              </a:defRPr>
            </a:pPr>
            <a:r>
              <a:t>Elle diminue les dépenses liées à l'infrastructure, notamment en termes d'achat de matériel, d'espace de stockage et de consommation énergétique.</a:t>
            </a:r>
          </a:p>
          <a:p>
            <a:pPr lvl="1" marL="739588" indent="-320488">
              <a:spcBef>
                <a:spcPts val="1000"/>
              </a:spcBef>
              <a:buBlip>
                <a:blip r:embed="rId2"/>
              </a:buBlip>
              <a:defRPr sz="2600">
                <a:solidFill>
                  <a:srgbClr val="000000"/>
                </a:solidFill>
                <a:latin typeface="Candara"/>
                <a:ea typeface="Candara"/>
                <a:cs typeface="Candara"/>
                <a:sym typeface="Candara"/>
              </a:defRPr>
            </a:pPr>
            <a:r>
              <a:t>Flexibilité et évolutivité : </a:t>
            </a:r>
          </a:p>
          <a:p>
            <a:pPr lvl="2" marL="1158688" indent="-320488">
              <a:spcBef>
                <a:spcPts val="1000"/>
              </a:spcBef>
              <a:buBlip>
                <a:blip r:embed="rId2"/>
              </a:buBlip>
              <a:defRPr sz="2200">
                <a:solidFill>
                  <a:srgbClr val="000000"/>
                </a:solidFill>
                <a:latin typeface="Candara"/>
                <a:ea typeface="Candara"/>
                <a:cs typeface="Candara"/>
                <a:sym typeface="Candara"/>
              </a:defRPr>
            </a:pPr>
            <a:r>
              <a:t>Il est facile de créer, modifier ou supprimer rapidement des environnements virtuels selon les besoins.</a:t>
            </a:r>
          </a:p>
        </p:txBody>
      </p:sp>
      <p:sp>
        <p:nvSpPr>
          <p:cNvPr id="184" name="Numéro de diapositive"/>
          <p:cNvSpPr/>
          <p:nvPr>
            <p:ph type="sldNum" sz="quarter" idx="2"/>
          </p:nvPr>
        </p:nvSpPr>
        <p:spPr>
          <a:xfrm>
            <a:off x="12202370" y="9213850"/>
            <a:ext cx="22076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9"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Caractéristiques </a:t>
            </a:r>
          </a:p>
        </p:txBody>
      </p:sp>
      <p:sp>
        <p:nvSpPr>
          <p:cNvPr id="610" name="Cloud computing ≈ Virtualization + pay as you go + self service, suite…"/>
          <p:cNvSpPr/>
          <p:nvPr>
            <p:ph type="body" idx="1"/>
          </p:nvPr>
        </p:nvSpPr>
        <p:spPr>
          <a:xfrm>
            <a:off x="508000" y="3032123"/>
            <a:ext cx="11988800" cy="5727701"/>
          </a:xfrm>
          <a:prstGeom prst="rect">
            <a:avLst/>
          </a:prstGeom>
        </p:spPr>
        <p:txBody>
          <a:bodyPr anchor="t"/>
          <a:lstStyle/>
          <a:p>
            <a:pPr marL="320488" indent="-320488">
              <a:spcBef>
                <a:spcPts val="1000"/>
              </a:spcBef>
              <a:buBlip>
                <a:blip r:embed="rId2"/>
              </a:buBlip>
              <a:defRPr spc="-32" sz="3200">
                <a:solidFill>
                  <a:srgbClr val="000000"/>
                </a:solidFill>
                <a:latin typeface="Candara"/>
                <a:ea typeface="Candara"/>
                <a:cs typeface="Candara"/>
                <a:sym typeface="Candara"/>
              </a:defRPr>
            </a:pPr>
            <a:r>
              <a:t>Cloud computing ≈ Virtualization + pay as you go + self service, suite</a:t>
            </a:r>
          </a:p>
          <a:p>
            <a:pPr lvl="1" marL="739588" indent="-320488">
              <a:spcBef>
                <a:spcPts val="1000"/>
              </a:spcBef>
              <a:buBlip>
                <a:blip r:embed="rId2"/>
              </a:buBlip>
              <a:defRPr sz="2600">
                <a:solidFill>
                  <a:srgbClr val="000000"/>
                </a:solidFill>
                <a:latin typeface="Candara"/>
                <a:ea typeface="Candara"/>
                <a:cs typeface="Candara"/>
                <a:sym typeface="Candara"/>
              </a:defRPr>
            </a:pPr>
            <a:r>
              <a:rPr b="1" i="1"/>
              <a:t>Self service</a:t>
            </a:r>
            <a:r>
              <a:t> : </a:t>
            </a:r>
            <a:br/>
            <a:r>
              <a:t>Allocation de ressources d’exécution via une interface web, avec effet en quelques minutes.</a:t>
            </a:r>
          </a:p>
          <a:p>
            <a:pPr lvl="2" marL="1158688" indent="-320488">
              <a:spcBef>
                <a:spcPts val="1000"/>
              </a:spcBef>
              <a:buBlip>
                <a:blip r:embed="rId2"/>
              </a:buBlip>
              <a:defRPr sz="2600">
                <a:solidFill>
                  <a:srgbClr val="000000"/>
                </a:solidFill>
                <a:latin typeface="Candara"/>
                <a:ea typeface="Candara"/>
                <a:cs typeface="Candara"/>
                <a:sym typeface="Candara"/>
              </a:defRPr>
            </a:pPr>
            <a:r>
              <a:t>Autonomie opérationnelle</a:t>
            </a:r>
          </a:p>
          <a:p>
            <a:pPr lvl="2" marL="1158688" indent="-320488">
              <a:spcBef>
                <a:spcPts val="1000"/>
              </a:spcBef>
              <a:buBlip>
                <a:blip r:embed="rId2"/>
              </a:buBlip>
              <a:defRPr sz="2600">
                <a:solidFill>
                  <a:srgbClr val="000000"/>
                </a:solidFill>
                <a:latin typeface="Candara"/>
                <a:ea typeface="Candara"/>
                <a:cs typeface="Candara"/>
                <a:sym typeface="Candara"/>
              </a:defRPr>
            </a:pPr>
            <a:r>
              <a:t>Interface de gestion intuitive</a:t>
            </a:r>
          </a:p>
          <a:p>
            <a:pPr lvl="3" marL="1577788" indent="-320488">
              <a:spcBef>
                <a:spcPts val="800"/>
              </a:spcBef>
              <a:buBlip>
                <a:blip r:embed="rId2"/>
              </a:buBlip>
              <a:defRPr sz="2400">
                <a:solidFill>
                  <a:srgbClr val="000000"/>
                </a:solidFill>
                <a:latin typeface="Candara"/>
                <a:ea typeface="Candara"/>
                <a:cs typeface="Candara"/>
                <a:sym typeface="Candara"/>
              </a:defRPr>
            </a:pPr>
            <a:r>
              <a:t>Portails web (AWS Console, Azure Portal) ;</a:t>
            </a:r>
          </a:p>
          <a:p>
            <a:pPr lvl="3" marL="1577788" indent="-320488">
              <a:spcBef>
                <a:spcPts val="800"/>
              </a:spcBef>
              <a:buBlip>
                <a:blip r:embed="rId2"/>
              </a:buBlip>
              <a:defRPr sz="2400">
                <a:solidFill>
                  <a:srgbClr val="000000"/>
                </a:solidFill>
                <a:latin typeface="Candara"/>
                <a:ea typeface="Candara"/>
                <a:cs typeface="Candara"/>
                <a:sym typeface="Candara"/>
              </a:defRPr>
            </a:pPr>
            <a:r>
              <a:t>API REST pour l'automatisation</a:t>
            </a:r>
          </a:p>
          <a:p>
            <a:pPr lvl="3" marL="1577788" indent="-320488">
              <a:spcBef>
                <a:spcPts val="800"/>
              </a:spcBef>
              <a:buBlip>
                <a:blip r:embed="rId2"/>
              </a:buBlip>
              <a:defRPr sz="2400">
                <a:solidFill>
                  <a:srgbClr val="000000"/>
                </a:solidFill>
                <a:latin typeface="Candara"/>
                <a:ea typeface="Candara"/>
                <a:cs typeface="Candara"/>
                <a:sym typeface="Candara"/>
              </a:defRPr>
            </a:pPr>
            <a:r>
              <a:t>CLI (Command Line Interface) pour les power users</a:t>
            </a:r>
          </a:p>
        </p:txBody>
      </p:sp>
      <p:sp>
        <p:nvSpPr>
          <p:cNvPr id="611" name="Numéro de diapositive"/>
          <p:cNvSpPr/>
          <p:nvPr>
            <p:ph type="sldNum" sz="quarter" idx="2"/>
          </p:nvPr>
        </p:nvSpPr>
        <p:spPr>
          <a:xfrm>
            <a:off x="12146510" y="9213850"/>
            <a:ext cx="33248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3"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2</a:t>
            </a:r>
            <a:r>
              <a:t> - Caractéristiques </a:t>
            </a:r>
          </a:p>
        </p:txBody>
      </p:sp>
      <p:sp>
        <p:nvSpPr>
          <p:cNvPr id="614" name="Cloud computing ≈ Virtualization + pay as you go + self service, suite…"/>
          <p:cNvSpPr/>
          <p:nvPr>
            <p:ph type="body" idx="1"/>
          </p:nvPr>
        </p:nvSpPr>
        <p:spPr>
          <a:xfrm>
            <a:off x="508000" y="3032123"/>
            <a:ext cx="11988800" cy="5727701"/>
          </a:xfrm>
          <a:prstGeom prst="rect">
            <a:avLst/>
          </a:prstGeom>
        </p:spPr>
        <p:txBody>
          <a:bodyPr anchor="t"/>
          <a:lstStyle/>
          <a:p>
            <a:pPr marL="320488" indent="-320488">
              <a:spcBef>
                <a:spcPts val="1000"/>
              </a:spcBef>
              <a:buBlip>
                <a:blip r:embed="rId2"/>
              </a:buBlip>
              <a:defRPr spc="-32" sz="3200">
                <a:solidFill>
                  <a:srgbClr val="000000"/>
                </a:solidFill>
                <a:latin typeface="Candara"/>
                <a:ea typeface="Candara"/>
                <a:cs typeface="Candara"/>
                <a:sym typeface="Candara"/>
              </a:defRPr>
            </a:pPr>
            <a:r>
              <a:t>Cloud computing ≈ Virtualization + pay as you go + self service, suite</a:t>
            </a:r>
          </a:p>
          <a:p>
            <a:pPr lvl="1" marL="739588" indent="-320488">
              <a:spcBef>
                <a:spcPts val="1000"/>
              </a:spcBef>
              <a:buBlip>
                <a:blip r:embed="rId2"/>
              </a:buBlip>
              <a:defRPr sz="2600">
                <a:solidFill>
                  <a:srgbClr val="000000"/>
                </a:solidFill>
                <a:latin typeface="Candara"/>
                <a:ea typeface="Candara"/>
                <a:cs typeface="Candara"/>
                <a:sym typeface="Candara"/>
              </a:defRPr>
            </a:pPr>
            <a:r>
              <a:rPr b="1" i="1"/>
              <a:t>Self service</a:t>
            </a:r>
            <a:r>
              <a:rPr b="1"/>
              <a:t>, suite :</a:t>
            </a:r>
            <a:endParaRPr b="1"/>
          </a:p>
          <a:p>
            <a:pPr lvl="2" marL="1158688" indent="-320488">
              <a:spcBef>
                <a:spcPts val="1000"/>
              </a:spcBef>
              <a:buBlip>
                <a:blip r:embed="rId2"/>
              </a:buBlip>
              <a:defRPr sz="2600">
                <a:solidFill>
                  <a:srgbClr val="000000"/>
                </a:solidFill>
                <a:latin typeface="Candara"/>
                <a:ea typeface="Candara"/>
                <a:cs typeface="Candara"/>
                <a:sym typeface="Candara"/>
              </a:defRPr>
            </a:pPr>
            <a:r>
              <a:t>Délais de provisionnement réduits</a:t>
            </a:r>
          </a:p>
          <a:p>
            <a:pPr lvl="3" marL="1577788" indent="-320488">
              <a:spcBef>
                <a:spcPts val="800"/>
              </a:spcBef>
              <a:buBlip>
                <a:blip r:embed="rId2"/>
              </a:buBlip>
              <a:defRPr sz="2400">
                <a:solidFill>
                  <a:srgbClr val="000000"/>
                </a:solidFill>
                <a:latin typeface="Candara"/>
                <a:ea typeface="Candara"/>
                <a:cs typeface="Candara"/>
                <a:sym typeface="Candara"/>
              </a:defRPr>
            </a:pPr>
            <a:r>
              <a:t>Création d'un serveur virtuel en moins de 60 secondes</a:t>
            </a:r>
          </a:p>
          <a:p>
            <a:pPr lvl="3" marL="1577788" indent="-320488">
              <a:spcBef>
                <a:spcPts val="800"/>
              </a:spcBef>
              <a:buBlip>
                <a:blip r:embed="rId2"/>
              </a:buBlip>
              <a:defRPr sz="2400">
                <a:solidFill>
                  <a:srgbClr val="000000"/>
                </a:solidFill>
                <a:latin typeface="Candara"/>
                <a:ea typeface="Candara"/>
                <a:cs typeface="Candara"/>
                <a:sym typeface="Candara"/>
              </a:defRPr>
            </a:pPr>
            <a:r>
              <a:t>Déploiement d'une base de données managée en 5 clics</a:t>
            </a:r>
          </a:p>
          <a:p>
            <a:pPr lvl="3" marL="1577788" indent="-320488">
              <a:spcBef>
                <a:spcPts val="800"/>
              </a:spcBef>
              <a:buBlip>
                <a:blip r:embed="rId2"/>
              </a:buBlip>
              <a:defRPr sz="2400">
                <a:solidFill>
                  <a:srgbClr val="000000"/>
                </a:solidFill>
                <a:latin typeface="Candara"/>
                <a:ea typeface="Candara"/>
                <a:cs typeface="Candara"/>
                <a:sym typeface="Candara"/>
              </a:defRPr>
            </a:pPr>
            <a:r>
              <a:t>Mise à l'échelle horizontale automatique via des règles prédéfinies</a:t>
            </a:r>
          </a:p>
          <a:p>
            <a:pPr lvl="2" marL="1158688" indent="-320488">
              <a:spcBef>
                <a:spcPts val="1000"/>
              </a:spcBef>
              <a:buBlip>
                <a:blip r:embed="rId2"/>
              </a:buBlip>
              <a:defRPr sz="2600">
                <a:solidFill>
                  <a:srgbClr val="000000"/>
                </a:solidFill>
                <a:latin typeface="Candara"/>
                <a:ea typeface="Candara"/>
                <a:cs typeface="Candara"/>
                <a:sym typeface="Candara"/>
              </a:defRPr>
            </a:pPr>
            <a:r>
              <a:t>Impact organisationnel :</a:t>
            </a:r>
          </a:p>
          <a:p>
            <a:pPr lvl="3" marL="1577788" indent="-320488">
              <a:spcBef>
                <a:spcPts val="800"/>
              </a:spcBef>
              <a:buBlip>
                <a:blip r:embed="rId2"/>
              </a:buBlip>
              <a:defRPr sz="2400">
                <a:solidFill>
                  <a:srgbClr val="000000"/>
                </a:solidFill>
                <a:latin typeface="Candara"/>
                <a:ea typeface="Candara"/>
                <a:cs typeface="Candara"/>
                <a:sym typeface="Candara"/>
              </a:defRPr>
            </a:pPr>
            <a:r>
              <a:t>Réduction de la dépendance aux équipes infrastructure</a:t>
            </a:r>
          </a:p>
          <a:p>
            <a:pPr lvl="3" marL="1577788" indent="-320488">
              <a:spcBef>
                <a:spcPts val="800"/>
              </a:spcBef>
              <a:buBlip>
                <a:blip r:embed="rId2"/>
              </a:buBlip>
              <a:defRPr sz="2400">
                <a:solidFill>
                  <a:srgbClr val="000000"/>
                </a:solidFill>
                <a:latin typeface="Candara"/>
                <a:ea typeface="Candara"/>
                <a:cs typeface="Candara"/>
                <a:sym typeface="Candara"/>
              </a:defRPr>
            </a:pPr>
            <a:r>
              <a:t>Accélération des cycles de développement (DevOps)</a:t>
            </a:r>
          </a:p>
          <a:p>
            <a:pPr lvl="3" marL="1577788" indent="-320488">
              <a:spcBef>
                <a:spcPts val="800"/>
              </a:spcBef>
              <a:buBlip>
                <a:blip r:embed="rId2"/>
              </a:buBlip>
              <a:defRPr sz="2400">
                <a:solidFill>
                  <a:srgbClr val="000000"/>
                </a:solidFill>
                <a:latin typeface="Candara"/>
                <a:ea typeface="Candara"/>
                <a:cs typeface="Candara"/>
                <a:sym typeface="Candara"/>
              </a:defRPr>
            </a:pPr>
            <a:r>
              <a:t>Expérimentation à moindre risque (environnements éphémères)</a:t>
            </a:r>
          </a:p>
          <a:p>
            <a:pPr lvl="2" marL="1134035" indent="-295835">
              <a:spcBef>
                <a:spcPts val="800"/>
              </a:spcBef>
              <a:buBlip>
                <a:blip r:embed="rId2"/>
              </a:buBlip>
              <a:defRPr sz="2400">
                <a:solidFill>
                  <a:srgbClr val="000000"/>
                </a:solidFill>
                <a:latin typeface="Candara"/>
                <a:ea typeface="Candara"/>
                <a:cs typeface="Candara"/>
                <a:sym typeface="Candara"/>
              </a:defRPr>
            </a:pPr>
            <a:r>
              <a:rPr b="1" i="1"/>
              <a:t>Auto scalling</a:t>
            </a:r>
            <a:r>
              <a:t> : Possibilité de définir des fonctions de mise à l’échelle automatique.</a:t>
            </a:r>
          </a:p>
        </p:txBody>
      </p:sp>
      <p:sp>
        <p:nvSpPr>
          <p:cNvPr id="615" name="Numéro de diapositive"/>
          <p:cNvSpPr/>
          <p:nvPr>
            <p:ph type="sldNum" sz="quarter" idx="2"/>
          </p:nvPr>
        </p:nvSpPr>
        <p:spPr>
          <a:xfrm>
            <a:off x="12165461" y="9213850"/>
            <a:ext cx="29458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7"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3</a:t>
            </a:r>
            <a:r>
              <a:t> - Cloud privé, public et hybride </a:t>
            </a:r>
          </a:p>
        </p:txBody>
      </p:sp>
      <p:sp>
        <p:nvSpPr>
          <p:cNvPr id="618" name="Les formes de cloud computing…"/>
          <p:cNvSpPr/>
          <p:nvPr>
            <p:ph type="body" idx="1"/>
          </p:nvPr>
        </p:nvSpPr>
        <p:spPr>
          <a:xfrm>
            <a:off x="508000" y="3032123"/>
            <a:ext cx="11988800" cy="5727701"/>
          </a:xfrm>
          <a:prstGeom prst="rect">
            <a:avLst/>
          </a:prstGeom>
        </p:spPr>
        <p:txBody>
          <a:bodyPr anchor="t"/>
          <a:lstStyle/>
          <a:p>
            <a:pPr marL="314078" indent="-314078" defTabSz="572516">
              <a:spcBef>
                <a:spcPts val="900"/>
              </a:spcBef>
              <a:buBlip>
                <a:blip r:embed="rId2"/>
              </a:buBlip>
              <a:defRPr sz="3332">
                <a:solidFill>
                  <a:srgbClr val="000000"/>
                </a:solidFill>
                <a:latin typeface="Candara"/>
                <a:ea typeface="Candara"/>
                <a:cs typeface="Candara"/>
                <a:sym typeface="Candara"/>
              </a:defRPr>
            </a:pPr>
            <a:r>
              <a:t>Les formes de cloud computing</a:t>
            </a:r>
          </a:p>
          <a:p>
            <a:pPr lvl="1" marL="724796" indent="-314078" defTabSz="572516">
              <a:spcBef>
                <a:spcPts val="900"/>
              </a:spcBef>
              <a:buBlip>
                <a:blip r:embed="rId2"/>
              </a:buBlip>
              <a:defRPr sz="2548">
                <a:solidFill>
                  <a:srgbClr val="000000"/>
                </a:solidFill>
                <a:latin typeface="Candara"/>
                <a:ea typeface="Candara"/>
                <a:cs typeface="Candara"/>
                <a:sym typeface="Candara"/>
              </a:defRPr>
            </a:pPr>
            <a:r>
              <a:t>les </a:t>
            </a:r>
            <a:r>
              <a:rPr b="1"/>
              <a:t>clouds privés internes</a:t>
            </a:r>
            <a:r>
              <a:t>, gérés en interne par une entreprise pour ses besoins. Avantages :</a:t>
            </a:r>
          </a:p>
          <a:p>
            <a:pPr lvl="2" marL="1135514" indent="-314078" defTabSz="572516">
              <a:spcBef>
                <a:spcPts val="900"/>
              </a:spcBef>
              <a:buBlip>
                <a:blip r:embed="rId2"/>
              </a:buBlip>
              <a:defRPr sz="2352">
                <a:solidFill>
                  <a:srgbClr val="000000"/>
                </a:solidFill>
                <a:latin typeface="Candara"/>
                <a:ea typeface="Candara"/>
                <a:cs typeface="Candara"/>
                <a:sym typeface="Candara"/>
              </a:defRPr>
            </a:pPr>
            <a:r>
              <a:t>L'entreprise a un </a:t>
            </a:r>
            <a:r>
              <a:rPr b="1"/>
              <a:t>contrôle total</a:t>
            </a:r>
            <a:r>
              <a:t> sur l'infrastructure et les données.</a:t>
            </a:r>
          </a:p>
          <a:p>
            <a:pPr lvl="2" marL="1135514" indent="-314078" defTabSz="572516">
              <a:spcBef>
                <a:spcPts val="900"/>
              </a:spcBef>
              <a:buBlip>
                <a:blip r:embed="rId2"/>
              </a:buBlip>
              <a:defRPr sz="2352">
                <a:solidFill>
                  <a:srgbClr val="000000"/>
                </a:solidFill>
                <a:latin typeface="Candara"/>
                <a:ea typeface="Candara"/>
                <a:cs typeface="Candara"/>
                <a:sym typeface="Candara"/>
              </a:defRPr>
            </a:pPr>
            <a:r>
              <a:t>Sécurité renforcée : Les données sensibles restent dans l'environnement de l’entreprise.</a:t>
            </a:r>
          </a:p>
          <a:p>
            <a:pPr lvl="2" marL="1135514" indent="-314078" defTabSz="572516">
              <a:spcBef>
                <a:spcPts val="900"/>
              </a:spcBef>
              <a:buBlip>
                <a:blip r:embed="rId2"/>
              </a:buBlip>
              <a:defRPr sz="2352">
                <a:solidFill>
                  <a:srgbClr val="000000"/>
                </a:solidFill>
                <a:latin typeface="Candara"/>
                <a:ea typeface="Candara"/>
                <a:cs typeface="Candara"/>
                <a:sym typeface="Candara"/>
              </a:defRPr>
            </a:pPr>
            <a:r>
              <a:t>Personnalisation : L'infrastructure peut être adaptée précisément aux besoins spécifiques de l’entreprise.</a:t>
            </a:r>
          </a:p>
          <a:p>
            <a:pPr lvl="1" marL="724796" indent="-314078" defTabSz="572516">
              <a:spcBef>
                <a:spcPts val="900"/>
              </a:spcBef>
              <a:buBlip>
                <a:blip r:embed="rId2"/>
              </a:buBlip>
              <a:defRPr sz="2548">
                <a:solidFill>
                  <a:srgbClr val="000000"/>
                </a:solidFill>
                <a:latin typeface="Candara"/>
                <a:ea typeface="Candara"/>
                <a:cs typeface="Candara"/>
                <a:sym typeface="Candara"/>
              </a:defRPr>
            </a:pPr>
            <a:r>
              <a:t>Cependant, cette option nécessite des investissements importants en matériel, logiciels et expertise interne.</a:t>
            </a:r>
          </a:p>
          <a:p>
            <a:pPr lvl="1" marL="724796" indent="-314078" defTabSz="572516">
              <a:spcBef>
                <a:spcPts val="900"/>
              </a:spcBef>
              <a:buBlip>
                <a:blip r:embed="rId2"/>
              </a:buBlip>
              <a:defRPr sz="2548">
                <a:solidFill>
                  <a:srgbClr val="000000"/>
                </a:solidFill>
                <a:latin typeface="Candara"/>
                <a:ea typeface="Candara"/>
                <a:cs typeface="Candara"/>
                <a:sym typeface="Candara"/>
              </a:defRPr>
            </a:pPr>
            <a:r>
              <a:t>Voir :</a:t>
            </a:r>
          </a:p>
          <a:p>
            <a:pPr lvl="2" marL="1135514" indent="-314078" defTabSz="572516">
              <a:spcBef>
                <a:spcPts val="900"/>
              </a:spcBef>
              <a:buBlip>
                <a:blip r:embed="rId2"/>
              </a:buBlip>
              <a:defRPr sz="2352">
                <a:solidFill>
                  <a:srgbClr val="000000"/>
                </a:solidFill>
                <a:latin typeface="Candara"/>
                <a:ea typeface="Candara"/>
                <a:cs typeface="Candara"/>
                <a:sym typeface="Candara"/>
              </a:defRPr>
            </a:pPr>
            <a:r>
              <a:rPr u="sng">
                <a:solidFill>
                  <a:schemeClr val="accent3">
                    <a:hueOff val="929958"/>
                    <a:satOff val="10247"/>
                    <a:lumOff val="-24509"/>
                  </a:schemeClr>
                </a:solidFill>
                <a:hlinkClick r:id="rId3" invalidUrl="" action="" tgtFrame="" tooltip="" history="1" highlightClick="0" endSnd="0"/>
              </a:rPr>
              <a:t>Cloud privé : les 12 plateformes techniques de 2025</a:t>
            </a:r>
            <a:r>
              <a:t> - LeMagIT</a:t>
            </a:r>
          </a:p>
        </p:txBody>
      </p:sp>
      <p:sp>
        <p:nvSpPr>
          <p:cNvPr id="619" name="Numéro de diapositive"/>
          <p:cNvSpPr/>
          <p:nvPr>
            <p:ph type="sldNum" sz="quarter" idx="2"/>
          </p:nvPr>
        </p:nvSpPr>
        <p:spPr>
          <a:xfrm>
            <a:off x="12156531" y="9213850"/>
            <a:ext cx="31244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1"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3</a:t>
            </a:r>
            <a:r>
              <a:t> - Cloud privé, public et hybride </a:t>
            </a:r>
          </a:p>
        </p:txBody>
      </p:sp>
      <p:sp>
        <p:nvSpPr>
          <p:cNvPr id="622" name="Les formes de cloud computing, suite…"/>
          <p:cNvSpPr/>
          <p:nvPr>
            <p:ph type="body" idx="1"/>
          </p:nvPr>
        </p:nvSpPr>
        <p:spPr>
          <a:xfrm>
            <a:off x="508000" y="3032123"/>
            <a:ext cx="11988800" cy="5727701"/>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Les formes de cloud computing, suite</a:t>
            </a:r>
          </a:p>
          <a:p>
            <a:pPr lvl="1" marL="739588" indent="-320488">
              <a:spcBef>
                <a:spcPts val="1000"/>
              </a:spcBef>
              <a:buBlip>
                <a:blip r:embed="rId2"/>
              </a:buBlip>
              <a:defRPr sz="2600">
                <a:solidFill>
                  <a:srgbClr val="000000"/>
                </a:solidFill>
                <a:latin typeface="Candara"/>
                <a:ea typeface="Candara"/>
                <a:cs typeface="Candara"/>
                <a:sym typeface="Candara"/>
              </a:defRPr>
            </a:pPr>
            <a:r>
              <a:t>Les </a:t>
            </a:r>
            <a:r>
              <a:rPr b="1"/>
              <a:t>clouds privés externes</a:t>
            </a:r>
            <a:r>
              <a:t>, dédiés aux besoins propres d'une seule entreprise, mais dont la gestion est externalisée chez un prestataire. Avantages :</a:t>
            </a:r>
          </a:p>
          <a:p>
            <a:pPr lvl="2" marL="1158688" indent="-320488">
              <a:spcBef>
                <a:spcPts val="1000"/>
              </a:spcBef>
              <a:buBlip>
                <a:blip r:embed="rId2"/>
              </a:buBlip>
              <a:defRPr sz="2400">
                <a:solidFill>
                  <a:srgbClr val="000000"/>
                </a:solidFill>
                <a:latin typeface="Candara"/>
                <a:ea typeface="Candara"/>
                <a:cs typeface="Candara"/>
                <a:sym typeface="Candara"/>
              </a:defRPr>
            </a:pPr>
            <a:r>
              <a:t>Réduction des coûts d'infrastructure : L'entreprise n'a pas besoin d'investir dans son propre matériel.</a:t>
            </a:r>
          </a:p>
          <a:p>
            <a:pPr lvl="2" marL="1158688" indent="-320488">
              <a:spcBef>
                <a:spcPts val="1000"/>
              </a:spcBef>
              <a:buBlip>
                <a:blip r:embed="rId2"/>
              </a:buBlip>
              <a:defRPr sz="2400">
                <a:solidFill>
                  <a:srgbClr val="000000"/>
                </a:solidFill>
                <a:latin typeface="Candara"/>
                <a:ea typeface="Candara"/>
                <a:cs typeface="Candara"/>
                <a:sym typeface="Candara"/>
              </a:defRPr>
            </a:pPr>
            <a:r>
              <a:t>Expertise spécialisée : Le prestataire apporte son savoir-faire en gestion de cloud.</a:t>
            </a:r>
          </a:p>
          <a:p>
            <a:pPr lvl="2" marL="1158688" indent="-320488">
              <a:spcBef>
                <a:spcPts val="1000"/>
              </a:spcBef>
              <a:buBlip>
                <a:blip r:embed="rId2"/>
              </a:buBlip>
              <a:defRPr sz="2400">
                <a:solidFill>
                  <a:srgbClr val="000000"/>
                </a:solidFill>
                <a:latin typeface="Candara"/>
                <a:ea typeface="Candara"/>
                <a:cs typeface="Candara"/>
                <a:sym typeface="Candara"/>
              </a:defRPr>
            </a:pPr>
            <a:r>
              <a:t>Flexibilité : L'entreprise peut ajuster les ressources selon ses besoins.</a:t>
            </a:r>
          </a:p>
        </p:txBody>
      </p:sp>
      <p:sp>
        <p:nvSpPr>
          <p:cNvPr id="623" name="Numéro de diapositive"/>
          <p:cNvSpPr/>
          <p:nvPr>
            <p:ph type="sldNum" sz="quarter" idx="2"/>
          </p:nvPr>
        </p:nvSpPr>
        <p:spPr>
          <a:xfrm>
            <a:off x="12154944" y="9213850"/>
            <a:ext cx="315615"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5"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3</a:t>
            </a:r>
            <a:r>
              <a:t> - Cloud privé, public et hybride </a:t>
            </a:r>
          </a:p>
        </p:txBody>
      </p:sp>
      <p:sp>
        <p:nvSpPr>
          <p:cNvPr id="626" name="Les formes de cloud computing, suite…"/>
          <p:cNvSpPr/>
          <p:nvPr>
            <p:ph type="body" idx="1"/>
          </p:nvPr>
        </p:nvSpPr>
        <p:spPr>
          <a:xfrm>
            <a:off x="508000" y="2990848"/>
            <a:ext cx="11988800" cy="5727701"/>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Les formes de cloud computing, suite</a:t>
            </a:r>
          </a:p>
          <a:p>
            <a:pPr lvl="1" marL="739588" indent="-320488">
              <a:spcBef>
                <a:spcPts val="1000"/>
              </a:spcBef>
              <a:buBlip>
                <a:blip r:embed="rId2"/>
              </a:buBlip>
              <a:defRPr sz="2600">
                <a:solidFill>
                  <a:srgbClr val="000000"/>
                </a:solidFill>
                <a:latin typeface="Candara"/>
                <a:ea typeface="Candara"/>
                <a:cs typeface="Candara"/>
                <a:sym typeface="Candara"/>
              </a:defRPr>
            </a:pPr>
            <a:r>
              <a:t>Les </a:t>
            </a:r>
            <a:r>
              <a:rPr b="1"/>
              <a:t>clouds publics</a:t>
            </a:r>
            <a:r>
              <a:t>, gérés par des fournisseurs spécialisés qui louent leur services à de nombreuses entreprises. Avantages :</a:t>
            </a:r>
          </a:p>
          <a:p>
            <a:pPr lvl="2" marL="1158688" indent="-320488">
              <a:spcBef>
                <a:spcPts val="1000"/>
              </a:spcBef>
              <a:buBlip>
                <a:blip r:embed="rId2"/>
              </a:buBlip>
              <a:defRPr sz="2400">
                <a:solidFill>
                  <a:srgbClr val="000000"/>
                </a:solidFill>
                <a:latin typeface="Candara"/>
                <a:ea typeface="Candara"/>
                <a:cs typeface="Candara"/>
                <a:sym typeface="Candara"/>
              </a:defRPr>
            </a:pPr>
            <a:r>
              <a:t>Économies d'échelle : Les coûts sont répartis entre de nombreux clients.</a:t>
            </a:r>
          </a:p>
          <a:p>
            <a:pPr lvl="2" marL="1158688" indent="-320488">
              <a:spcBef>
                <a:spcPts val="1000"/>
              </a:spcBef>
              <a:buBlip>
                <a:blip r:embed="rId2"/>
              </a:buBlip>
              <a:defRPr sz="2400">
                <a:solidFill>
                  <a:srgbClr val="000000"/>
                </a:solidFill>
                <a:latin typeface="Candara"/>
                <a:ea typeface="Candara"/>
                <a:cs typeface="Candara"/>
                <a:sym typeface="Candara"/>
              </a:defRPr>
            </a:pPr>
            <a:r>
              <a:t>Scalabilité : Les ressources peuvent être ajustées rapidement en fonction des besoins.</a:t>
            </a:r>
          </a:p>
          <a:p>
            <a:pPr lvl="2" marL="1158688" indent="-320488">
              <a:spcBef>
                <a:spcPts val="1000"/>
              </a:spcBef>
              <a:buBlip>
                <a:blip r:embed="rId2"/>
              </a:buBlip>
              <a:defRPr sz="2400">
                <a:solidFill>
                  <a:srgbClr val="000000"/>
                </a:solidFill>
                <a:latin typeface="Candara"/>
                <a:ea typeface="Candara"/>
                <a:cs typeface="Candara"/>
                <a:sym typeface="Candara"/>
              </a:defRPr>
            </a:pPr>
            <a:r>
              <a:t>Large gamme de services : Les fournisseurs proposent souvent une variété d'outils et de services intégrés.</a:t>
            </a:r>
          </a:p>
          <a:p>
            <a:pPr lvl="1" marL="739588" indent="-320488">
              <a:spcBef>
                <a:spcPts val="1000"/>
              </a:spcBef>
              <a:buBlip>
                <a:blip r:embed="rId2"/>
              </a:buBlip>
              <a:defRPr sz="2400">
                <a:solidFill>
                  <a:srgbClr val="000000"/>
                </a:solidFill>
                <a:latin typeface="Candara"/>
                <a:ea typeface="Candara"/>
                <a:cs typeface="Candara"/>
                <a:sym typeface="Candara"/>
              </a:defRPr>
            </a:pPr>
            <a:r>
              <a:t>Cependant, les entreprises ont moins de contrôle sur l'infrastructure et doivent être attentives aux questions de sécurité et de conformité.</a:t>
            </a:r>
          </a:p>
        </p:txBody>
      </p:sp>
      <p:sp>
        <p:nvSpPr>
          <p:cNvPr id="627" name="Numéro de diapositive"/>
          <p:cNvSpPr/>
          <p:nvPr>
            <p:ph type="sldNum" sz="quarter" idx="2"/>
          </p:nvPr>
        </p:nvSpPr>
        <p:spPr>
          <a:xfrm>
            <a:off x="12150528" y="9213850"/>
            <a:ext cx="324447"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9"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3</a:t>
            </a:r>
            <a:r>
              <a:t> - Cloud privé, public et hybride </a:t>
            </a:r>
          </a:p>
        </p:txBody>
      </p:sp>
      <p:sp>
        <p:nvSpPr>
          <p:cNvPr id="630" name="Les formes de cloud computing, suite…"/>
          <p:cNvSpPr/>
          <p:nvPr>
            <p:ph type="body" idx="1"/>
          </p:nvPr>
        </p:nvSpPr>
        <p:spPr>
          <a:xfrm>
            <a:off x="508000" y="2990848"/>
            <a:ext cx="11988800" cy="5727701"/>
          </a:xfrm>
          <a:prstGeom prst="rect">
            <a:avLst/>
          </a:prstGeom>
        </p:spPr>
        <p:txBody>
          <a:bodyPr anchor="t"/>
          <a:lstStyle/>
          <a:p>
            <a:pPr marL="320488" indent="-320488">
              <a:spcBef>
                <a:spcPts val="1000"/>
              </a:spcBef>
              <a:buBlip>
                <a:blip r:embed="rId2"/>
              </a:buBlip>
              <a:defRPr>
                <a:solidFill>
                  <a:srgbClr val="000000"/>
                </a:solidFill>
                <a:latin typeface="Candara"/>
                <a:ea typeface="Candara"/>
                <a:cs typeface="Candara"/>
                <a:sym typeface="Candara"/>
              </a:defRPr>
            </a:pPr>
            <a:r>
              <a:t>Les formes de cloud computing, suite</a:t>
            </a:r>
          </a:p>
          <a:p>
            <a:pPr lvl="1" marL="739588" indent="-320488">
              <a:spcBef>
                <a:spcPts val="1000"/>
              </a:spcBef>
              <a:buBlip>
                <a:blip r:embed="rId2"/>
              </a:buBlip>
              <a:defRPr sz="2600">
                <a:solidFill>
                  <a:srgbClr val="000000"/>
                </a:solidFill>
                <a:latin typeface="Candara"/>
                <a:ea typeface="Candara"/>
                <a:cs typeface="Candara"/>
                <a:sym typeface="Candara"/>
              </a:defRPr>
            </a:pPr>
            <a:r>
              <a:t>un </a:t>
            </a:r>
            <a:r>
              <a:rPr b="1"/>
              <a:t>cloud hybride</a:t>
            </a:r>
            <a:r>
              <a:t> consiste à associer un ou plusieurs clouds publics à un cloud privé. Un système d’orchestration connecte et ordonnance les ressources de cloud privé avec des ressources de cloud public. Avantages :</a:t>
            </a:r>
          </a:p>
          <a:p>
            <a:pPr lvl="2" marL="1158688" indent="-320488">
              <a:spcBef>
                <a:spcPts val="1000"/>
              </a:spcBef>
              <a:buBlip>
                <a:blip r:embed="rId2"/>
              </a:buBlip>
              <a:defRPr sz="2400">
                <a:solidFill>
                  <a:srgbClr val="000000"/>
                </a:solidFill>
                <a:latin typeface="Candara"/>
                <a:ea typeface="Candara"/>
                <a:cs typeface="Candara"/>
                <a:sym typeface="Candara"/>
              </a:defRPr>
            </a:pPr>
            <a:r>
              <a:t>Optimisation des coûts : Les charges de travail peuvent être réparties entre cloud privé et public selon les besoins.</a:t>
            </a:r>
          </a:p>
          <a:p>
            <a:pPr lvl="2" marL="1158688" indent="-320488">
              <a:spcBef>
                <a:spcPts val="1000"/>
              </a:spcBef>
              <a:buBlip>
                <a:blip r:embed="rId2"/>
              </a:buBlip>
              <a:defRPr sz="2400">
                <a:solidFill>
                  <a:srgbClr val="000000"/>
                </a:solidFill>
                <a:latin typeface="Candara"/>
                <a:ea typeface="Candara"/>
                <a:cs typeface="Candara"/>
                <a:sym typeface="Candara"/>
              </a:defRPr>
            </a:pPr>
            <a:r>
              <a:t>Conformité : Les données sensibles peuvent rester dans le cloud privé tout en profitant des ressources du cloud public pour d'autres tâches.</a:t>
            </a:r>
          </a:p>
          <a:p>
            <a:pPr lvl="2" marL="1158688" indent="-320488">
              <a:spcBef>
                <a:spcPts val="1000"/>
              </a:spcBef>
              <a:buBlip>
                <a:blip r:embed="rId2"/>
              </a:buBlip>
              <a:defRPr sz="2400">
                <a:solidFill>
                  <a:srgbClr val="000000"/>
                </a:solidFill>
                <a:latin typeface="Candara"/>
                <a:ea typeface="Candara"/>
                <a:cs typeface="Candara"/>
                <a:sym typeface="Candara"/>
              </a:defRPr>
            </a:pPr>
            <a:r>
              <a:t>Résilience : La redondance entre cloud privé et public améliore la continuité des activités.</a:t>
            </a:r>
          </a:p>
          <a:p>
            <a:pPr lvl="2" marL="1158688" indent="-320488">
              <a:spcBef>
                <a:spcPts val="1000"/>
              </a:spcBef>
              <a:buBlip>
                <a:blip r:embed="rId2"/>
              </a:buBlip>
              <a:defRPr sz="2400">
                <a:solidFill>
                  <a:srgbClr val="000000"/>
                </a:solidFill>
                <a:latin typeface="Candara"/>
                <a:ea typeface="Candara"/>
                <a:cs typeface="Candara"/>
                <a:sym typeface="Candara"/>
              </a:defRPr>
            </a:pPr>
            <a:r>
              <a:t>Optimisation des performances : L'orchestrateur peut répartir les charges de travail de manière optimale entre les différents clouds.</a:t>
            </a:r>
          </a:p>
        </p:txBody>
      </p:sp>
      <p:sp>
        <p:nvSpPr>
          <p:cNvPr id="631" name="Numéro de diapositive"/>
          <p:cNvSpPr/>
          <p:nvPr>
            <p:ph type="sldNum" sz="quarter" idx="2"/>
          </p:nvPr>
        </p:nvSpPr>
        <p:spPr>
          <a:xfrm>
            <a:off x="12154596" y="9213850"/>
            <a:ext cx="31631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3"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4</a:t>
            </a:r>
            <a:r>
              <a:t> - Les modèles de service </a:t>
            </a:r>
          </a:p>
        </p:txBody>
      </p:sp>
      <p:sp>
        <p:nvSpPr>
          <p:cNvPr id="634" name="Fig-Les modèles de cloud…"/>
          <p:cNvSpPr/>
          <p:nvPr>
            <p:ph type="body" idx="1"/>
          </p:nvPr>
        </p:nvSpPr>
        <p:spPr>
          <a:xfrm>
            <a:off x="508000" y="3041650"/>
            <a:ext cx="11988800" cy="5727700"/>
          </a:xfrm>
          <a:prstGeom prst="rect">
            <a:avLst/>
          </a:prstGeom>
        </p:spPr>
        <p:txBody>
          <a:bodyPr anchor="t"/>
          <a:lstStyle/>
          <a:p>
            <a:pPr marL="0" marR="8485999" indent="0" defTabSz="450000">
              <a:spcBef>
                <a:spcPts val="0"/>
              </a:spcBef>
              <a:buSzTx/>
              <a:buNone/>
              <a:defRPr sz="1600">
                <a:solidFill>
                  <a:srgbClr val="000000"/>
                </a:solidFill>
                <a:latin typeface="Trebuchet MS"/>
                <a:ea typeface="Trebuchet MS"/>
                <a:cs typeface="Trebuchet MS"/>
                <a:sym typeface="Trebuchet MS"/>
              </a:defRPr>
            </a:pPr>
          </a:p>
          <a:p>
            <a:pPr marL="0" marR="8485999" indent="0" defTabSz="450000">
              <a:spcBef>
                <a:spcPts val="0"/>
              </a:spcBef>
              <a:buSzTx/>
              <a:buNone/>
              <a:defRPr sz="1600">
                <a:solidFill>
                  <a:srgbClr val="000000"/>
                </a:solidFill>
                <a:latin typeface="Trebuchet MS"/>
                <a:ea typeface="Trebuchet MS"/>
                <a:cs typeface="Trebuchet MS"/>
                <a:sym typeface="Trebuchet MS"/>
              </a:defRPr>
            </a:pPr>
          </a:p>
          <a:p>
            <a:pPr marL="0" marR="8485999" indent="0" defTabSz="450000">
              <a:spcBef>
                <a:spcPts val="0"/>
              </a:spcBef>
              <a:buSzTx/>
              <a:buNone/>
              <a:defRPr sz="1600">
                <a:solidFill>
                  <a:srgbClr val="000000"/>
                </a:solidFill>
                <a:latin typeface="Trebuchet MS"/>
                <a:ea typeface="Trebuchet MS"/>
                <a:cs typeface="Trebuchet MS"/>
                <a:sym typeface="Trebuchet MS"/>
              </a:defRPr>
            </a:pPr>
          </a:p>
          <a:p>
            <a:pPr marL="0" marR="8485999" indent="0" defTabSz="450000">
              <a:spcBef>
                <a:spcPts val="0"/>
              </a:spcBef>
              <a:buSzTx/>
              <a:buNone/>
              <a:defRPr sz="1600">
                <a:solidFill>
                  <a:srgbClr val="000000"/>
                </a:solidFill>
                <a:latin typeface="Trebuchet MS"/>
                <a:ea typeface="Trebuchet MS"/>
                <a:cs typeface="Trebuchet MS"/>
                <a:sym typeface="Trebuchet MS"/>
              </a:defRPr>
            </a:pPr>
          </a:p>
          <a:p>
            <a:pPr marL="0" marR="8485999" indent="0" defTabSz="450000">
              <a:spcBef>
                <a:spcPts val="0"/>
              </a:spcBef>
              <a:buSzTx/>
              <a:buNone/>
              <a:defRPr sz="1600">
                <a:solidFill>
                  <a:srgbClr val="000000"/>
                </a:solidFill>
                <a:latin typeface="Trebuchet MS"/>
                <a:ea typeface="Trebuchet MS"/>
                <a:cs typeface="Trebuchet MS"/>
                <a:sym typeface="Trebuchet MS"/>
              </a:defRPr>
            </a:pPr>
          </a:p>
          <a:p>
            <a:pPr marL="0" marR="8485999" indent="0" defTabSz="450000">
              <a:spcBef>
                <a:spcPts val="0"/>
              </a:spcBef>
              <a:buSzTx/>
              <a:buNone/>
              <a:defRPr sz="1600">
                <a:solidFill>
                  <a:srgbClr val="000000"/>
                </a:solidFill>
                <a:latin typeface="Trebuchet MS"/>
                <a:ea typeface="Trebuchet MS"/>
                <a:cs typeface="Trebuchet MS"/>
                <a:sym typeface="Trebuchet MS"/>
              </a:defRPr>
            </a:pPr>
          </a:p>
          <a:p>
            <a:pPr marL="0" marR="8485999" indent="0" defTabSz="450000">
              <a:spcBef>
                <a:spcPts val="0"/>
              </a:spcBef>
              <a:buSzTx/>
              <a:buNone/>
              <a:defRPr sz="1600">
                <a:solidFill>
                  <a:srgbClr val="000000"/>
                </a:solidFill>
                <a:latin typeface="Trebuchet MS"/>
                <a:ea typeface="Trebuchet MS"/>
                <a:cs typeface="Trebuchet MS"/>
                <a:sym typeface="Trebuchet MS"/>
              </a:defRPr>
            </a:pPr>
          </a:p>
          <a:p>
            <a:pPr marL="0" marR="8485999" indent="0" defTabSz="450000">
              <a:spcBef>
                <a:spcPts val="0"/>
              </a:spcBef>
              <a:buSzTx/>
              <a:buNone/>
              <a:defRPr sz="1600">
                <a:solidFill>
                  <a:srgbClr val="000000"/>
                </a:solidFill>
                <a:latin typeface="Trebuchet MS"/>
                <a:ea typeface="Trebuchet MS"/>
                <a:cs typeface="Trebuchet MS"/>
                <a:sym typeface="Trebuchet MS"/>
              </a:defRPr>
            </a:pPr>
          </a:p>
          <a:p>
            <a:pPr marL="0" marR="8485999" indent="0" defTabSz="450000">
              <a:spcBef>
                <a:spcPts val="0"/>
              </a:spcBef>
              <a:buSzTx/>
              <a:buNone/>
              <a:defRPr sz="1600">
                <a:solidFill>
                  <a:srgbClr val="000000"/>
                </a:solidFill>
                <a:latin typeface="Trebuchet MS"/>
                <a:ea typeface="Trebuchet MS"/>
                <a:cs typeface="Trebuchet MS"/>
                <a:sym typeface="Trebuchet MS"/>
              </a:defRPr>
            </a:pPr>
          </a:p>
          <a:p>
            <a:pPr marL="0" marR="8485999" indent="0" defTabSz="450000">
              <a:spcBef>
                <a:spcPts val="0"/>
              </a:spcBef>
              <a:buSzTx/>
              <a:buNone/>
              <a:defRPr sz="1600">
                <a:solidFill>
                  <a:srgbClr val="000000"/>
                </a:solidFill>
                <a:latin typeface="Trebuchet MS"/>
                <a:ea typeface="Trebuchet MS"/>
                <a:cs typeface="Trebuchet MS"/>
                <a:sym typeface="Trebuchet MS"/>
              </a:defRPr>
            </a:pPr>
          </a:p>
          <a:p>
            <a:pPr marL="0" marR="8485999" indent="0" defTabSz="450000">
              <a:spcBef>
                <a:spcPts val="0"/>
              </a:spcBef>
              <a:buSzTx/>
              <a:buNone/>
              <a:defRPr sz="1600">
                <a:solidFill>
                  <a:srgbClr val="000000"/>
                </a:solidFill>
                <a:latin typeface="Trebuchet MS"/>
                <a:ea typeface="Trebuchet MS"/>
                <a:cs typeface="Trebuchet MS"/>
                <a:sym typeface="Trebuchet MS"/>
              </a:defRPr>
            </a:pPr>
          </a:p>
          <a:p>
            <a:pPr marL="0" marR="8485999" indent="0" defTabSz="450000">
              <a:spcBef>
                <a:spcPts val="0"/>
              </a:spcBef>
              <a:buSzTx/>
              <a:buNone/>
              <a:defRPr sz="1600">
                <a:solidFill>
                  <a:srgbClr val="000000"/>
                </a:solidFill>
                <a:latin typeface="Trebuchet MS"/>
                <a:ea typeface="Trebuchet MS"/>
                <a:cs typeface="Trebuchet MS"/>
                <a:sym typeface="Trebuchet MS"/>
              </a:defRPr>
            </a:pPr>
          </a:p>
          <a:p>
            <a:pPr marL="0" marR="8485999" indent="0" defTabSz="450000">
              <a:spcBef>
                <a:spcPts val="0"/>
              </a:spcBef>
              <a:buSzTx/>
              <a:buNone/>
              <a:defRPr sz="1600">
                <a:solidFill>
                  <a:srgbClr val="000000"/>
                </a:solidFill>
                <a:latin typeface="Trebuchet MS"/>
                <a:ea typeface="Trebuchet MS"/>
                <a:cs typeface="Trebuchet MS"/>
                <a:sym typeface="Trebuchet MS"/>
              </a:defRPr>
            </a:pPr>
          </a:p>
          <a:p>
            <a:pPr marL="0" marR="8485999" indent="0" defTabSz="450000">
              <a:spcBef>
                <a:spcPts val="0"/>
              </a:spcBef>
              <a:buSzTx/>
              <a:buNone/>
              <a:defRPr sz="1600">
                <a:solidFill>
                  <a:srgbClr val="000000"/>
                </a:solidFill>
                <a:latin typeface="Trebuchet MS"/>
                <a:ea typeface="Trebuchet MS"/>
                <a:cs typeface="Trebuchet MS"/>
                <a:sym typeface="Trebuchet MS"/>
              </a:defRPr>
            </a:pPr>
          </a:p>
          <a:p>
            <a:pPr marL="0" marR="8485999" indent="0" defTabSz="450000">
              <a:spcBef>
                <a:spcPts val="0"/>
              </a:spcBef>
              <a:buSzTx/>
              <a:buNone/>
              <a:defRPr sz="1600">
                <a:solidFill>
                  <a:srgbClr val="000000"/>
                </a:solidFill>
                <a:latin typeface="Trebuchet MS"/>
                <a:ea typeface="Trebuchet MS"/>
                <a:cs typeface="Trebuchet MS"/>
                <a:sym typeface="Trebuchet MS"/>
              </a:defRPr>
            </a:pPr>
          </a:p>
          <a:p>
            <a:pPr marL="0" marR="8485999" indent="0" defTabSz="450000">
              <a:spcBef>
                <a:spcPts val="0"/>
              </a:spcBef>
              <a:buSzTx/>
              <a:buNone/>
              <a:defRPr sz="1600">
                <a:solidFill>
                  <a:srgbClr val="000000"/>
                </a:solidFill>
                <a:latin typeface="Trebuchet MS"/>
                <a:ea typeface="Trebuchet MS"/>
                <a:cs typeface="Trebuchet MS"/>
                <a:sym typeface="Trebuchet MS"/>
              </a:defRPr>
            </a:pPr>
          </a:p>
          <a:p>
            <a:pPr marL="0" marR="8485999" indent="0" defTabSz="450000">
              <a:spcBef>
                <a:spcPts val="0"/>
              </a:spcBef>
              <a:buSzTx/>
              <a:buNone/>
              <a:defRPr sz="1600">
                <a:solidFill>
                  <a:srgbClr val="000000"/>
                </a:solidFill>
                <a:latin typeface="Trebuchet MS"/>
                <a:ea typeface="Trebuchet MS"/>
                <a:cs typeface="Trebuchet MS"/>
                <a:sym typeface="Trebuchet MS"/>
              </a:defRPr>
            </a:pPr>
          </a:p>
          <a:p>
            <a:pPr marL="0" marR="8485999" indent="0" defTabSz="450000">
              <a:spcBef>
                <a:spcPts val="0"/>
              </a:spcBef>
              <a:buSzTx/>
              <a:buNone/>
              <a:defRPr sz="1400">
                <a:solidFill>
                  <a:srgbClr val="000000"/>
                </a:solidFill>
                <a:latin typeface="Trebuchet MS"/>
                <a:ea typeface="Trebuchet MS"/>
                <a:cs typeface="Trebuchet MS"/>
                <a:sym typeface="Trebuchet MS"/>
              </a:defRPr>
            </a:pPr>
            <a:r>
              <a:t>Fig-Les modèles de cloud</a:t>
            </a:r>
          </a:p>
          <a:p>
            <a:pPr marL="0" marR="8485999" indent="0" defTabSz="450000">
              <a:spcBef>
                <a:spcPts val="0"/>
              </a:spcBef>
              <a:buSzTx/>
              <a:buNone/>
              <a:defRPr i="1" sz="1400">
                <a:solidFill>
                  <a:srgbClr val="000000"/>
                </a:solidFill>
                <a:latin typeface="Helvetica"/>
                <a:ea typeface="Helvetica"/>
                <a:cs typeface="Helvetica"/>
                <a:sym typeface="Helvetica"/>
              </a:defRPr>
            </a:pPr>
            <a:r>
              <a:rPr u="sng">
                <a:solidFill>
                  <a:srgbClr val="A53234"/>
                </a:solidFill>
                <a:hlinkClick r:id="rId2" invalidUrl="" action="" tgtFrame="" tooltip="" history="1" highlightClick="0" endSnd="0"/>
              </a:rPr>
              <a:t>https://fr.wikipedia.org/wiki/Cloud_computing#/media/File:Cloud_Computing_-_les_différents_modèles_de_service.svg</a:t>
            </a:r>
          </a:p>
        </p:txBody>
      </p:sp>
      <p:sp>
        <p:nvSpPr>
          <p:cNvPr id="635" name="Numéro de diapositive"/>
          <p:cNvSpPr/>
          <p:nvPr>
            <p:ph type="sldNum" sz="quarter" idx="2"/>
          </p:nvPr>
        </p:nvSpPr>
        <p:spPr>
          <a:xfrm>
            <a:off x="12148842" y="9213850"/>
            <a:ext cx="327819"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638" name="Cloud_Computing-les_différents_modèles_de_service.png"/>
          <p:cNvGrpSpPr/>
          <p:nvPr/>
        </p:nvGrpSpPr>
        <p:grpSpPr>
          <a:xfrm>
            <a:off x="3956911" y="2666999"/>
            <a:ext cx="8189947" cy="6685706"/>
            <a:chOff x="0" y="0"/>
            <a:chExt cx="8189945" cy="6685704"/>
          </a:xfrm>
        </p:grpSpPr>
        <p:pic>
          <p:nvPicPr>
            <p:cNvPr id="637" name="Cloud_Computing-les_différents_modèles_de_service.png" descr="Cloud_Computing-les_différents_modèles_de_service.png"/>
            <p:cNvPicPr>
              <a:picLocks noChangeAspect="1"/>
            </p:cNvPicPr>
            <p:nvPr/>
          </p:nvPicPr>
          <p:blipFill>
            <a:blip r:embed="rId3">
              <a:extLst/>
            </a:blip>
            <a:srcRect l="0" t="0" r="0" b="0"/>
            <a:stretch>
              <a:fillRect/>
            </a:stretch>
          </p:blipFill>
          <p:spPr>
            <a:xfrm>
              <a:off x="139700" y="88900"/>
              <a:ext cx="7910546" cy="6304704"/>
            </a:xfrm>
            <a:prstGeom prst="rect">
              <a:avLst/>
            </a:prstGeom>
            <a:ln>
              <a:noFill/>
            </a:ln>
            <a:effectLst/>
          </p:spPr>
        </p:pic>
        <p:pic>
          <p:nvPicPr>
            <p:cNvPr id="636" name="Cloud_Computing-les_différents_modèles_de_service.png" descr="Cloud_Computing-les_différents_modèles_de_service.png"/>
            <p:cNvPicPr>
              <a:picLocks noChangeAspect="0"/>
            </p:cNvPicPr>
            <p:nvPr/>
          </p:nvPicPr>
          <p:blipFill>
            <a:blip r:embed="rId4">
              <a:extLst/>
            </a:blip>
            <a:stretch>
              <a:fillRect/>
            </a:stretch>
          </p:blipFill>
          <p:spPr>
            <a:xfrm>
              <a:off x="-1" y="-1"/>
              <a:ext cx="8189947" cy="6685706"/>
            </a:xfrm>
            <a:prstGeom prst="rect">
              <a:avLst/>
            </a:prstGeom>
            <a:effectLst/>
          </p:spPr>
        </p:pic>
      </p:grpSp>
    </p:spTree>
  </p:cSld>
  <p:clrMapOvr>
    <a:masterClrMapping/>
  </p:clrMapOvr>
  <p:transition xmlns:p14="http://schemas.microsoft.com/office/powerpoint/2010/main" spd="med" advClick="1"/>
</p:sld>
</file>

<file path=ppt/slides/slide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0"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4</a:t>
            </a:r>
            <a:r>
              <a:t> - Les modèles de service </a:t>
            </a:r>
          </a:p>
        </p:txBody>
      </p:sp>
      <p:sp>
        <p:nvSpPr>
          <p:cNvPr id="641" name="Fig-Les modèles de cloud - D’après : What is Cloud Computing? | IBM"/>
          <p:cNvSpPr/>
          <p:nvPr>
            <p:ph type="body" idx="1"/>
          </p:nvPr>
        </p:nvSpPr>
        <p:spPr>
          <a:xfrm>
            <a:off x="508000" y="3041650"/>
            <a:ext cx="11988800" cy="5727700"/>
          </a:xfrm>
          <a:prstGeom prst="rect">
            <a:avLst/>
          </a:prstGeom>
        </p:spPr>
        <p:txBody>
          <a:bodyPr anchor="t"/>
          <a:lstStyle/>
          <a:p>
            <a:pPr marL="0" marR="26000" indent="0" defTabSz="450000">
              <a:spcBef>
                <a:spcPts val="0"/>
              </a:spcBef>
              <a:buSzTx/>
              <a:buNone/>
              <a:defRPr sz="1600">
                <a:solidFill>
                  <a:srgbClr val="000000"/>
                </a:solidFill>
                <a:latin typeface="Trebuchet MS"/>
                <a:ea typeface="Trebuchet MS"/>
                <a:cs typeface="Trebuchet MS"/>
                <a:sym typeface="Trebuchet MS"/>
              </a:defRPr>
            </a:pPr>
          </a:p>
          <a:p>
            <a:pPr marL="0" marR="26000" indent="0" defTabSz="450000">
              <a:spcBef>
                <a:spcPts val="0"/>
              </a:spcBef>
              <a:buSzTx/>
              <a:buNone/>
              <a:defRPr sz="1600">
                <a:solidFill>
                  <a:srgbClr val="000000"/>
                </a:solidFill>
                <a:latin typeface="Trebuchet MS"/>
                <a:ea typeface="Trebuchet MS"/>
                <a:cs typeface="Trebuchet MS"/>
                <a:sym typeface="Trebuchet MS"/>
              </a:defRPr>
            </a:pPr>
          </a:p>
          <a:p>
            <a:pPr marL="0" marR="26000" indent="0" defTabSz="450000">
              <a:spcBef>
                <a:spcPts val="0"/>
              </a:spcBef>
              <a:buSzTx/>
              <a:buNone/>
              <a:defRPr sz="1600">
                <a:solidFill>
                  <a:srgbClr val="000000"/>
                </a:solidFill>
                <a:latin typeface="Trebuchet MS"/>
                <a:ea typeface="Trebuchet MS"/>
                <a:cs typeface="Trebuchet MS"/>
                <a:sym typeface="Trebuchet MS"/>
              </a:defRPr>
            </a:pPr>
          </a:p>
          <a:p>
            <a:pPr marL="0" marR="26000" indent="0" defTabSz="450000">
              <a:spcBef>
                <a:spcPts val="0"/>
              </a:spcBef>
              <a:buSzTx/>
              <a:buNone/>
              <a:defRPr sz="1600">
                <a:solidFill>
                  <a:srgbClr val="000000"/>
                </a:solidFill>
                <a:latin typeface="Trebuchet MS"/>
                <a:ea typeface="Trebuchet MS"/>
                <a:cs typeface="Trebuchet MS"/>
                <a:sym typeface="Trebuchet MS"/>
              </a:defRPr>
            </a:pPr>
          </a:p>
          <a:p>
            <a:pPr marL="0" marR="26000" indent="0" defTabSz="450000">
              <a:spcBef>
                <a:spcPts val="0"/>
              </a:spcBef>
              <a:buSzTx/>
              <a:buNone/>
              <a:defRPr sz="1600">
                <a:solidFill>
                  <a:srgbClr val="000000"/>
                </a:solidFill>
                <a:latin typeface="Trebuchet MS"/>
                <a:ea typeface="Trebuchet MS"/>
                <a:cs typeface="Trebuchet MS"/>
                <a:sym typeface="Trebuchet MS"/>
              </a:defRPr>
            </a:pPr>
          </a:p>
          <a:p>
            <a:pPr marL="0" marR="26000" indent="0" defTabSz="450000">
              <a:spcBef>
                <a:spcPts val="0"/>
              </a:spcBef>
              <a:buSzTx/>
              <a:buNone/>
              <a:defRPr sz="1600">
                <a:solidFill>
                  <a:srgbClr val="000000"/>
                </a:solidFill>
                <a:latin typeface="Trebuchet MS"/>
                <a:ea typeface="Trebuchet MS"/>
                <a:cs typeface="Trebuchet MS"/>
                <a:sym typeface="Trebuchet MS"/>
              </a:defRPr>
            </a:pPr>
          </a:p>
          <a:p>
            <a:pPr marL="0" marR="26000" indent="0" defTabSz="450000">
              <a:spcBef>
                <a:spcPts val="0"/>
              </a:spcBef>
              <a:buSzTx/>
              <a:buNone/>
              <a:defRPr sz="1600">
                <a:solidFill>
                  <a:srgbClr val="000000"/>
                </a:solidFill>
                <a:latin typeface="Trebuchet MS"/>
                <a:ea typeface="Trebuchet MS"/>
                <a:cs typeface="Trebuchet MS"/>
                <a:sym typeface="Trebuchet MS"/>
              </a:defRPr>
            </a:pPr>
          </a:p>
          <a:p>
            <a:pPr marL="0" marR="26000" indent="0" defTabSz="450000">
              <a:spcBef>
                <a:spcPts val="0"/>
              </a:spcBef>
              <a:buSzTx/>
              <a:buNone/>
              <a:defRPr sz="1600">
                <a:solidFill>
                  <a:srgbClr val="000000"/>
                </a:solidFill>
                <a:latin typeface="Trebuchet MS"/>
                <a:ea typeface="Trebuchet MS"/>
                <a:cs typeface="Trebuchet MS"/>
                <a:sym typeface="Trebuchet MS"/>
              </a:defRPr>
            </a:pPr>
          </a:p>
          <a:p>
            <a:pPr marL="0" marR="26000" indent="0" defTabSz="450000">
              <a:spcBef>
                <a:spcPts val="0"/>
              </a:spcBef>
              <a:buSzTx/>
              <a:buNone/>
              <a:defRPr sz="1600">
                <a:solidFill>
                  <a:srgbClr val="000000"/>
                </a:solidFill>
                <a:latin typeface="Trebuchet MS"/>
                <a:ea typeface="Trebuchet MS"/>
                <a:cs typeface="Trebuchet MS"/>
                <a:sym typeface="Trebuchet MS"/>
              </a:defRPr>
            </a:pPr>
          </a:p>
          <a:p>
            <a:pPr marL="0" marR="26000" indent="0" defTabSz="450000">
              <a:spcBef>
                <a:spcPts val="0"/>
              </a:spcBef>
              <a:buSzTx/>
              <a:buNone/>
              <a:defRPr sz="1600">
                <a:solidFill>
                  <a:srgbClr val="000000"/>
                </a:solidFill>
                <a:latin typeface="Trebuchet MS"/>
                <a:ea typeface="Trebuchet MS"/>
                <a:cs typeface="Trebuchet MS"/>
                <a:sym typeface="Trebuchet MS"/>
              </a:defRPr>
            </a:pPr>
          </a:p>
          <a:p>
            <a:pPr marL="0" marR="26000" indent="0" defTabSz="450000">
              <a:spcBef>
                <a:spcPts val="0"/>
              </a:spcBef>
              <a:buSzTx/>
              <a:buNone/>
              <a:defRPr sz="1600">
                <a:solidFill>
                  <a:srgbClr val="000000"/>
                </a:solidFill>
                <a:latin typeface="Trebuchet MS"/>
                <a:ea typeface="Trebuchet MS"/>
                <a:cs typeface="Trebuchet MS"/>
                <a:sym typeface="Trebuchet MS"/>
              </a:defRPr>
            </a:pPr>
          </a:p>
          <a:p>
            <a:pPr marL="0" marR="26000" indent="0" defTabSz="450000">
              <a:spcBef>
                <a:spcPts val="0"/>
              </a:spcBef>
              <a:buSzTx/>
              <a:buNone/>
              <a:defRPr sz="1600">
                <a:solidFill>
                  <a:srgbClr val="000000"/>
                </a:solidFill>
                <a:latin typeface="Trebuchet MS"/>
                <a:ea typeface="Trebuchet MS"/>
                <a:cs typeface="Trebuchet MS"/>
                <a:sym typeface="Trebuchet MS"/>
              </a:defRPr>
            </a:pPr>
          </a:p>
          <a:p>
            <a:pPr marL="0" marR="26000" indent="0" defTabSz="450000">
              <a:spcBef>
                <a:spcPts val="0"/>
              </a:spcBef>
              <a:buSzTx/>
              <a:buNone/>
              <a:defRPr sz="1600">
                <a:solidFill>
                  <a:srgbClr val="000000"/>
                </a:solidFill>
                <a:latin typeface="Trebuchet MS"/>
                <a:ea typeface="Trebuchet MS"/>
                <a:cs typeface="Trebuchet MS"/>
                <a:sym typeface="Trebuchet MS"/>
              </a:defRPr>
            </a:pPr>
          </a:p>
          <a:p>
            <a:pPr marL="0" marR="26000" indent="0" defTabSz="450000">
              <a:spcBef>
                <a:spcPts val="0"/>
              </a:spcBef>
              <a:buSzTx/>
              <a:buNone/>
              <a:defRPr sz="1600">
                <a:solidFill>
                  <a:srgbClr val="000000"/>
                </a:solidFill>
                <a:latin typeface="Trebuchet MS"/>
                <a:ea typeface="Trebuchet MS"/>
                <a:cs typeface="Trebuchet MS"/>
                <a:sym typeface="Trebuchet MS"/>
              </a:defRPr>
            </a:pPr>
          </a:p>
          <a:p>
            <a:pPr marL="0" marR="26000" indent="0" defTabSz="450000">
              <a:spcBef>
                <a:spcPts val="0"/>
              </a:spcBef>
              <a:buSzTx/>
              <a:buNone/>
              <a:defRPr sz="1600">
                <a:solidFill>
                  <a:srgbClr val="000000"/>
                </a:solidFill>
                <a:latin typeface="Trebuchet MS"/>
                <a:ea typeface="Trebuchet MS"/>
                <a:cs typeface="Trebuchet MS"/>
                <a:sym typeface="Trebuchet MS"/>
              </a:defRPr>
            </a:pPr>
          </a:p>
          <a:p>
            <a:pPr marL="0" marR="26000" indent="0" defTabSz="450000">
              <a:spcBef>
                <a:spcPts val="0"/>
              </a:spcBef>
              <a:buSzTx/>
              <a:buNone/>
              <a:defRPr sz="1600">
                <a:solidFill>
                  <a:srgbClr val="000000"/>
                </a:solidFill>
                <a:latin typeface="Trebuchet MS"/>
                <a:ea typeface="Trebuchet MS"/>
                <a:cs typeface="Trebuchet MS"/>
                <a:sym typeface="Trebuchet MS"/>
              </a:defRPr>
            </a:pPr>
          </a:p>
          <a:p>
            <a:pPr marL="0" marR="26000" indent="0" defTabSz="450000">
              <a:spcBef>
                <a:spcPts val="0"/>
              </a:spcBef>
              <a:buSzTx/>
              <a:buNone/>
              <a:defRPr sz="1600">
                <a:solidFill>
                  <a:srgbClr val="000000"/>
                </a:solidFill>
                <a:latin typeface="Trebuchet MS"/>
                <a:ea typeface="Trebuchet MS"/>
                <a:cs typeface="Trebuchet MS"/>
                <a:sym typeface="Trebuchet MS"/>
              </a:defRPr>
            </a:pPr>
          </a:p>
          <a:p>
            <a:pPr marL="0" marR="26000" indent="0" defTabSz="450000">
              <a:spcBef>
                <a:spcPts val="0"/>
              </a:spcBef>
              <a:buSzTx/>
              <a:buNone/>
              <a:defRPr sz="1600">
                <a:solidFill>
                  <a:srgbClr val="000000"/>
                </a:solidFill>
                <a:latin typeface="Trebuchet MS"/>
                <a:ea typeface="Trebuchet MS"/>
                <a:cs typeface="Trebuchet MS"/>
                <a:sym typeface="Trebuchet MS"/>
              </a:defRPr>
            </a:pPr>
          </a:p>
          <a:p>
            <a:pPr marL="0" marR="26000" indent="0" defTabSz="450000">
              <a:spcBef>
                <a:spcPts val="0"/>
              </a:spcBef>
              <a:buSzTx/>
              <a:buNone/>
              <a:defRPr sz="1600">
                <a:solidFill>
                  <a:srgbClr val="000000"/>
                </a:solidFill>
                <a:latin typeface="Trebuchet MS"/>
                <a:ea typeface="Trebuchet MS"/>
                <a:cs typeface="Trebuchet MS"/>
                <a:sym typeface="Trebuchet MS"/>
              </a:defRPr>
            </a:pPr>
          </a:p>
          <a:p>
            <a:pPr marL="0" marR="26000" indent="0" defTabSz="450000">
              <a:spcBef>
                <a:spcPts val="0"/>
              </a:spcBef>
              <a:buSzTx/>
              <a:buNone/>
              <a:defRPr sz="1600">
                <a:solidFill>
                  <a:srgbClr val="000000"/>
                </a:solidFill>
                <a:latin typeface="Trebuchet MS"/>
                <a:ea typeface="Trebuchet MS"/>
                <a:cs typeface="Trebuchet MS"/>
                <a:sym typeface="Trebuchet MS"/>
              </a:defRPr>
            </a:pPr>
          </a:p>
          <a:p>
            <a:pPr marL="0" marR="26000" indent="0" defTabSz="450000">
              <a:spcBef>
                <a:spcPts val="0"/>
              </a:spcBef>
              <a:buSzTx/>
              <a:buNone/>
              <a:defRPr sz="1600">
                <a:solidFill>
                  <a:srgbClr val="000000"/>
                </a:solidFill>
                <a:latin typeface="Trebuchet MS"/>
                <a:ea typeface="Trebuchet MS"/>
                <a:cs typeface="Trebuchet MS"/>
                <a:sym typeface="Trebuchet MS"/>
              </a:defRPr>
            </a:pPr>
          </a:p>
          <a:p>
            <a:pPr marL="0" marR="26000" indent="0" defTabSz="450000">
              <a:spcBef>
                <a:spcPts val="0"/>
              </a:spcBef>
              <a:buSzTx/>
              <a:buNone/>
              <a:defRPr sz="1600">
                <a:solidFill>
                  <a:srgbClr val="000000"/>
                </a:solidFill>
                <a:latin typeface="Trebuchet MS"/>
                <a:ea typeface="Trebuchet MS"/>
                <a:cs typeface="Trebuchet MS"/>
                <a:sym typeface="Trebuchet MS"/>
              </a:defRPr>
            </a:pPr>
          </a:p>
          <a:p>
            <a:pPr marL="0" marR="26000" indent="0" defTabSz="450000">
              <a:spcBef>
                <a:spcPts val="0"/>
              </a:spcBef>
              <a:buSzTx/>
              <a:buNone/>
              <a:defRPr sz="1400">
                <a:solidFill>
                  <a:srgbClr val="000000"/>
                </a:solidFill>
                <a:latin typeface="Trebuchet MS"/>
                <a:ea typeface="Trebuchet MS"/>
                <a:cs typeface="Trebuchet MS"/>
                <a:sym typeface="Trebuchet MS"/>
              </a:defRPr>
            </a:pPr>
            <a:r>
              <a:t>Fig-Les modèles de cloud - D’après : </a:t>
            </a:r>
            <a:r>
              <a:rPr u="sng">
                <a:solidFill>
                  <a:srgbClr val="A53234"/>
                </a:solidFill>
                <a:hlinkClick r:id="rId2" invalidUrl="" action="" tgtFrame="" tooltip="" history="1" highlightClick="0" endSnd="0"/>
              </a:rPr>
              <a:t>What is Cloud Computing? | IBM</a:t>
            </a:r>
          </a:p>
        </p:txBody>
      </p:sp>
      <p:sp>
        <p:nvSpPr>
          <p:cNvPr id="642" name="Numéro de diapositive"/>
          <p:cNvSpPr/>
          <p:nvPr>
            <p:ph type="sldNum" sz="quarter" idx="2"/>
          </p:nvPr>
        </p:nvSpPr>
        <p:spPr>
          <a:xfrm>
            <a:off x="12154894" y="9213850"/>
            <a:ext cx="315715"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645" name="ICLH_Diagram_Batch_02_11-PaaS-IaaS-SaaS-Serverless-WHITEBG.png"/>
          <p:cNvGrpSpPr/>
          <p:nvPr/>
        </p:nvGrpSpPr>
        <p:grpSpPr>
          <a:xfrm>
            <a:off x="2093236" y="2667000"/>
            <a:ext cx="10667158" cy="5727700"/>
            <a:chOff x="0" y="0"/>
            <a:chExt cx="10667157" cy="5727700"/>
          </a:xfrm>
        </p:grpSpPr>
        <p:pic>
          <p:nvPicPr>
            <p:cNvPr id="644" name="ICLH_Diagram_Batch_02_11-PaaS-IaaS-SaaS-Serverless-WHITEBG.png" descr="ICLH_Diagram_Batch_02_11-PaaS-IaaS-SaaS-Serverless-WHITEBG.png"/>
            <p:cNvPicPr>
              <a:picLocks noChangeAspect="1"/>
            </p:cNvPicPr>
            <p:nvPr/>
          </p:nvPicPr>
          <p:blipFill>
            <a:blip r:embed="rId3">
              <a:extLst/>
            </a:blip>
            <a:stretch>
              <a:fillRect/>
            </a:stretch>
          </p:blipFill>
          <p:spPr>
            <a:xfrm>
              <a:off x="127000" y="88900"/>
              <a:ext cx="10413158" cy="5397500"/>
            </a:xfrm>
            <a:prstGeom prst="rect">
              <a:avLst/>
            </a:prstGeom>
            <a:ln>
              <a:noFill/>
            </a:ln>
            <a:effectLst/>
          </p:spPr>
        </p:pic>
        <p:pic>
          <p:nvPicPr>
            <p:cNvPr id="643" name="ICLH_Diagram_Batch_02_11-PaaS-IaaS-SaaS-Serverless-WHITEBG.png" descr="ICLH_Diagram_Batch_02_11-PaaS-IaaS-SaaS-Serverless-WHITEBG.png"/>
            <p:cNvPicPr>
              <a:picLocks noChangeAspect="0"/>
            </p:cNvPicPr>
            <p:nvPr/>
          </p:nvPicPr>
          <p:blipFill>
            <a:blip r:embed="rId4">
              <a:extLst/>
            </a:blip>
            <a:stretch>
              <a:fillRect/>
            </a:stretch>
          </p:blipFill>
          <p:spPr>
            <a:xfrm>
              <a:off x="0" y="0"/>
              <a:ext cx="10667158" cy="5727700"/>
            </a:xfrm>
            <a:prstGeom prst="rect">
              <a:avLst/>
            </a:prstGeom>
            <a:effectLst/>
          </p:spPr>
        </p:pic>
      </p:grpSp>
    </p:spTree>
  </p:cSld>
  <p:clrMapOvr>
    <a:masterClrMapping/>
  </p:clrMapOvr>
  <p:transition xmlns:p14="http://schemas.microsoft.com/office/powerpoint/2010/main" spd="med" advClick="1"/>
</p:sld>
</file>

<file path=ppt/slides/slide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7"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4</a:t>
            </a:r>
            <a:r>
              <a:t> - Les modèles de service </a:t>
            </a:r>
          </a:p>
        </p:txBody>
      </p:sp>
      <p:sp>
        <p:nvSpPr>
          <p:cNvPr id="648" name="Infrastructure as a Service (IaaS)…"/>
          <p:cNvSpPr/>
          <p:nvPr>
            <p:ph type="body" idx="1"/>
          </p:nvPr>
        </p:nvSpPr>
        <p:spPr>
          <a:xfrm>
            <a:off x="508000" y="3032123"/>
            <a:ext cx="11988800" cy="5727701"/>
          </a:xfrm>
          <a:prstGeom prst="rect">
            <a:avLst/>
          </a:prstGeom>
        </p:spPr>
        <p:txBody>
          <a:bodyPr anchor="t"/>
          <a:lstStyle/>
          <a:p>
            <a:pPr marL="298054" marR="2007870" indent="-298054" defTabSz="543305">
              <a:spcBef>
                <a:spcPts val="900"/>
              </a:spcBef>
              <a:buBlip>
                <a:blip r:embed="rId3"/>
              </a:buBlip>
              <a:defRPr sz="3162">
                <a:solidFill>
                  <a:srgbClr val="000000"/>
                </a:solidFill>
                <a:latin typeface="Candara"/>
                <a:ea typeface="Candara"/>
                <a:cs typeface="Candara"/>
                <a:sym typeface="Candara"/>
              </a:defRPr>
            </a:pPr>
            <a:r>
              <a:rPr b="1"/>
              <a:t>Infrastructure as a Service</a:t>
            </a:r>
            <a:r>
              <a:t> (IaaS)</a:t>
            </a:r>
          </a:p>
          <a:p>
            <a:pPr lvl="1" marL="687817" marR="2007870" indent="-298054" defTabSz="543305">
              <a:spcBef>
                <a:spcPts val="900"/>
              </a:spcBef>
              <a:buBlip>
                <a:blip r:embed="rId3"/>
              </a:buBlip>
              <a:defRPr sz="2418">
                <a:solidFill>
                  <a:srgbClr val="000000"/>
                </a:solidFill>
                <a:latin typeface="Candara"/>
                <a:ea typeface="Candara"/>
                <a:cs typeface="Candara"/>
                <a:sym typeface="Candara"/>
              </a:defRPr>
            </a:pPr>
            <a:r>
              <a:t>L'infrastructure est virtualisée ; </a:t>
            </a:r>
          </a:p>
          <a:p>
            <a:pPr lvl="1" marL="687817" marR="2007870" indent="-298054" defTabSz="543305">
              <a:spcBef>
                <a:spcPts val="900"/>
              </a:spcBef>
              <a:buBlip>
                <a:blip r:embed="rId3"/>
              </a:buBlip>
              <a:defRPr sz="2418">
                <a:solidFill>
                  <a:srgbClr val="000000"/>
                </a:solidFill>
                <a:latin typeface="Candara"/>
                <a:ea typeface="Candara"/>
                <a:cs typeface="Candara"/>
                <a:sym typeface="Candara"/>
              </a:defRPr>
            </a:pPr>
            <a:r>
              <a:t>Le fournisseur Cloud fournit et maintient la virtualisation, le matériel serveur, le stockage et les réseaux.</a:t>
            </a:r>
          </a:p>
          <a:p>
            <a:pPr lvl="2" marL="1077580" marR="2007870" indent="-298054" defTabSz="543305">
              <a:spcBef>
                <a:spcPts val="900"/>
              </a:spcBef>
              <a:buBlip>
                <a:blip r:embed="rId3"/>
              </a:buBlip>
              <a:defRPr sz="2418">
                <a:solidFill>
                  <a:srgbClr val="000000"/>
                </a:solidFill>
                <a:latin typeface="Candara"/>
                <a:ea typeface="Candara"/>
                <a:cs typeface="Candara"/>
                <a:sym typeface="Candara"/>
              </a:defRPr>
            </a:pPr>
            <a:r>
              <a:t>Ces services sont facturés selon votre utilisation. </a:t>
            </a:r>
          </a:p>
          <a:p>
            <a:pPr lvl="1" marL="687817" indent="-298054" defTabSz="543305">
              <a:spcBef>
                <a:spcPts val="900"/>
              </a:spcBef>
              <a:buBlip>
                <a:blip r:embed="rId3"/>
              </a:buBlip>
              <a:defRPr sz="2418">
                <a:solidFill>
                  <a:srgbClr val="000000"/>
                </a:solidFill>
                <a:latin typeface="Candara"/>
                <a:ea typeface="Candara"/>
                <a:cs typeface="Candara"/>
                <a:sym typeface="Candara"/>
              </a:defRPr>
            </a:pPr>
            <a:r>
              <a:t>Vous êtes responsable du système d'exploitation ainsi que des données, applications, solutions de middleware et environnements d’exécution.</a:t>
            </a:r>
          </a:p>
          <a:p>
            <a:pPr lvl="1" marL="687817" indent="-298054" defTabSz="543305">
              <a:spcBef>
                <a:spcPts val="900"/>
              </a:spcBef>
              <a:buBlip>
                <a:blip r:embed="rId3"/>
              </a:buBlip>
              <a:defRPr sz="2418">
                <a:solidFill>
                  <a:srgbClr val="000000"/>
                </a:solidFill>
                <a:latin typeface="Candara"/>
                <a:ea typeface="Candara"/>
                <a:cs typeface="Candara"/>
                <a:sym typeface="Candara"/>
              </a:defRPr>
            </a:pPr>
            <a:r>
              <a:t>Inconvénients : </a:t>
            </a:r>
          </a:p>
          <a:p>
            <a:pPr lvl="2" marL="1077580" indent="-298054" defTabSz="543305">
              <a:spcBef>
                <a:spcPts val="900"/>
              </a:spcBef>
              <a:buBlip>
                <a:blip r:embed="rId3"/>
              </a:buBlip>
              <a:defRPr sz="2418">
                <a:solidFill>
                  <a:srgbClr val="000000"/>
                </a:solidFill>
                <a:latin typeface="Candara"/>
                <a:ea typeface="Candara"/>
                <a:cs typeface="Candara"/>
                <a:sym typeface="Candara"/>
              </a:defRPr>
            </a:pPr>
            <a:r>
              <a:t>potentiels problèmes de sécurité chez le fournisseur, </a:t>
            </a:r>
          </a:p>
          <a:p>
            <a:pPr lvl="2" marL="1077580" indent="-298054" defTabSz="543305">
              <a:spcBef>
                <a:spcPts val="900"/>
              </a:spcBef>
              <a:buBlip>
                <a:blip r:embed="rId3"/>
              </a:buBlip>
              <a:defRPr sz="2418">
                <a:solidFill>
                  <a:srgbClr val="000000"/>
                </a:solidFill>
                <a:latin typeface="Candara"/>
                <a:ea typeface="Candara"/>
                <a:cs typeface="Candara"/>
                <a:sym typeface="Candara"/>
              </a:defRPr>
            </a:pPr>
            <a:r>
              <a:t>fiabilité du service car le fournisseur partage des ressources de l'infrastructure entre plusieurs clients. </a:t>
            </a:r>
          </a:p>
          <a:p>
            <a:pPr lvl="1" marL="687817" indent="-298054" defTabSz="543305">
              <a:spcBef>
                <a:spcPts val="900"/>
              </a:spcBef>
              <a:buBlip>
                <a:blip r:embed="rId3"/>
              </a:buBlip>
              <a:defRPr sz="2418">
                <a:solidFill>
                  <a:srgbClr val="000000"/>
                </a:solidFill>
                <a:latin typeface="Candara"/>
                <a:ea typeface="Candara"/>
                <a:cs typeface="Candara"/>
                <a:sym typeface="Candara"/>
              </a:defRPr>
            </a:pPr>
            <a:r>
              <a:t>Exemples de fournisseur : AWS, Microsoft Azure et Google Compute Engine.</a:t>
            </a:r>
          </a:p>
        </p:txBody>
      </p:sp>
      <p:sp>
        <p:nvSpPr>
          <p:cNvPr id="649" name="Numéro de diapositive"/>
          <p:cNvSpPr/>
          <p:nvPr>
            <p:ph type="sldNum" sz="quarter" idx="2"/>
          </p:nvPr>
        </p:nvSpPr>
        <p:spPr>
          <a:xfrm>
            <a:off x="12148395" y="9213850"/>
            <a:ext cx="32871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653" name="Grouper"/>
          <p:cNvGrpSpPr/>
          <p:nvPr/>
        </p:nvGrpSpPr>
        <p:grpSpPr>
          <a:xfrm>
            <a:off x="9872158" y="2370022"/>
            <a:ext cx="2807980" cy="2310931"/>
            <a:chOff x="0" y="0"/>
            <a:chExt cx="2807978" cy="2310930"/>
          </a:xfrm>
        </p:grpSpPr>
        <p:pic>
          <p:nvPicPr>
            <p:cNvPr id="650" name="droppedImage.png" descr="droppedImage.png"/>
            <p:cNvPicPr>
              <a:picLocks noChangeAspect="0"/>
            </p:cNvPicPr>
            <p:nvPr/>
          </p:nvPicPr>
          <p:blipFill>
            <a:blip r:embed="rId4">
              <a:alphaModFix amt="45000"/>
              <a:extLst/>
            </a:blip>
            <a:srcRect l="0" t="0" r="0" b="0"/>
            <a:stretch>
              <a:fillRect/>
            </a:stretch>
          </p:blipFill>
          <p:spPr>
            <a:xfrm rot="15180000">
              <a:off x="566282" y="-56563"/>
              <a:ext cx="1675414" cy="2424056"/>
            </a:xfrm>
            <a:prstGeom prst="rect">
              <a:avLst/>
            </a:prstGeom>
            <a:ln w="12700" cap="flat">
              <a:noFill/>
              <a:miter lim="400000"/>
            </a:ln>
            <a:effectLst/>
          </p:spPr>
        </p:pic>
        <p:sp>
          <p:nvSpPr>
            <p:cNvPr id="651" name="IaaS"/>
            <p:cNvSpPr txBox="1"/>
            <p:nvPr/>
          </p:nvSpPr>
          <p:spPr>
            <a:xfrm>
              <a:off x="552260" y="1219961"/>
              <a:ext cx="1171862" cy="6683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marL="0" indent="0" algn="ctr" defTabSz="457200">
                <a:spcBef>
                  <a:spcPts val="0"/>
                </a:spcBef>
                <a:buClrTx/>
                <a:buSzTx/>
                <a:buNone/>
                <a:defRPr b="1" i="1" sz="3200">
                  <a:solidFill>
                    <a:srgbClr val="781758"/>
                  </a:solidFill>
                  <a:latin typeface="Helvetica"/>
                  <a:ea typeface="Helvetica"/>
                  <a:cs typeface="Helvetica"/>
                  <a:sym typeface="Helvetica"/>
                </a:defRPr>
              </a:lvl1pPr>
            </a:lstStyle>
            <a:p>
              <a:pPr/>
              <a:r>
                <a:t>IaaS</a:t>
              </a:r>
            </a:p>
          </p:txBody>
        </p:sp>
        <p:pic>
          <p:nvPicPr>
            <p:cNvPr id="652" name="Platform-pc-tower_4492351-200.png" descr="Platform-pc-tower_4492351-200.png"/>
            <p:cNvPicPr>
              <a:picLocks noChangeAspect="1"/>
            </p:cNvPicPr>
            <p:nvPr/>
          </p:nvPicPr>
          <p:blipFill>
            <a:blip r:embed="rId5">
              <a:extLst/>
            </a:blip>
            <a:stretch>
              <a:fillRect/>
            </a:stretch>
          </p:blipFill>
          <p:spPr>
            <a:xfrm>
              <a:off x="1724121" y="1283247"/>
              <a:ext cx="541772" cy="541773"/>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7" name="Le Cloud Computing Chapitre 5…"/>
          <p:cNvSpPr/>
          <p:nvPr>
            <p:ph type="title"/>
          </p:nvPr>
        </p:nvSpPr>
        <p:spPr>
          <a:prstGeom prst="rect">
            <a:avLst/>
          </a:prstGeom>
        </p:spPr>
        <p:txBody>
          <a:bodyPr/>
          <a:lstStyle/>
          <a:p>
            <a:pPr lvl="7" algn="ctr">
              <a:tabLst>
                <a:tab pos="11849100" algn="r"/>
              </a:tabLst>
              <a:defRPr cap="none" sz="4600">
                <a:latin typeface="Candara"/>
                <a:ea typeface="Candara"/>
                <a:cs typeface="Candara"/>
                <a:sym typeface="Candara"/>
              </a:defRPr>
            </a:pPr>
            <a:r>
              <a:rPr>
                <a:solidFill>
                  <a:schemeClr val="accent5">
                    <a:satOff val="-10854"/>
                    <a:lumOff val="-10463"/>
                  </a:schemeClr>
                </a:solidFill>
              </a:rPr>
              <a:t>Le Cloud Computing	</a:t>
            </a:r>
            <a:r>
              <a:rPr sz="3500">
                <a:solidFill>
                  <a:srgbClr val="5B5854"/>
                </a:solidFill>
              </a:rPr>
              <a:t>Chapitre </a:t>
            </a:r>
            <a:r>
              <a:rPr sz="4000">
                <a:solidFill>
                  <a:srgbClr val="5B5854"/>
                </a:solidFill>
              </a:rPr>
              <a:t>5</a:t>
            </a:r>
            <a:endParaRPr>
              <a:solidFill>
                <a:schemeClr val="accent5">
                  <a:satOff val="-10854"/>
                  <a:lumOff val="-10463"/>
                </a:schemeClr>
              </a:solidFill>
            </a:endParaRPr>
          </a:p>
          <a:p>
            <a:pPr lvl="4" algn="ctr">
              <a:spcBef>
                <a:spcPts val="1400"/>
              </a:spcBef>
              <a:tabLst>
                <a:tab pos="11633200" algn="r"/>
              </a:tabLst>
              <a:defRPr cap="none" sz="3800">
                <a:solidFill>
                  <a:srgbClr val="5B5854"/>
                </a:solidFill>
                <a:latin typeface="Candara"/>
                <a:ea typeface="Candara"/>
                <a:cs typeface="Candara"/>
                <a:sym typeface="Candara"/>
              </a:defRPr>
            </a:pPr>
            <a:r>
              <a:rPr>
                <a:solidFill>
                  <a:schemeClr val="accent5">
                    <a:satOff val="-10854"/>
                    <a:lumOff val="-10463"/>
                  </a:schemeClr>
                </a:solidFill>
              </a:rPr>
              <a:t>4</a:t>
            </a:r>
            <a:r>
              <a:t> - Les modèles de service </a:t>
            </a:r>
          </a:p>
        </p:txBody>
      </p:sp>
      <p:sp>
        <p:nvSpPr>
          <p:cNvPr id="658" name="Platform as a Service (PaaS)…"/>
          <p:cNvSpPr/>
          <p:nvPr>
            <p:ph type="body" idx="1"/>
          </p:nvPr>
        </p:nvSpPr>
        <p:spPr>
          <a:xfrm>
            <a:off x="508000" y="3032123"/>
            <a:ext cx="11988800" cy="5727701"/>
          </a:xfrm>
          <a:prstGeom prst="rect">
            <a:avLst/>
          </a:prstGeom>
        </p:spPr>
        <p:txBody>
          <a:bodyPr anchor="t"/>
          <a:lstStyle/>
          <a:p>
            <a:pPr marL="320488" marR="2159000" indent="-320488">
              <a:spcBef>
                <a:spcPts val="1000"/>
              </a:spcBef>
              <a:buBlip>
                <a:blip r:embed="rId2"/>
              </a:buBlip>
              <a:defRPr>
                <a:solidFill>
                  <a:srgbClr val="000000"/>
                </a:solidFill>
                <a:latin typeface="Candara"/>
                <a:ea typeface="Candara"/>
                <a:cs typeface="Candara"/>
                <a:sym typeface="Candara"/>
              </a:defRPr>
            </a:pPr>
            <a:r>
              <a:rPr b="1"/>
              <a:t>Platform as a Service</a:t>
            </a:r>
            <a:r>
              <a:t> (PaaS)</a:t>
            </a:r>
          </a:p>
          <a:p>
            <a:pPr lvl="1" marL="739588" marR="2159000" indent="-320488">
              <a:spcBef>
                <a:spcPts val="1000"/>
              </a:spcBef>
              <a:buBlip>
                <a:blip r:embed="rId2"/>
              </a:buBlip>
              <a:defRPr sz="2600">
                <a:solidFill>
                  <a:srgbClr val="000000"/>
                </a:solidFill>
                <a:latin typeface="Candara"/>
                <a:ea typeface="Candara"/>
                <a:cs typeface="Candara"/>
                <a:sym typeface="Candara"/>
              </a:defRPr>
            </a:pPr>
            <a:r>
              <a:t>La plateforme est louée par le client ;</a:t>
            </a:r>
          </a:p>
          <a:p>
            <a:pPr lvl="1" marL="739588" marR="2159000" indent="-320488">
              <a:spcBef>
                <a:spcPts val="1000"/>
              </a:spcBef>
              <a:buBlip>
                <a:blip r:embed="rId2"/>
              </a:buBlip>
              <a:defRPr sz="2600">
                <a:solidFill>
                  <a:srgbClr val="000000"/>
                </a:solidFill>
                <a:latin typeface="Candara"/>
                <a:ea typeface="Candara"/>
                <a:cs typeface="Candara"/>
                <a:sym typeface="Candara"/>
              </a:defRPr>
            </a:pPr>
            <a:r>
              <a:t>Le fournisseur héberge le matériel et les logiciels sur sa propre infrastructure et met à disposition de l'utilisateur une plateforme via Internet, sous la forme d'une solution intégrée, d'une pile de solutions ou d'un service.</a:t>
            </a:r>
          </a:p>
          <a:p>
            <a:pPr lvl="1" marL="739588" marR="2159000" indent="-320488">
              <a:spcBef>
                <a:spcPts val="1000"/>
              </a:spcBef>
              <a:buBlip>
                <a:blip r:embed="rId2"/>
              </a:buBlip>
              <a:defRPr sz="2600">
                <a:solidFill>
                  <a:srgbClr val="000000"/>
                </a:solidFill>
                <a:latin typeface="Candara"/>
                <a:ea typeface="Candara"/>
                <a:cs typeface="Candara"/>
                <a:sym typeface="Candara"/>
              </a:defRPr>
            </a:pPr>
            <a:r>
              <a:t>Vous écrivez le code, créez et gérez vos applications, le tout, sans avoir à vous préoccuper des mises à jour logicielles ou de la maintenance du matériel. L'environnement de développement et de déploiement vous est fourni. </a:t>
            </a:r>
          </a:p>
          <a:p>
            <a:pPr lvl="1" marL="739588" marR="2159000" indent="-320488">
              <a:spcBef>
                <a:spcPts val="1000"/>
              </a:spcBef>
              <a:buBlip>
                <a:blip r:embed="rId2"/>
              </a:buBlip>
              <a:defRPr sz="2600">
                <a:solidFill>
                  <a:srgbClr val="000000"/>
                </a:solidFill>
                <a:latin typeface="Candara"/>
                <a:ea typeface="Candara"/>
                <a:cs typeface="Candara"/>
                <a:sym typeface="Candara"/>
              </a:defRPr>
            </a:pPr>
            <a:r>
              <a:t>Exemples : AWS Elastic Beanstalk, Google App Engine, Heroku et Red Hat OpenShift.</a:t>
            </a:r>
          </a:p>
        </p:txBody>
      </p:sp>
      <p:sp>
        <p:nvSpPr>
          <p:cNvPr id="659" name="Numéro de diapositive"/>
          <p:cNvSpPr/>
          <p:nvPr>
            <p:ph type="sldNum" sz="quarter" idx="2"/>
          </p:nvPr>
        </p:nvSpPr>
        <p:spPr>
          <a:xfrm>
            <a:off x="12149139" y="9213850"/>
            <a:ext cx="327225"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663" name="Grouper"/>
          <p:cNvGrpSpPr/>
          <p:nvPr/>
        </p:nvGrpSpPr>
        <p:grpSpPr>
          <a:xfrm>
            <a:off x="9855848" y="2429850"/>
            <a:ext cx="2807979" cy="2310931"/>
            <a:chOff x="0" y="0"/>
            <a:chExt cx="2807978" cy="2310930"/>
          </a:xfrm>
        </p:grpSpPr>
        <p:pic>
          <p:nvPicPr>
            <p:cNvPr id="660" name="droppedImage.png" descr="droppedImage.png"/>
            <p:cNvPicPr>
              <a:picLocks noChangeAspect="0"/>
            </p:cNvPicPr>
            <p:nvPr/>
          </p:nvPicPr>
          <p:blipFill>
            <a:blip r:embed="rId3">
              <a:alphaModFix amt="45000"/>
              <a:extLst/>
            </a:blip>
            <a:srcRect l="0" t="0" r="0" b="0"/>
            <a:stretch>
              <a:fillRect/>
            </a:stretch>
          </p:blipFill>
          <p:spPr>
            <a:xfrm rot="15180000">
              <a:off x="566282" y="-56563"/>
              <a:ext cx="1675414" cy="2424056"/>
            </a:xfrm>
            <a:prstGeom prst="rect">
              <a:avLst/>
            </a:prstGeom>
            <a:ln w="12700" cap="flat">
              <a:noFill/>
              <a:miter lim="400000"/>
            </a:ln>
            <a:effectLst/>
          </p:spPr>
        </p:pic>
        <p:pic>
          <p:nvPicPr>
            <p:cNvPr id="661" name="infrastructure_11907450-200.png" descr="infrastructure_11907450-200.png"/>
            <p:cNvPicPr>
              <a:picLocks noChangeAspect="1"/>
            </p:cNvPicPr>
            <p:nvPr/>
          </p:nvPicPr>
          <p:blipFill>
            <a:blip r:embed="rId4">
              <a:extLst/>
            </a:blip>
            <a:stretch>
              <a:fillRect/>
            </a:stretch>
          </p:blipFill>
          <p:spPr>
            <a:xfrm>
              <a:off x="1726023" y="893101"/>
              <a:ext cx="524527" cy="524527"/>
            </a:xfrm>
            <a:prstGeom prst="rect">
              <a:avLst/>
            </a:prstGeom>
            <a:ln w="12700" cap="flat">
              <a:noFill/>
              <a:miter lim="400000"/>
            </a:ln>
            <a:effectLst/>
          </p:spPr>
        </p:pic>
        <p:sp>
          <p:nvSpPr>
            <p:cNvPr id="662" name="PaaS"/>
            <p:cNvSpPr txBox="1"/>
            <p:nvPr/>
          </p:nvSpPr>
          <p:spPr>
            <a:xfrm>
              <a:off x="628460" y="808492"/>
              <a:ext cx="1171862" cy="6683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marL="0" indent="0" algn="ctr" defTabSz="457200">
                <a:spcBef>
                  <a:spcPts val="0"/>
                </a:spcBef>
                <a:buClrTx/>
                <a:buSzTx/>
                <a:buNone/>
                <a:defRPr b="1" i="1" sz="3200">
                  <a:solidFill>
                    <a:srgbClr val="587817"/>
                  </a:solidFill>
                  <a:latin typeface="Helvetica"/>
                  <a:ea typeface="Helvetica"/>
                  <a:cs typeface="Helvetica"/>
                  <a:sym typeface="Helvetica"/>
                </a:defRPr>
              </a:lvl1pPr>
            </a:lstStyle>
            <a:p>
              <a:pPr/>
              <a:r>
                <a:t>PaaS</a:t>
              </a:r>
            </a:p>
          </p:txBody>
        </p:sp>
      </p:gr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New_Template3">
  <a:themeElements>
    <a:clrScheme name="New_Template3">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25400" dir="5400000">
              <a:srgbClr val="000000">
                <a:alpha val="60000"/>
              </a:srgbClr>
            </a:outerShdw>
          </a:effectLst>
        </a:effectStyle>
        <a:effectStyle>
          <a:effectLst>
            <a:outerShdw sx="100000" sy="100000" kx="0" ky="0" algn="b" rotWithShape="0" blurRad="50800" dist="25400" dir="54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normAutofit fontScale="100000" lnSpcReduction="0"/>
      </a:bodyPr>
      <a:lstStyle>
        <a:defPPr marL="546100" marR="0" indent="-546100" algn="l" defTabSz="584200" rtl="0" fontAlgn="auto" latinLnBrk="0" hangingPunct="0">
          <a:lnSpc>
            <a:spcPct val="100000"/>
          </a:lnSpc>
          <a:spcBef>
            <a:spcPts val="600"/>
          </a:spcBef>
          <a:spcAft>
            <a:spcPts val="0"/>
          </a:spcAft>
          <a:buClr>
            <a:srgbClr val="A1A1A1"/>
          </a:buClr>
          <a:buSzPct val="100000"/>
          <a:buFontTx/>
          <a:buAutoNum type="arabicPeriod" startAt="1"/>
          <a:tabLst/>
          <a:defRPr b="0" baseline="0" cap="none" i="0" spc="0" strike="noStrike" sz="3400" u="none" kumimoji="0" normalizeH="0">
            <a:ln>
              <a:noFill/>
            </a:ln>
            <a:solidFill>
              <a:srgbClr val="000000"/>
            </a:solidFill>
            <a:effectLst/>
            <a:uFillTx/>
            <a:latin typeface="Candara"/>
            <a:ea typeface="Candara"/>
            <a:cs typeface="Candara"/>
            <a:sym typeface="Candar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3">
  <a:themeElements>
    <a:clrScheme name="New_Template3">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25400" dir="5400000">
              <a:srgbClr val="000000">
                <a:alpha val="60000"/>
              </a:srgbClr>
            </a:outerShdw>
          </a:effectLst>
        </a:effectStyle>
        <a:effectStyle>
          <a:effectLst>
            <a:outerShdw sx="100000" sy="100000" kx="0" ky="0" algn="b" rotWithShape="0" blurRad="50800" dist="25400" dir="54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normAutofit fontScale="100000" lnSpcReduction="0"/>
      </a:bodyPr>
      <a:lstStyle>
        <a:defPPr marL="546100" marR="0" indent="-546100" algn="l" defTabSz="584200" rtl="0" fontAlgn="auto" latinLnBrk="0" hangingPunct="0">
          <a:lnSpc>
            <a:spcPct val="100000"/>
          </a:lnSpc>
          <a:spcBef>
            <a:spcPts val="600"/>
          </a:spcBef>
          <a:spcAft>
            <a:spcPts val="0"/>
          </a:spcAft>
          <a:buClr>
            <a:srgbClr val="A1A1A1"/>
          </a:buClr>
          <a:buSzPct val="100000"/>
          <a:buFontTx/>
          <a:buAutoNum type="arabicPeriod" startAt="1"/>
          <a:tabLst/>
          <a:defRPr b="0" baseline="0" cap="none" i="0" spc="0" strike="noStrike" sz="3400" u="none" kumimoji="0" normalizeH="0">
            <a:ln>
              <a:noFill/>
            </a:ln>
            <a:solidFill>
              <a:srgbClr val="000000"/>
            </a:solidFill>
            <a:effectLst/>
            <a:uFillTx/>
            <a:latin typeface="Candara"/>
            <a:ea typeface="Candara"/>
            <a:cs typeface="Candara"/>
            <a:sym typeface="Candar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